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tags/tag1.xml" ContentType="application/vnd.openxmlformats-officedocument.presentationml.tags+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58"/>
  </p:notesMasterIdLst>
  <p:sldIdLst>
    <p:sldId id="382" r:id="rId2"/>
    <p:sldId id="641" r:id="rId3"/>
    <p:sldId id="264" r:id="rId4"/>
    <p:sldId id="776" r:id="rId5"/>
    <p:sldId id="777" r:id="rId6"/>
    <p:sldId id="779" r:id="rId7"/>
    <p:sldId id="319" r:id="rId8"/>
    <p:sldId id="322" r:id="rId9"/>
    <p:sldId id="631" r:id="rId10"/>
    <p:sldId id="795" r:id="rId11"/>
    <p:sldId id="640" r:id="rId12"/>
    <p:sldId id="784" r:id="rId13"/>
    <p:sldId id="790" r:id="rId14"/>
    <p:sldId id="259" r:id="rId15"/>
    <p:sldId id="325" r:id="rId16"/>
    <p:sldId id="379" r:id="rId17"/>
    <p:sldId id="265" r:id="rId18"/>
    <p:sldId id="381" r:id="rId19"/>
    <p:sldId id="321" r:id="rId20"/>
    <p:sldId id="346" r:id="rId21"/>
    <p:sldId id="644" r:id="rId22"/>
    <p:sldId id="788" r:id="rId23"/>
    <p:sldId id="786" r:id="rId24"/>
    <p:sldId id="9143" r:id="rId25"/>
    <p:sldId id="787" r:id="rId26"/>
    <p:sldId id="642" r:id="rId27"/>
    <p:sldId id="830" r:id="rId28"/>
    <p:sldId id="831" r:id="rId29"/>
    <p:sldId id="645" r:id="rId30"/>
    <p:sldId id="782" r:id="rId31"/>
    <p:sldId id="783" r:id="rId32"/>
    <p:sldId id="789" r:id="rId33"/>
    <p:sldId id="781" r:id="rId34"/>
    <p:sldId id="283" r:id="rId35"/>
    <p:sldId id="652" r:id="rId36"/>
    <p:sldId id="327" r:id="rId37"/>
    <p:sldId id="269" r:id="rId38"/>
    <p:sldId id="824" r:id="rId39"/>
    <p:sldId id="780" r:id="rId40"/>
    <p:sldId id="9140" r:id="rId41"/>
    <p:sldId id="646" r:id="rId42"/>
    <p:sldId id="643" r:id="rId43"/>
    <p:sldId id="791" r:id="rId44"/>
    <p:sldId id="9141" r:id="rId45"/>
    <p:sldId id="1626" r:id="rId46"/>
    <p:sldId id="792" r:id="rId47"/>
    <p:sldId id="832" r:id="rId48"/>
    <p:sldId id="9142" r:id="rId49"/>
    <p:sldId id="815" r:id="rId50"/>
    <p:sldId id="9136" r:id="rId51"/>
    <p:sldId id="822" r:id="rId52"/>
    <p:sldId id="744" r:id="rId53"/>
    <p:sldId id="823" r:id="rId54"/>
    <p:sldId id="9135" r:id="rId55"/>
    <p:sldId id="9137" r:id="rId56"/>
    <p:sldId id="9138" r:id="rId57"/>
  </p:sldIdLst>
  <p:sldSz cx="12192000" cy="6858000"/>
  <p:notesSz cx="7023100" cy="93091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teven C Salop" initials="SCS" lastIdx="2" clrIdx="0">
    <p:extLst>
      <p:ext uri="{19B8F6BF-5375-455C-9EA6-DF929625EA0E}">
        <p15:presenceInfo xmlns:p15="http://schemas.microsoft.com/office/powerpoint/2012/main" userId="Steven C Salop"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516" autoAdjust="0"/>
    <p:restoredTop sz="93792" autoAdjust="0"/>
  </p:normalViewPr>
  <p:slideViewPr>
    <p:cSldViewPr snapToGrid="0">
      <p:cViewPr varScale="1">
        <p:scale>
          <a:sx n="70" d="100"/>
          <a:sy n="70" d="100"/>
        </p:scale>
        <p:origin x="774" y="39"/>
      </p:cViewPr>
      <p:guideLst>
        <p:guide orient="horz" pos="2160"/>
        <p:guide pos="3840"/>
      </p:guideLst>
    </p:cSldViewPr>
  </p:slideViewPr>
  <p:outlineViewPr>
    <p:cViewPr>
      <p:scale>
        <a:sx n="33" d="100"/>
        <a:sy n="33" d="100"/>
      </p:scale>
      <p:origin x="0" y="-5320"/>
    </p:cViewPr>
  </p:outlineViewPr>
  <p:notesTextViewPr>
    <p:cViewPr>
      <p:scale>
        <a:sx n="1" d="1"/>
        <a:sy n="1" d="1"/>
      </p:scale>
      <p:origin x="0" y="0"/>
    </p:cViewPr>
  </p:notesTextViewPr>
  <p:sorterViewPr>
    <p:cViewPr varScale="1">
      <p:scale>
        <a:sx n="100" d="100"/>
        <a:sy n="100" d="100"/>
      </p:scale>
      <p:origin x="0" y="-12472"/>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notesMaster" Target="notesMasters/notesMaster1.xml"/><Relationship Id="rId5" Type="http://schemas.openxmlformats.org/officeDocument/2006/relationships/slide" Target="slides/slide4.xml"/><Relationship Id="rId61" Type="http://schemas.openxmlformats.org/officeDocument/2006/relationships/viewProps" Target="viewProp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commentAuthors" Target="commentAuthor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343" cy="467072"/>
          </a:xfrm>
          <a:prstGeom prst="rect">
            <a:avLst/>
          </a:prstGeom>
        </p:spPr>
        <p:txBody>
          <a:bodyPr vert="horz" lIns="93324" tIns="46662" rIns="93324" bIns="46662" rtlCol="0"/>
          <a:lstStyle>
            <a:lvl1pPr algn="l">
              <a:defRPr sz="1200"/>
            </a:lvl1pPr>
          </a:lstStyle>
          <a:p>
            <a:endParaRPr lang="en-US"/>
          </a:p>
        </p:txBody>
      </p:sp>
      <p:sp>
        <p:nvSpPr>
          <p:cNvPr id="3" name="Date Placeholder 2"/>
          <p:cNvSpPr>
            <a:spLocks noGrp="1"/>
          </p:cNvSpPr>
          <p:nvPr>
            <p:ph type="dt" idx="1"/>
          </p:nvPr>
        </p:nvSpPr>
        <p:spPr>
          <a:xfrm>
            <a:off x="3978132" y="0"/>
            <a:ext cx="3043343" cy="467072"/>
          </a:xfrm>
          <a:prstGeom prst="rect">
            <a:avLst/>
          </a:prstGeom>
        </p:spPr>
        <p:txBody>
          <a:bodyPr vert="horz" lIns="93324" tIns="46662" rIns="93324" bIns="46662" rtlCol="0"/>
          <a:lstStyle>
            <a:lvl1pPr algn="r">
              <a:defRPr sz="1200"/>
            </a:lvl1pPr>
          </a:lstStyle>
          <a:p>
            <a:fld id="{0A261A3E-0821-40A1-94B4-5AD2F26D3424}" type="datetimeFigureOut">
              <a:rPr lang="en-US" smtClean="0"/>
              <a:t>4/30/2023</a:t>
            </a:fld>
            <a:endParaRPr lang="en-US"/>
          </a:p>
        </p:txBody>
      </p:sp>
      <p:sp>
        <p:nvSpPr>
          <p:cNvPr id="4" name="Slide Image Placeholder 3"/>
          <p:cNvSpPr>
            <a:spLocks noGrp="1" noRot="1" noChangeAspect="1"/>
          </p:cNvSpPr>
          <p:nvPr>
            <p:ph type="sldImg" idx="2"/>
          </p:nvPr>
        </p:nvSpPr>
        <p:spPr>
          <a:xfrm>
            <a:off x="719138" y="1163638"/>
            <a:ext cx="5584825" cy="3141662"/>
          </a:xfrm>
          <a:prstGeom prst="rect">
            <a:avLst/>
          </a:prstGeom>
          <a:noFill/>
          <a:ln w="12700">
            <a:solidFill>
              <a:prstClr val="black"/>
            </a:solidFill>
          </a:ln>
        </p:spPr>
        <p:txBody>
          <a:bodyPr vert="horz" lIns="93324" tIns="46662" rIns="93324" bIns="46662" rtlCol="0" anchor="ctr"/>
          <a:lstStyle/>
          <a:p>
            <a:endParaRPr lang="en-US"/>
          </a:p>
        </p:txBody>
      </p:sp>
      <p:sp>
        <p:nvSpPr>
          <p:cNvPr id="5" name="Notes Placeholder 4"/>
          <p:cNvSpPr>
            <a:spLocks noGrp="1"/>
          </p:cNvSpPr>
          <p:nvPr>
            <p:ph type="body" sz="quarter" idx="3"/>
          </p:nvPr>
        </p:nvSpPr>
        <p:spPr>
          <a:xfrm>
            <a:off x="702310" y="4480004"/>
            <a:ext cx="5618480" cy="3665458"/>
          </a:xfrm>
          <a:prstGeom prst="rect">
            <a:avLst/>
          </a:prstGeom>
        </p:spPr>
        <p:txBody>
          <a:bodyPr vert="horz" lIns="93324" tIns="46662" rIns="93324" bIns="46662"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42030"/>
            <a:ext cx="3043343" cy="467071"/>
          </a:xfrm>
          <a:prstGeom prst="rect">
            <a:avLst/>
          </a:prstGeom>
        </p:spPr>
        <p:txBody>
          <a:bodyPr vert="horz" lIns="93324" tIns="46662" rIns="93324" bIns="46662" rtlCol="0" anchor="b"/>
          <a:lstStyle>
            <a:lvl1pPr algn="l">
              <a:defRPr sz="1200"/>
            </a:lvl1pPr>
          </a:lstStyle>
          <a:p>
            <a:endParaRPr lang="en-US"/>
          </a:p>
        </p:txBody>
      </p:sp>
      <p:sp>
        <p:nvSpPr>
          <p:cNvPr id="7" name="Slide Number Placeholder 6"/>
          <p:cNvSpPr>
            <a:spLocks noGrp="1"/>
          </p:cNvSpPr>
          <p:nvPr>
            <p:ph type="sldNum" sz="quarter" idx="5"/>
          </p:nvPr>
        </p:nvSpPr>
        <p:spPr>
          <a:xfrm>
            <a:off x="3978132" y="8842030"/>
            <a:ext cx="3043343" cy="467071"/>
          </a:xfrm>
          <a:prstGeom prst="rect">
            <a:avLst/>
          </a:prstGeom>
        </p:spPr>
        <p:txBody>
          <a:bodyPr vert="horz" lIns="93324" tIns="46662" rIns="93324" bIns="46662" rtlCol="0" anchor="b"/>
          <a:lstStyle>
            <a:lvl1pPr algn="r">
              <a:defRPr sz="1200"/>
            </a:lvl1pPr>
          </a:lstStyle>
          <a:p>
            <a:fld id="{6F532F90-3864-4675-9435-D0A401587E3B}" type="slidenum">
              <a:rPr lang="en-US" smtClean="0"/>
              <a:t>‹#›</a:t>
            </a:fld>
            <a:endParaRPr lang="en-US"/>
          </a:p>
        </p:txBody>
      </p:sp>
    </p:spTree>
    <p:extLst>
      <p:ext uri="{BB962C8B-B14F-4D97-AF65-F5344CB8AC3E}">
        <p14:creationId xmlns:p14="http://schemas.microsoft.com/office/powerpoint/2010/main" val="129438114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7"/>
          <p:cNvSpPr>
            <a:spLocks noGrp="1" noChangeArrowheads="1"/>
          </p:cNvSpPr>
          <p:nvPr>
            <p:ph type="sldNum" sz="quarter" idx="5"/>
          </p:nvPr>
        </p:nvSpPr>
        <p:spPr>
          <a:noFill/>
        </p:spPr>
        <p:txBody>
          <a:bodyPr/>
          <a:lstStyle>
            <a:lvl1pPr defTabSz="932679">
              <a:defRPr>
                <a:solidFill>
                  <a:schemeClr val="tx1"/>
                </a:solidFill>
                <a:latin typeface="Tahoma" pitchFamily="34" charset="0"/>
              </a:defRPr>
            </a:lvl1pPr>
            <a:lvl2pPr marL="749990" indent="-288457" defTabSz="932679">
              <a:defRPr>
                <a:solidFill>
                  <a:schemeClr val="tx1"/>
                </a:solidFill>
                <a:latin typeface="Tahoma" pitchFamily="34" charset="0"/>
              </a:defRPr>
            </a:lvl2pPr>
            <a:lvl3pPr marL="1153830" indent="-230766" defTabSz="932679">
              <a:defRPr>
                <a:solidFill>
                  <a:schemeClr val="tx1"/>
                </a:solidFill>
                <a:latin typeface="Tahoma" pitchFamily="34" charset="0"/>
              </a:defRPr>
            </a:lvl3pPr>
            <a:lvl4pPr marL="1615363" indent="-230766" defTabSz="932679">
              <a:defRPr>
                <a:solidFill>
                  <a:schemeClr val="tx1"/>
                </a:solidFill>
                <a:latin typeface="Tahoma" pitchFamily="34" charset="0"/>
              </a:defRPr>
            </a:lvl4pPr>
            <a:lvl5pPr marL="2076894" indent="-230766" defTabSz="932679">
              <a:defRPr>
                <a:solidFill>
                  <a:schemeClr val="tx1"/>
                </a:solidFill>
                <a:latin typeface="Tahoma" pitchFamily="34" charset="0"/>
              </a:defRPr>
            </a:lvl5pPr>
            <a:lvl6pPr marL="2538427" indent="-230766" defTabSz="932679" eaLnBrk="0" fontAlgn="base" hangingPunct="0">
              <a:spcBef>
                <a:spcPct val="0"/>
              </a:spcBef>
              <a:spcAft>
                <a:spcPct val="0"/>
              </a:spcAft>
              <a:defRPr>
                <a:solidFill>
                  <a:schemeClr val="tx1"/>
                </a:solidFill>
                <a:latin typeface="Tahoma" pitchFamily="34" charset="0"/>
              </a:defRPr>
            </a:lvl6pPr>
            <a:lvl7pPr marL="2999959" indent="-230766" defTabSz="932679" eaLnBrk="0" fontAlgn="base" hangingPunct="0">
              <a:spcBef>
                <a:spcPct val="0"/>
              </a:spcBef>
              <a:spcAft>
                <a:spcPct val="0"/>
              </a:spcAft>
              <a:defRPr>
                <a:solidFill>
                  <a:schemeClr val="tx1"/>
                </a:solidFill>
                <a:latin typeface="Tahoma" pitchFamily="34" charset="0"/>
              </a:defRPr>
            </a:lvl7pPr>
            <a:lvl8pPr marL="3461491" indent="-230766" defTabSz="932679" eaLnBrk="0" fontAlgn="base" hangingPunct="0">
              <a:spcBef>
                <a:spcPct val="0"/>
              </a:spcBef>
              <a:spcAft>
                <a:spcPct val="0"/>
              </a:spcAft>
              <a:defRPr>
                <a:solidFill>
                  <a:schemeClr val="tx1"/>
                </a:solidFill>
                <a:latin typeface="Tahoma" pitchFamily="34" charset="0"/>
              </a:defRPr>
            </a:lvl8pPr>
            <a:lvl9pPr marL="3923023" indent="-230766" defTabSz="932679" eaLnBrk="0" fontAlgn="base" hangingPunct="0">
              <a:spcBef>
                <a:spcPct val="0"/>
              </a:spcBef>
              <a:spcAft>
                <a:spcPct val="0"/>
              </a:spcAft>
              <a:defRPr>
                <a:solidFill>
                  <a:schemeClr val="tx1"/>
                </a:solidFill>
                <a:latin typeface="Tahoma" pitchFamily="34" charset="0"/>
              </a:defRPr>
            </a:lvl9pPr>
          </a:lstStyle>
          <a:p>
            <a:fld id="{0AF0225B-A00B-4357-BDF0-802302768F45}" type="slidenum">
              <a:rPr lang="en-US" altLang="en-US" smtClean="0">
                <a:latin typeface="Times New Roman" pitchFamily="18" charset="0"/>
              </a:rPr>
              <a:pPr/>
              <a:t>4</a:t>
            </a:fld>
            <a:endParaRPr lang="en-US" altLang="en-US">
              <a:latin typeface="Times New Roman" pitchFamily="18" charset="0"/>
            </a:endParaRPr>
          </a:p>
        </p:txBody>
      </p:sp>
      <p:sp>
        <p:nvSpPr>
          <p:cNvPr id="30723" name="Rectangle 2"/>
          <p:cNvSpPr>
            <a:spLocks noGrp="1" noRot="1" noChangeAspect="1" noChangeArrowheads="1" noTextEdit="1"/>
          </p:cNvSpPr>
          <p:nvPr>
            <p:ph type="sldImg"/>
          </p:nvPr>
        </p:nvSpPr>
        <p:spPr>
          <a:ln/>
        </p:spPr>
      </p:sp>
      <p:sp>
        <p:nvSpPr>
          <p:cNvPr id="30724" name="Rectangle 3"/>
          <p:cNvSpPr>
            <a:spLocks noGrp="1" noChangeArrowheads="1"/>
          </p:cNvSpPr>
          <p:nvPr>
            <p:ph type="body" idx="1"/>
          </p:nvPr>
        </p:nvSpPr>
        <p:spPr>
          <a:noFill/>
        </p:spPr>
        <p:txBody>
          <a:bodyPr/>
          <a:lstStyle/>
          <a:p>
            <a:endParaRPr lang="en-US"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Rot="1" noChangeAspect="1" noChangeArrowheads="1" noTextEdit="1"/>
          </p:cNvSpPr>
          <p:nvPr>
            <p:ph type="sldImg"/>
          </p:nvPr>
        </p:nvSpPr>
        <p:spPr>
          <a:xfrm>
            <a:off x="407988" y="698500"/>
            <a:ext cx="6207125" cy="3490913"/>
          </a:xfrm>
          <a:ln/>
        </p:spPr>
      </p:sp>
      <p:sp>
        <p:nvSpPr>
          <p:cNvPr id="5939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 name="Slide Number Placeholder 1"/>
          <p:cNvSpPr>
            <a:spLocks noGrp="1"/>
          </p:cNvSpPr>
          <p:nvPr>
            <p:ph type="sldNum" sz="quarter" idx="10"/>
          </p:nvPr>
        </p:nvSpPr>
        <p:spPr/>
        <p:txBody>
          <a:bodyPr/>
          <a:lstStyle/>
          <a:p>
            <a:fld id="{FE101353-EA6A-4958-8EAF-AEEDDA9DE996}" type="slidenum">
              <a:rPr lang="en-US" smtClean="0"/>
              <a:pPr/>
              <a:t>52</a:t>
            </a:fld>
            <a:endParaRPr lang="en-US"/>
          </a:p>
        </p:txBody>
      </p:sp>
    </p:spTree>
    <p:extLst>
      <p:ext uri="{BB962C8B-B14F-4D97-AF65-F5344CB8AC3E}">
        <p14:creationId xmlns:p14="http://schemas.microsoft.com/office/powerpoint/2010/main" val="301379644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defTabSz="466618">
              <a:defRPr/>
            </a:pPr>
            <a:fld id="{99866B1F-B46D-4D8B-9624-CC76B8E1EC29}" type="slidenum">
              <a:rPr lang="en-US">
                <a:solidFill>
                  <a:prstClr val="black"/>
                </a:solidFill>
                <a:latin typeface="Calibri" panose="020F0502020204030204"/>
              </a:rPr>
              <a:pPr defTabSz="466618">
                <a:defRPr/>
              </a:pPr>
              <a:t>54</a:t>
            </a:fld>
            <a:endParaRPr lang="en-US">
              <a:solidFill>
                <a:prstClr val="black"/>
              </a:solidFill>
              <a:latin typeface="Calibri" panose="020F0502020204030204"/>
            </a:endParaRPr>
          </a:p>
        </p:txBody>
      </p:sp>
    </p:spTree>
    <p:extLst>
      <p:ext uri="{BB962C8B-B14F-4D97-AF65-F5344CB8AC3E}">
        <p14:creationId xmlns:p14="http://schemas.microsoft.com/office/powerpoint/2010/main" val="406014223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F532F90-3864-4675-9435-D0A401587E3B}" type="slidenum">
              <a:rPr lang="en-US" smtClean="0"/>
              <a:t>55</a:t>
            </a:fld>
            <a:endParaRPr lang="en-US"/>
          </a:p>
        </p:txBody>
      </p:sp>
    </p:spTree>
    <p:extLst>
      <p:ext uri="{BB962C8B-B14F-4D97-AF65-F5344CB8AC3E}">
        <p14:creationId xmlns:p14="http://schemas.microsoft.com/office/powerpoint/2010/main" val="17532798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p:cNvSpPr>
            <a:spLocks noGrp="1" noRot="1" noChangeAspect="1" noTextEdit="1"/>
          </p:cNvSpPr>
          <p:nvPr>
            <p:ph type="sldImg"/>
          </p:nvPr>
        </p:nvSpPr>
        <p:spPr>
          <a:ln/>
        </p:spPr>
      </p:sp>
      <p:sp>
        <p:nvSpPr>
          <p:cNvPr id="50179" name="Notes Placeholder 2"/>
          <p:cNvSpPr>
            <a:spLocks noGrp="1"/>
          </p:cNvSpPr>
          <p:nvPr>
            <p:ph type="body" idx="1"/>
          </p:nvPr>
        </p:nvSpPr>
        <p:spPr>
          <a:noFill/>
          <a:ln/>
        </p:spPr>
        <p:txBody>
          <a:bodyPr/>
          <a:lstStyle/>
          <a:p>
            <a:endParaRPr lang="en-US"/>
          </a:p>
        </p:txBody>
      </p:sp>
      <p:sp>
        <p:nvSpPr>
          <p:cNvPr id="50180" name="Slide Number Placeholder 3"/>
          <p:cNvSpPr>
            <a:spLocks noGrp="1"/>
          </p:cNvSpPr>
          <p:nvPr>
            <p:ph type="sldNum" sz="quarter" idx="5"/>
          </p:nvPr>
        </p:nvSpPr>
        <p:spPr>
          <a:noFill/>
        </p:spPr>
        <p:txBody>
          <a:bodyPr/>
          <a:lstStyle/>
          <a:p>
            <a:fld id="{05CA8314-9C87-48BA-8DD0-0CF2C6F7F12C}" type="slidenum">
              <a:rPr lang="en-US" smtClean="0"/>
              <a:pPr/>
              <a:t>7</a:t>
            </a:fld>
            <a:endParaRPr lang="en-US"/>
          </a:p>
        </p:txBody>
      </p:sp>
    </p:spTree>
    <p:extLst>
      <p:ext uri="{BB962C8B-B14F-4D97-AF65-F5344CB8AC3E}">
        <p14:creationId xmlns:p14="http://schemas.microsoft.com/office/powerpoint/2010/main" val="255357116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F532F90-3864-4675-9435-D0A401587E3B}" type="slidenum">
              <a:rPr lang="en-US" smtClean="0"/>
              <a:t>12</a:t>
            </a:fld>
            <a:endParaRPr lang="en-US"/>
          </a:p>
        </p:txBody>
      </p:sp>
    </p:spTree>
    <p:extLst>
      <p:ext uri="{BB962C8B-B14F-4D97-AF65-F5344CB8AC3E}">
        <p14:creationId xmlns:p14="http://schemas.microsoft.com/office/powerpoint/2010/main" val="246752460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a:extLst>
              <a:ext uri="{FF2B5EF4-FFF2-40B4-BE49-F238E27FC236}">
                <a16:creationId xmlns:a16="http://schemas.microsoft.com/office/drawing/2014/main" id="{2984C897-A50D-483C-977D-22A465B4FE25}"/>
              </a:ext>
            </a:extLst>
          </p:cNvPr>
          <p:cNvSpPr>
            <a:spLocks noGrp="1" noRot="1" noChangeAspect="1" noChangeArrowheads="1" noTextEdit="1"/>
          </p:cNvSpPr>
          <p:nvPr>
            <p:ph type="sldImg"/>
          </p:nvPr>
        </p:nvSpPr>
        <p:spPr>
          <a:ln/>
        </p:spPr>
      </p:sp>
      <p:sp>
        <p:nvSpPr>
          <p:cNvPr id="9219" name="Rectangle 3">
            <a:extLst>
              <a:ext uri="{FF2B5EF4-FFF2-40B4-BE49-F238E27FC236}">
                <a16:creationId xmlns:a16="http://schemas.microsoft.com/office/drawing/2014/main" id="{2857A56B-7B2D-4F8B-95C5-858F010442D7}"/>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Times New Roman" panose="02020603050405020304" pitchFamily="18"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a:extLst>
              <a:ext uri="{FF2B5EF4-FFF2-40B4-BE49-F238E27FC236}">
                <a16:creationId xmlns:a16="http://schemas.microsoft.com/office/drawing/2014/main" id="{DB849A67-97C4-4132-B8C6-646D87F3ABE5}"/>
              </a:ext>
            </a:extLst>
          </p:cNvPr>
          <p:cNvSpPr>
            <a:spLocks noGrp="1" noRot="1" noChangeAspect="1" noChangeArrowheads="1" noTextEdit="1"/>
          </p:cNvSpPr>
          <p:nvPr>
            <p:ph type="sldImg"/>
          </p:nvPr>
        </p:nvSpPr>
        <p:spPr>
          <a:ln/>
        </p:spPr>
      </p:sp>
      <p:sp>
        <p:nvSpPr>
          <p:cNvPr id="17411" name="Rectangle 3">
            <a:extLst>
              <a:ext uri="{FF2B5EF4-FFF2-40B4-BE49-F238E27FC236}">
                <a16:creationId xmlns:a16="http://schemas.microsoft.com/office/drawing/2014/main" id="{9FA8F2BB-FDC9-4CF2-82D3-A57E1356A501}"/>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Times New Roman" panose="02020603050405020304" pitchFamily="18"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a:extLst>
              <a:ext uri="{FF2B5EF4-FFF2-40B4-BE49-F238E27FC236}">
                <a16:creationId xmlns:a16="http://schemas.microsoft.com/office/drawing/2014/main" id="{F20E0032-A22A-4614-A1E3-2E62A6E15766}"/>
              </a:ext>
            </a:extLst>
          </p:cNvPr>
          <p:cNvSpPr>
            <a:spLocks noGrp="1" noRot="1" noChangeAspect="1" noChangeArrowheads="1" noTextEdit="1"/>
          </p:cNvSpPr>
          <p:nvPr>
            <p:ph type="sldImg"/>
          </p:nvPr>
        </p:nvSpPr>
        <p:spPr>
          <a:ln/>
        </p:spPr>
      </p:sp>
      <p:sp>
        <p:nvSpPr>
          <p:cNvPr id="20483" name="Rectangle 3">
            <a:extLst>
              <a:ext uri="{FF2B5EF4-FFF2-40B4-BE49-F238E27FC236}">
                <a16:creationId xmlns:a16="http://schemas.microsoft.com/office/drawing/2014/main" id="{E6147853-392D-4B37-9B78-08E3FE58B6BB}"/>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Times New Roman" panose="02020603050405020304" pitchFamily="18"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D927E5A6-9655-40EF-BE94-A3381F277B09}" type="slidenum">
              <a:rPr lang="en-US" smtClean="0"/>
              <a:pPr>
                <a:defRPr/>
              </a:pPr>
              <a:t>36</a:t>
            </a:fld>
            <a:endParaRPr lang="en-US"/>
          </a:p>
        </p:txBody>
      </p:sp>
    </p:spTree>
    <p:extLst>
      <p:ext uri="{BB962C8B-B14F-4D97-AF65-F5344CB8AC3E}">
        <p14:creationId xmlns:p14="http://schemas.microsoft.com/office/powerpoint/2010/main" val="422312092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AA4FC79-ECAC-47B6-8331-FD9E4C178CD6}" type="slidenum">
              <a:rPr lang="en-US" smtClean="0"/>
              <a:pPr/>
              <a:t>37</a:t>
            </a:fld>
            <a:endParaRPr lang="en-US"/>
          </a:p>
        </p:txBody>
      </p:sp>
    </p:spTree>
    <p:extLst>
      <p:ext uri="{BB962C8B-B14F-4D97-AF65-F5344CB8AC3E}">
        <p14:creationId xmlns:p14="http://schemas.microsoft.com/office/powerpoint/2010/main" val="360730967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AA4FC79-ECAC-47B6-8331-FD9E4C178CD6}" type="slidenum">
              <a:rPr lang="en-US" smtClean="0"/>
              <a:pPr/>
              <a:t>47</a:t>
            </a:fld>
            <a:endParaRPr lang="en-US"/>
          </a:p>
        </p:txBody>
      </p:sp>
    </p:spTree>
    <p:extLst>
      <p:ext uri="{BB962C8B-B14F-4D97-AF65-F5344CB8AC3E}">
        <p14:creationId xmlns:p14="http://schemas.microsoft.com/office/powerpoint/2010/main" val="188766923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01113C-D5BE-4013-83CD-9006C84B8538}"/>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1960DC29-4247-4C9B-9894-1B884C5EB7E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2886654A-FAD2-4760-A4B1-CAE8AF542D48}"/>
              </a:ext>
            </a:extLst>
          </p:cNvPr>
          <p:cNvSpPr>
            <a:spLocks noGrp="1"/>
          </p:cNvSpPr>
          <p:nvPr>
            <p:ph type="dt" sz="half" idx="10"/>
          </p:nvPr>
        </p:nvSpPr>
        <p:spPr/>
        <p:txBody>
          <a:bodyPr/>
          <a:lstStyle/>
          <a:p>
            <a:fld id="{762B7689-0EE9-49A1-8FA8-FDC6F314631E}" type="datetime1">
              <a:rPr lang="en-US" smtClean="0"/>
              <a:t>4/30/2023</a:t>
            </a:fld>
            <a:endParaRPr lang="en-US"/>
          </a:p>
        </p:txBody>
      </p:sp>
      <p:sp>
        <p:nvSpPr>
          <p:cNvPr id="5" name="Footer Placeholder 4">
            <a:extLst>
              <a:ext uri="{FF2B5EF4-FFF2-40B4-BE49-F238E27FC236}">
                <a16:creationId xmlns:a16="http://schemas.microsoft.com/office/drawing/2014/main" id="{2CD58212-83BF-45BB-A44B-A74DF371DDA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3A2549D-9BFC-4A8E-AB8C-372C9317DA6A}"/>
              </a:ext>
            </a:extLst>
          </p:cNvPr>
          <p:cNvSpPr>
            <a:spLocks noGrp="1"/>
          </p:cNvSpPr>
          <p:nvPr>
            <p:ph type="sldNum" sz="quarter" idx="12"/>
          </p:nvPr>
        </p:nvSpPr>
        <p:spPr/>
        <p:txBody>
          <a:bodyPr/>
          <a:lstStyle/>
          <a:p>
            <a:fld id="{F487EBBE-9D79-475C-84C6-B9A9B9AB1039}" type="slidenum">
              <a:rPr lang="en-US" smtClean="0"/>
              <a:t>‹#›</a:t>
            </a:fld>
            <a:endParaRPr lang="en-US"/>
          </a:p>
        </p:txBody>
      </p:sp>
    </p:spTree>
    <p:extLst>
      <p:ext uri="{BB962C8B-B14F-4D97-AF65-F5344CB8AC3E}">
        <p14:creationId xmlns:p14="http://schemas.microsoft.com/office/powerpoint/2010/main" val="40903705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A8CCBD-C366-44D3-AB39-777A37C29DDD}"/>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799775DD-DCEC-4D26-AF39-281F19789C1C}"/>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4C37B45-AD0B-4B30-86DB-C7A0E557DF81}"/>
              </a:ext>
            </a:extLst>
          </p:cNvPr>
          <p:cNvSpPr>
            <a:spLocks noGrp="1"/>
          </p:cNvSpPr>
          <p:nvPr>
            <p:ph type="dt" sz="half" idx="10"/>
          </p:nvPr>
        </p:nvSpPr>
        <p:spPr/>
        <p:txBody>
          <a:bodyPr/>
          <a:lstStyle/>
          <a:p>
            <a:fld id="{9DC87792-BAC8-444D-90D7-5814655ACADE}" type="datetime1">
              <a:rPr lang="en-US" smtClean="0"/>
              <a:t>4/30/2023</a:t>
            </a:fld>
            <a:endParaRPr lang="en-US"/>
          </a:p>
        </p:txBody>
      </p:sp>
      <p:sp>
        <p:nvSpPr>
          <p:cNvPr id="5" name="Footer Placeholder 4">
            <a:extLst>
              <a:ext uri="{FF2B5EF4-FFF2-40B4-BE49-F238E27FC236}">
                <a16:creationId xmlns:a16="http://schemas.microsoft.com/office/drawing/2014/main" id="{C199C6E5-59B9-45B5-96A2-FA37CAECAE0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9971B9C-85C1-43F9-A153-8CB6F83A837E}"/>
              </a:ext>
            </a:extLst>
          </p:cNvPr>
          <p:cNvSpPr>
            <a:spLocks noGrp="1"/>
          </p:cNvSpPr>
          <p:nvPr>
            <p:ph type="sldNum" sz="quarter" idx="12"/>
          </p:nvPr>
        </p:nvSpPr>
        <p:spPr/>
        <p:txBody>
          <a:bodyPr/>
          <a:lstStyle/>
          <a:p>
            <a:fld id="{F487EBBE-9D79-475C-84C6-B9A9B9AB1039}" type="slidenum">
              <a:rPr lang="en-US" smtClean="0"/>
              <a:t>‹#›</a:t>
            </a:fld>
            <a:endParaRPr lang="en-US"/>
          </a:p>
        </p:txBody>
      </p:sp>
    </p:spTree>
    <p:extLst>
      <p:ext uri="{BB962C8B-B14F-4D97-AF65-F5344CB8AC3E}">
        <p14:creationId xmlns:p14="http://schemas.microsoft.com/office/powerpoint/2010/main" val="291381044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091FCDE-F98A-4B44-B615-163698FF4D9D}"/>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D4FB869F-5DAE-4011-BC9D-CC64C76AFC86}"/>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2640FBA-C7B9-4167-B3AF-FFA1F2078E7E}"/>
              </a:ext>
            </a:extLst>
          </p:cNvPr>
          <p:cNvSpPr>
            <a:spLocks noGrp="1"/>
          </p:cNvSpPr>
          <p:nvPr>
            <p:ph type="dt" sz="half" idx="10"/>
          </p:nvPr>
        </p:nvSpPr>
        <p:spPr/>
        <p:txBody>
          <a:bodyPr/>
          <a:lstStyle/>
          <a:p>
            <a:fld id="{F34C5545-2559-42B2-92DC-892907FD6A26}" type="datetime1">
              <a:rPr lang="en-US" smtClean="0"/>
              <a:t>4/30/2023</a:t>
            </a:fld>
            <a:endParaRPr lang="en-US"/>
          </a:p>
        </p:txBody>
      </p:sp>
      <p:sp>
        <p:nvSpPr>
          <p:cNvPr id="5" name="Footer Placeholder 4">
            <a:extLst>
              <a:ext uri="{FF2B5EF4-FFF2-40B4-BE49-F238E27FC236}">
                <a16:creationId xmlns:a16="http://schemas.microsoft.com/office/drawing/2014/main" id="{B4AECB7B-497D-4F3C-91B1-35F2973B356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6CD4F6A-6776-4461-8145-2F57096C7211}"/>
              </a:ext>
            </a:extLst>
          </p:cNvPr>
          <p:cNvSpPr>
            <a:spLocks noGrp="1"/>
          </p:cNvSpPr>
          <p:nvPr>
            <p:ph type="sldNum" sz="quarter" idx="12"/>
          </p:nvPr>
        </p:nvSpPr>
        <p:spPr/>
        <p:txBody>
          <a:bodyPr/>
          <a:lstStyle/>
          <a:p>
            <a:fld id="{F487EBBE-9D79-475C-84C6-B9A9B9AB1039}" type="slidenum">
              <a:rPr lang="en-US" smtClean="0"/>
              <a:t>‹#›</a:t>
            </a:fld>
            <a:endParaRPr lang="en-US"/>
          </a:p>
        </p:txBody>
      </p:sp>
    </p:spTree>
    <p:extLst>
      <p:ext uri="{BB962C8B-B14F-4D97-AF65-F5344CB8AC3E}">
        <p14:creationId xmlns:p14="http://schemas.microsoft.com/office/powerpoint/2010/main" val="16439124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0AA6E6-FF03-4A13-92C8-6D7351FF6722}"/>
              </a:ext>
            </a:extLst>
          </p:cNvPr>
          <p:cNvSpPr>
            <a:spLocks noGrp="1"/>
          </p:cNvSpPr>
          <p:nvPr>
            <p:ph type="title"/>
          </p:nvPr>
        </p:nvSpPr>
        <p:spPr/>
        <p:txBody>
          <a:bodyPr/>
          <a:lstStyle>
            <a:lvl1pPr>
              <a:defRPr sz="3200"/>
            </a:lvl1pPr>
          </a:lstStyle>
          <a:p>
            <a:r>
              <a:rPr lang="en-US" dirty="0"/>
              <a:t>Click to edit Master title style</a:t>
            </a:r>
          </a:p>
        </p:txBody>
      </p:sp>
      <p:sp>
        <p:nvSpPr>
          <p:cNvPr id="3" name="Content Placeholder 2">
            <a:extLst>
              <a:ext uri="{FF2B5EF4-FFF2-40B4-BE49-F238E27FC236}">
                <a16:creationId xmlns:a16="http://schemas.microsoft.com/office/drawing/2014/main" id="{4B7D87B9-F855-40FC-8F55-D4A6391D4278}"/>
              </a:ext>
            </a:extLst>
          </p:cNvPr>
          <p:cNvSpPr>
            <a:spLocks noGrp="1"/>
          </p:cNvSpPr>
          <p:nvPr>
            <p:ph idx="1"/>
          </p:nvPr>
        </p:nvSpPr>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9D6FA1C0-DFAD-49E1-B001-5A40F26A47D4}"/>
              </a:ext>
            </a:extLst>
          </p:cNvPr>
          <p:cNvSpPr>
            <a:spLocks noGrp="1"/>
          </p:cNvSpPr>
          <p:nvPr>
            <p:ph type="dt" sz="half" idx="10"/>
          </p:nvPr>
        </p:nvSpPr>
        <p:spPr/>
        <p:txBody>
          <a:bodyPr/>
          <a:lstStyle/>
          <a:p>
            <a:fld id="{7FA330B4-6388-4625-ABB0-F873288964D7}" type="datetime1">
              <a:rPr lang="en-US" smtClean="0"/>
              <a:t>4/30/2023</a:t>
            </a:fld>
            <a:endParaRPr lang="en-US"/>
          </a:p>
        </p:txBody>
      </p:sp>
      <p:sp>
        <p:nvSpPr>
          <p:cNvPr id="5" name="Footer Placeholder 4">
            <a:extLst>
              <a:ext uri="{FF2B5EF4-FFF2-40B4-BE49-F238E27FC236}">
                <a16:creationId xmlns:a16="http://schemas.microsoft.com/office/drawing/2014/main" id="{124732E9-C747-4AD4-BE09-307CF5D04C6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F9D4305-46FD-4596-993B-892E5465D57C}"/>
              </a:ext>
            </a:extLst>
          </p:cNvPr>
          <p:cNvSpPr>
            <a:spLocks noGrp="1"/>
          </p:cNvSpPr>
          <p:nvPr>
            <p:ph type="sldNum" sz="quarter" idx="12"/>
          </p:nvPr>
        </p:nvSpPr>
        <p:spPr/>
        <p:txBody>
          <a:bodyPr/>
          <a:lstStyle/>
          <a:p>
            <a:fld id="{F487EBBE-9D79-475C-84C6-B9A9B9AB1039}" type="slidenum">
              <a:rPr lang="en-US" smtClean="0"/>
              <a:t>‹#›</a:t>
            </a:fld>
            <a:endParaRPr lang="en-US"/>
          </a:p>
        </p:txBody>
      </p:sp>
    </p:spTree>
    <p:extLst>
      <p:ext uri="{BB962C8B-B14F-4D97-AF65-F5344CB8AC3E}">
        <p14:creationId xmlns:p14="http://schemas.microsoft.com/office/powerpoint/2010/main" val="17496910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0D8DAB-6CB5-4A90-87C0-27915726C6FD}"/>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1FDECB2B-F36F-42A9-A16E-F5401B658DA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F1F18A90-C1CB-453C-A717-8041644752D3}"/>
              </a:ext>
            </a:extLst>
          </p:cNvPr>
          <p:cNvSpPr>
            <a:spLocks noGrp="1"/>
          </p:cNvSpPr>
          <p:nvPr>
            <p:ph type="dt" sz="half" idx="10"/>
          </p:nvPr>
        </p:nvSpPr>
        <p:spPr/>
        <p:txBody>
          <a:bodyPr/>
          <a:lstStyle/>
          <a:p>
            <a:fld id="{327AAC94-934E-437B-A451-B231796C0FB1}" type="datetime1">
              <a:rPr lang="en-US" smtClean="0"/>
              <a:t>4/30/2023</a:t>
            </a:fld>
            <a:endParaRPr lang="en-US"/>
          </a:p>
        </p:txBody>
      </p:sp>
      <p:sp>
        <p:nvSpPr>
          <p:cNvPr id="5" name="Footer Placeholder 4">
            <a:extLst>
              <a:ext uri="{FF2B5EF4-FFF2-40B4-BE49-F238E27FC236}">
                <a16:creationId xmlns:a16="http://schemas.microsoft.com/office/drawing/2014/main" id="{9C1A337A-6D3F-42B1-97D9-F74C6FD14E1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D624E11-8ED9-4435-B859-ACF1E492B840}"/>
              </a:ext>
            </a:extLst>
          </p:cNvPr>
          <p:cNvSpPr>
            <a:spLocks noGrp="1"/>
          </p:cNvSpPr>
          <p:nvPr>
            <p:ph type="sldNum" sz="quarter" idx="12"/>
          </p:nvPr>
        </p:nvSpPr>
        <p:spPr/>
        <p:txBody>
          <a:bodyPr/>
          <a:lstStyle/>
          <a:p>
            <a:fld id="{F487EBBE-9D79-475C-84C6-B9A9B9AB1039}" type="slidenum">
              <a:rPr lang="en-US" smtClean="0"/>
              <a:t>‹#›</a:t>
            </a:fld>
            <a:endParaRPr lang="en-US"/>
          </a:p>
        </p:txBody>
      </p:sp>
    </p:spTree>
    <p:extLst>
      <p:ext uri="{BB962C8B-B14F-4D97-AF65-F5344CB8AC3E}">
        <p14:creationId xmlns:p14="http://schemas.microsoft.com/office/powerpoint/2010/main" val="13068811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36FBD8-0BBC-4BE3-8FE4-3540E7D904B4}"/>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903D47C-A87F-4641-966D-6B1ED88F90E9}"/>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FFD3E4CB-3A2D-463A-A70E-ACA02584BDF3}"/>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C03CF49C-1511-4D73-AF49-261E71F17E4B}"/>
              </a:ext>
            </a:extLst>
          </p:cNvPr>
          <p:cNvSpPr>
            <a:spLocks noGrp="1"/>
          </p:cNvSpPr>
          <p:nvPr>
            <p:ph type="dt" sz="half" idx="10"/>
          </p:nvPr>
        </p:nvSpPr>
        <p:spPr/>
        <p:txBody>
          <a:bodyPr/>
          <a:lstStyle/>
          <a:p>
            <a:fld id="{D8A81E5E-F572-473C-B87A-5D0A8D0A2431}" type="datetime1">
              <a:rPr lang="en-US" smtClean="0"/>
              <a:t>4/30/2023</a:t>
            </a:fld>
            <a:endParaRPr lang="en-US"/>
          </a:p>
        </p:txBody>
      </p:sp>
      <p:sp>
        <p:nvSpPr>
          <p:cNvPr id="6" name="Footer Placeholder 5">
            <a:extLst>
              <a:ext uri="{FF2B5EF4-FFF2-40B4-BE49-F238E27FC236}">
                <a16:creationId xmlns:a16="http://schemas.microsoft.com/office/drawing/2014/main" id="{C1191F1B-B02E-467C-84E9-865A7D74D9D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48DD1E0-3E13-4F64-80E3-1A6AD2F1E581}"/>
              </a:ext>
            </a:extLst>
          </p:cNvPr>
          <p:cNvSpPr>
            <a:spLocks noGrp="1"/>
          </p:cNvSpPr>
          <p:nvPr>
            <p:ph type="sldNum" sz="quarter" idx="12"/>
          </p:nvPr>
        </p:nvSpPr>
        <p:spPr/>
        <p:txBody>
          <a:bodyPr/>
          <a:lstStyle/>
          <a:p>
            <a:fld id="{F487EBBE-9D79-475C-84C6-B9A9B9AB1039}" type="slidenum">
              <a:rPr lang="en-US" smtClean="0"/>
              <a:t>‹#›</a:t>
            </a:fld>
            <a:endParaRPr lang="en-US"/>
          </a:p>
        </p:txBody>
      </p:sp>
    </p:spTree>
    <p:extLst>
      <p:ext uri="{BB962C8B-B14F-4D97-AF65-F5344CB8AC3E}">
        <p14:creationId xmlns:p14="http://schemas.microsoft.com/office/powerpoint/2010/main" val="32610323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B6FAB7-7105-4F59-AD3B-61999A3058F1}"/>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C6D2B0AD-01D1-4675-973A-37569999C81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9E445749-D63F-4056-AEC9-A7AD18149C6C}"/>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C20D3FEB-19FB-4CEC-8845-03B61D52B02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97728041-0A8E-4A16-A33B-A0B860BF690C}"/>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55991262-AAB5-49F1-9905-CCE15ED8708C}"/>
              </a:ext>
            </a:extLst>
          </p:cNvPr>
          <p:cNvSpPr>
            <a:spLocks noGrp="1"/>
          </p:cNvSpPr>
          <p:nvPr>
            <p:ph type="dt" sz="half" idx="10"/>
          </p:nvPr>
        </p:nvSpPr>
        <p:spPr/>
        <p:txBody>
          <a:bodyPr/>
          <a:lstStyle/>
          <a:p>
            <a:fld id="{836EB3F8-8ED4-42EF-8A68-7C3E0E6B3076}" type="datetime1">
              <a:rPr lang="en-US" smtClean="0"/>
              <a:t>4/30/2023</a:t>
            </a:fld>
            <a:endParaRPr lang="en-US"/>
          </a:p>
        </p:txBody>
      </p:sp>
      <p:sp>
        <p:nvSpPr>
          <p:cNvPr id="8" name="Footer Placeholder 7">
            <a:extLst>
              <a:ext uri="{FF2B5EF4-FFF2-40B4-BE49-F238E27FC236}">
                <a16:creationId xmlns:a16="http://schemas.microsoft.com/office/drawing/2014/main" id="{2A0A858B-BB98-4137-B207-994D6633488A}"/>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7DECB4B5-3A36-40B0-B731-1005158582D4}"/>
              </a:ext>
            </a:extLst>
          </p:cNvPr>
          <p:cNvSpPr>
            <a:spLocks noGrp="1"/>
          </p:cNvSpPr>
          <p:nvPr>
            <p:ph type="sldNum" sz="quarter" idx="12"/>
          </p:nvPr>
        </p:nvSpPr>
        <p:spPr/>
        <p:txBody>
          <a:bodyPr/>
          <a:lstStyle/>
          <a:p>
            <a:fld id="{F487EBBE-9D79-475C-84C6-B9A9B9AB1039}" type="slidenum">
              <a:rPr lang="en-US" smtClean="0"/>
              <a:t>‹#›</a:t>
            </a:fld>
            <a:endParaRPr lang="en-US"/>
          </a:p>
        </p:txBody>
      </p:sp>
    </p:spTree>
    <p:extLst>
      <p:ext uri="{BB962C8B-B14F-4D97-AF65-F5344CB8AC3E}">
        <p14:creationId xmlns:p14="http://schemas.microsoft.com/office/powerpoint/2010/main" val="2380360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0C63DA-E9C4-4A9B-9C1E-282F262AF102}"/>
              </a:ext>
            </a:extLst>
          </p:cNvPr>
          <p:cNvSpPr>
            <a:spLocks noGrp="1"/>
          </p:cNvSpPr>
          <p:nvPr>
            <p:ph type="title"/>
          </p:nvPr>
        </p:nvSpPr>
        <p:spPr/>
        <p:txBody>
          <a:bodyPr/>
          <a:lstStyle>
            <a:lvl1pPr>
              <a:defRPr sz="3200"/>
            </a:lvl1pPr>
          </a:lstStyle>
          <a:p>
            <a:r>
              <a:rPr lang="en-US" dirty="0"/>
              <a:t>Click to edit Master title style</a:t>
            </a:r>
          </a:p>
        </p:txBody>
      </p:sp>
      <p:sp>
        <p:nvSpPr>
          <p:cNvPr id="3" name="Date Placeholder 2">
            <a:extLst>
              <a:ext uri="{FF2B5EF4-FFF2-40B4-BE49-F238E27FC236}">
                <a16:creationId xmlns:a16="http://schemas.microsoft.com/office/drawing/2014/main" id="{71D24DF4-3F83-44B5-A823-15623904FBCA}"/>
              </a:ext>
            </a:extLst>
          </p:cNvPr>
          <p:cNvSpPr>
            <a:spLocks noGrp="1"/>
          </p:cNvSpPr>
          <p:nvPr>
            <p:ph type="dt" sz="half" idx="10"/>
          </p:nvPr>
        </p:nvSpPr>
        <p:spPr/>
        <p:txBody>
          <a:bodyPr/>
          <a:lstStyle/>
          <a:p>
            <a:fld id="{6FF6D351-34AA-48A3-B2A6-6015980C8F3B}" type="datetime1">
              <a:rPr lang="en-US" smtClean="0"/>
              <a:t>4/30/2023</a:t>
            </a:fld>
            <a:endParaRPr lang="en-US"/>
          </a:p>
        </p:txBody>
      </p:sp>
      <p:sp>
        <p:nvSpPr>
          <p:cNvPr id="4" name="Footer Placeholder 3">
            <a:extLst>
              <a:ext uri="{FF2B5EF4-FFF2-40B4-BE49-F238E27FC236}">
                <a16:creationId xmlns:a16="http://schemas.microsoft.com/office/drawing/2014/main" id="{FFF4C402-E719-4CEB-A33F-6149AE2AEB39}"/>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BE45C9D2-B5CA-4E0A-B04C-3D80C3822534}"/>
              </a:ext>
            </a:extLst>
          </p:cNvPr>
          <p:cNvSpPr>
            <a:spLocks noGrp="1"/>
          </p:cNvSpPr>
          <p:nvPr>
            <p:ph type="sldNum" sz="quarter" idx="12"/>
          </p:nvPr>
        </p:nvSpPr>
        <p:spPr/>
        <p:txBody>
          <a:bodyPr/>
          <a:lstStyle/>
          <a:p>
            <a:fld id="{F487EBBE-9D79-475C-84C6-B9A9B9AB1039}" type="slidenum">
              <a:rPr lang="en-US" smtClean="0"/>
              <a:t>‹#›</a:t>
            </a:fld>
            <a:endParaRPr lang="en-US"/>
          </a:p>
        </p:txBody>
      </p:sp>
    </p:spTree>
    <p:extLst>
      <p:ext uri="{BB962C8B-B14F-4D97-AF65-F5344CB8AC3E}">
        <p14:creationId xmlns:p14="http://schemas.microsoft.com/office/powerpoint/2010/main" val="4950839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F44855A-7ED8-4A17-B34B-52F4603548A9}"/>
              </a:ext>
            </a:extLst>
          </p:cNvPr>
          <p:cNvSpPr>
            <a:spLocks noGrp="1"/>
          </p:cNvSpPr>
          <p:nvPr>
            <p:ph type="dt" sz="half" idx="10"/>
          </p:nvPr>
        </p:nvSpPr>
        <p:spPr/>
        <p:txBody>
          <a:bodyPr/>
          <a:lstStyle/>
          <a:p>
            <a:fld id="{4BC5121C-AA30-43AF-8C38-D1098F1F1460}" type="datetime1">
              <a:rPr lang="en-US" smtClean="0"/>
              <a:t>4/30/2023</a:t>
            </a:fld>
            <a:endParaRPr lang="en-US"/>
          </a:p>
        </p:txBody>
      </p:sp>
      <p:sp>
        <p:nvSpPr>
          <p:cNvPr id="3" name="Footer Placeholder 2">
            <a:extLst>
              <a:ext uri="{FF2B5EF4-FFF2-40B4-BE49-F238E27FC236}">
                <a16:creationId xmlns:a16="http://schemas.microsoft.com/office/drawing/2014/main" id="{C575C528-3D27-48FD-A6BE-6995E5EC6B7E}"/>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94D66083-D91C-4300-8E2F-5E4521D83854}"/>
              </a:ext>
            </a:extLst>
          </p:cNvPr>
          <p:cNvSpPr>
            <a:spLocks noGrp="1"/>
          </p:cNvSpPr>
          <p:nvPr>
            <p:ph type="sldNum" sz="quarter" idx="12"/>
          </p:nvPr>
        </p:nvSpPr>
        <p:spPr/>
        <p:txBody>
          <a:bodyPr/>
          <a:lstStyle/>
          <a:p>
            <a:fld id="{F487EBBE-9D79-475C-84C6-B9A9B9AB1039}" type="slidenum">
              <a:rPr lang="en-US" smtClean="0"/>
              <a:t>‹#›</a:t>
            </a:fld>
            <a:endParaRPr lang="en-US"/>
          </a:p>
        </p:txBody>
      </p:sp>
    </p:spTree>
    <p:extLst>
      <p:ext uri="{BB962C8B-B14F-4D97-AF65-F5344CB8AC3E}">
        <p14:creationId xmlns:p14="http://schemas.microsoft.com/office/powerpoint/2010/main" val="2609289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F85BB9-F834-49FF-8EC2-1B4C10AE58B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B11E430F-F8DD-4B88-A538-787853CACEF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A2E74988-E9CF-483D-B3C3-B5C4E70936F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FA8FC036-299B-43C3-97EF-32BD88837BE2}"/>
              </a:ext>
            </a:extLst>
          </p:cNvPr>
          <p:cNvSpPr>
            <a:spLocks noGrp="1"/>
          </p:cNvSpPr>
          <p:nvPr>
            <p:ph type="dt" sz="half" idx="10"/>
          </p:nvPr>
        </p:nvSpPr>
        <p:spPr/>
        <p:txBody>
          <a:bodyPr/>
          <a:lstStyle/>
          <a:p>
            <a:fld id="{FE25A72E-A234-4315-91E5-39581F990329}" type="datetime1">
              <a:rPr lang="en-US" smtClean="0"/>
              <a:t>4/30/2023</a:t>
            </a:fld>
            <a:endParaRPr lang="en-US"/>
          </a:p>
        </p:txBody>
      </p:sp>
      <p:sp>
        <p:nvSpPr>
          <p:cNvPr id="6" name="Footer Placeholder 5">
            <a:extLst>
              <a:ext uri="{FF2B5EF4-FFF2-40B4-BE49-F238E27FC236}">
                <a16:creationId xmlns:a16="http://schemas.microsoft.com/office/drawing/2014/main" id="{871D6D0C-A0E9-4705-85C2-0A56FEB4C5E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90054E3-9E9F-4EAB-AD73-D23D87E6B5AB}"/>
              </a:ext>
            </a:extLst>
          </p:cNvPr>
          <p:cNvSpPr>
            <a:spLocks noGrp="1"/>
          </p:cNvSpPr>
          <p:nvPr>
            <p:ph type="sldNum" sz="quarter" idx="12"/>
          </p:nvPr>
        </p:nvSpPr>
        <p:spPr/>
        <p:txBody>
          <a:bodyPr/>
          <a:lstStyle/>
          <a:p>
            <a:fld id="{F487EBBE-9D79-475C-84C6-B9A9B9AB1039}" type="slidenum">
              <a:rPr lang="en-US" smtClean="0"/>
              <a:t>‹#›</a:t>
            </a:fld>
            <a:endParaRPr lang="en-US"/>
          </a:p>
        </p:txBody>
      </p:sp>
    </p:spTree>
    <p:extLst>
      <p:ext uri="{BB962C8B-B14F-4D97-AF65-F5344CB8AC3E}">
        <p14:creationId xmlns:p14="http://schemas.microsoft.com/office/powerpoint/2010/main" val="40073835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69434A-A9C5-4DF2-AC12-F161F4C7B94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0C5811A9-A384-4553-8DDB-CDE1C7F0253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4FB2433A-8D89-4A80-A74C-9C907A966CF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E58FAAA9-C596-4E26-81FA-049FC634C83E}"/>
              </a:ext>
            </a:extLst>
          </p:cNvPr>
          <p:cNvSpPr>
            <a:spLocks noGrp="1"/>
          </p:cNvSpPr>
          <p:nvPr>
            <p:ph type="dt" sz="half" idx="10"/>
          </p:nvPr>
        </p:nvSpPr>
        <p:spPr/>
        <p:txBody>
          <a:bodyPr/>
          <a:lstStyle/>
          <a:p>
            <a:fld id="{433625AB-38F6-4DF3-A15C-CCDAB0B9817E}" type="datetime1">
              <a:rPr lang="en-US" smtClean="0"/>
              <a:t>4/30/2023</a:t>
            </a:fld>
            <a:endParaRPr lang="en-US"/>
          </a:p>
        </p:txBody>
      </p:sp>
      <p:sp>
        <p:nvSpPr>
          <p:cNvPr id="6" name="Footer Placeholder 5">
            <a:extLst>
              <a:ext uri="{FF2B5EF4-FFF2-40B4-BE49-F238E27FC236}">
                <a16:creationId xmlns:a16="http://schemas.microsoft.com/office/drawing/2014/main" id="{D6E46E3A-9833-4380-AC42-AF1E54EDD1B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0903538-4E0D-4C09-814B-B0332D738046}"/>
              </a:ext>
            </a:extLst>
          </p:cNvPr>
          <p:cNvSpPr>
            <a:spLocks noGrp="1"/>
          </p:cNvSpPr>
          <p:nvPr>
            <p:ph type="sldNum" sz="quarter" idx="12"/>
          </p:nvPr>
        </p:nvSpPr>
        <p:spPr/>
        <p:txBody>
          <a:bodyPr/>
          <a:lstStyle/>
          <a:p>
            <a:fld id="{F487EBBE-9D79-475C-84C6-B9A9B9AB1039}" type="slidenum">
              <a:rPr lang="en-US" smtClean="0"/>
              <a:t>‹#›</a:t>
            </a:fld>
            <a:endParaRPr lang="en-US"/>
          </a:p>
        </p:txBody>
      </p:sp>
    </p:spTree>
    <p:extLst>
      <p:ext uri="{BB962C8B-B14F-4D97-AF65-F5344CB8AC3E}">
        <p14:creationId xmlns:p14="http://schemas.microsoft.com/office/powerpoint/2010/main" val="29538084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6C4EBAD-9744-4638-BC75-6915AA1E502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56B84270-282C-483A-A99D-C75BDC9CA88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9F061C3-7182-44EF-B4B7-3F3BAF4E475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8B01227-2310-4073-8D1B-F1D9C13D720A}" type="datetime1">
              <a:rPr lang="en-US" smtClean="0"/>
              <a:t>4/30/2023</a:t>
            </a:fld>
            <a:endParaRPr lang="en-US"/>
          </a:p>
        </p:txBody>
      </p:sp>
      <p:sp>
        <p:nvSpPr>
          <p:cNvPr id="5" name="Footer Placeholder 4">
            <a:extLst>
              <a:ext uri="{FF2B5EF4-FFF2-40B4-BE49-F238E27FC236}">
                <a16:creationId xmlns:a16="http://schemas.microsoft.com/office/drawing/2014/main" id="{A753E6DB-C04B-4247-9FC3-F6DA38057CD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2F0817C1-76BA-4368-A638-0C93C30DB57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487EBBE-9D79-475C-84C6-B9A9B9AB1039}" type="slidenum">
              <a:rPr lang="en-US" smtClean="0"/>
              <a:t>‹#›</a:t>
            </a:fld>
            <a:endParaRPr lang="en-US"/>
          </a:p>
        </p:txBody>
      </p:sp>
    </p:spTree>
    <p:extLst>
      <p:ext uri="{BB962C8B-B14F-4D97-AF65-F5344CB8AC3E}">
        <p14:creationId xmlns:p14="http://schemas.microsoft.com/office/powerpoint/2010/main" val="254408281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hyperlink" Target="https://www.wired.com/2010/05/0526bill-gates-internet-memo/"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hyperlink" Target="https://www.theverge.com/2018/7/18/17580694/google-android-eu-fine-antitrust" TargetMode="Externa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4.emf"/></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5.xml"/><Relationship Id="rId1" Type="http://schemas.openxmlformats.org/officeDocument/2006/relationships/tags" Target="../tags/tag1.xml"/><Relationship Id="rId5" Type="http://schemas.openxmlformats.org/officeDocument/2006/relationships/image" Target="../media/image5.emf"/><Relationship Id="rId4" Type="http://schemas.openxmlformats.org/officeDocument/2006/relationships/oleObject" Target="../embeddings/oleObject2.bin"/></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1A2F7F-6B08-45FD-8475-119080A5DE42}"/>
              </a:ext>
            </a:extLst>
          </p:cNvPr>
          <p:cNvSpPr>
            <a:spLocks noGrp="1"/>
          </p:cNvSpPr>
          <p:nvPr>
            <p:ph type="ctrTitle"/>
          </p:nvPr>
        </p:nvSpPr>
        <p:spPr>
          <a:xfrm>
            <a:off x="1305670" y="3147846"/>
            <a:ext cx="9144000" cy="2387600"/>
          </a:xfrm>
        </p:spPr>
        <p:txBody>
          <a:bodyPr>
            <a:normAutofit fontScale="90000"/>
          </a:bodyPr>
          <a:lstStyle/>
          <a:p>
            <a:br>
              <a:rPr lang="en-US" sz="3200" dirty="0"/>
            </a:br>
            <a:r>
              <a:rPr lang="en-US" sz="3200" dirty="0"/>
              <a:t>Topic 20 </a:t>
            </a:r>
            <a:br>
              <a:rPr lang="en-US" sz="3200" dirty="0"/>
            </a:br>
            <a:br>
              <a:rPr lang="en-US" sz="3200" dirty="0"/>
            </a:br>
            <a:r>
              <a:rPr lang="en-US" sz="3200" dirty="0"/>
              <a:t>Innovation and the </a:t>
            </a:r>
            <a:r>
              <a:rPr lang="en-US" sz="3200" i="1" dirty="0"/>
              <a:t>Microsoft </a:t>
            </a:r>
            <a:r>
              <a:rPr lang="en-US" sz="3200" dirty="0"/>
              <a:t>Case</a:t>
            </a:r>
            <a:br>
              <a:rPr lang="en-US" sz="3200" dirty="0"/>
            </a:br>
            <a:br>
              <a:rPr lang="en-US" sz="3200" dirty="0"/>
            </a:br>
            <a:br>
              <a:rPr lang="en-US" sz="3200" dirty="0"/>
            </a:br>
            <a:r>
              <a:rPr lang="en-US" sz="3200" dirty="0"/>
              <a:t>Professor Steven Salop</a:t>
            </a:r>
            <a:br>
              <a:rPr lang="en-US" sz="3200" dirty="0"/>
            </a:br>
            <a:r>
              <a:rPr lang="en-US" sz="3200" dirty="0"/>
              <a:t>Antitrust Econ &amp; Law</a:t>
            </a:r>
            <a:br>
              <a:rPr lang="en-US" sz="3200" dirty="0"/>
            </a:br>
            <a:r>
              <a:rPr lang="en-US" sz="3200" dirty="0"/>
              <a:t>Fall 2021</a:t>
            </a:r>
            <a:br>
              <a:rPr lang="en-US" sz="3200" dirty="0">
                <a:latin typeface="Times New Roman" panose="02020603050405020304" pitchFamily="18" charset="0"/>
                <a:cs typeface="Times New Roman" panose="02020603050405020304" pitchFamily="18" charset="0"/>
              </a:rPr>
            </a:br>
            <a:endParaRPr lang="en-US" sz="3200" i="1" dirty="0"/>
          </a:p>
        </p:txBody>
      </p:sp>
      <p:sp>
        <p:nvSpPr>
          <p:cNvPr id="5" name="Subtitle 4">
            <a:extLst>
              <a:ext uri="{FF2B5EF4-FFF2-40B4-BE49-F238E27FC236}">
                <a16:creationId xmlns:a16="http://schemas.microsoft.com/office/drawing/2014/main" id="{26BB3016-FA5E-46F5-9B35-CCCC20070C67}"/>
              </a:ext>
            </a:extLst>
          </p:cNvPr>
          <p:cNvSpPr>
            <a:spLocks noGrp="1"/>
          </p:cNvSpPr>
          <p:nvPr>
            <p:ph type="subTitle" idx="1"/>
          </p:nvPr>
        </p:nvSpPr>
        <p:spPr/>
        <p:txBody>
          <a:bodyPr/>
          <a:lstStyle/>
          <a:p>
            <a:r>
              <a:rPr lang="en-US" dirty="0"/>
              <a:t> </a:t>
            </a:r>
          </a:p>
        </p:txBody>
      </p:sp>
    </p:spTree>
    <p:extLst>
      <p:ext uri="{BB962C8B-B14F-4D97-AF65-F5344CB8AC3E}">
        <p14:creationId xmlns:p14="http://schemas.microsoft.com/office/powerpoint/2010/main" val="36323884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20B965-6091-4F0D-92D5-95D7F48A1CBB}"/>
              </a:ext>
            </a:extLst>
          </p:cNvPr>
          <p:cNvSpPr>
            <a:spLocks noGrp="1"/>
          </p:cNvSpPr>
          <p:nvPr>
            <p:ph type="title"/>
          </p:nvPr>
        </p:nvSpPr>
        <p:spPr>
          <a:xfrm>
            <a:off x="170120" y="-328970"/>
            <a:ext cx="10515600" cy="1325563"/>
          </a:xfrm>
        </p:spPr>
        <p:txBody>
          <a:bodyPr/>
          <a:lstStyle/>
          <a:p>
            <a:r>
              <a:rPr lang="en-US" dirty="0"/>
              <a:t>Bill Gates “Internet Tidal Wave” Memo (May 1995)</a:t>
            </a:r>
          </a:p>
        </p:txBody>
      </p:sp>
      <p:sp>
        <p:nvSpPr>
          <p:cNvPr id="3" name="Content Placeholder 2">
            <a:extLst>
              <a:ext uri="{FF2B5EF4-FFF2-40B4-BE49-F238E27FC236}">
                <a16:creationId xmlns:a16="http://schemas.microsoft.com/office/drawing/2014/main" id="{4066A51A-4EE3-4FC1-AFC2-8CE3BE2A23E5}"/>
              </a:ext>
            </a:extLst>
          </p:cNvPr>
          <p:cNvSpPr>
            <a:spLocks noGrp="1"/>
          </p:cNvSpPr>
          <p:nvPr>
            <p:ph idx="1"/>
          </p:nvPr>
        </p:nvSpPr>
        <p:spPr>
          <a:xfrm>
            <a:off x="396412" y="782321"/>
            <a:ext cx="10058228" cy="5885608"/>
          </a:xfrm>
        </p:spPr>
        <p:txBody>
          <a:bodyPr>
            <a:noAutofit/>
          </a:bodyPr>
          <a:lstStyle/>
          <a:p>
            <a:pPr marL="0" indent="0">
              <a:buNone/>
            </a:pPr>
            <a:r>
              <a:rPr lang="en-US" sz="1600" dirty="0"/>
              <a:t>In the next 20 years the improvement in computer power will be outpaced by the exponential improvements in communications networks. The combination of these elements will have a fundamental impact on work, learning and play. Great software products will be crucial to delivering the benefits of these advances. Both the variety and volume of the software will increase.</a:t>
            </a:r>
          </a:p>
          <a:p>
            <a:pPr marL="0" indent="0">
              <a:buNone/>
            </a:pPr>
            <a:r>
              <a:rPr lang="en-US" sz="1600" dirty="0"/>
              <a:t>The Internet is at the forefront of all of this and developments on the Internet over the next several years will set the course of our industry for a long time to come. Perhaps you have already seen memos from me or others here about the importance of the Internet. I have gone through several stages of increasing my views of its importance. Now I assign the Internet the highest level of importance. In this memo I want to make clear that our focus on the Internet is crucial to every part of our business. The Internet is the most important single development to come along since the IBM PC was introduced in 1981. </a:t>
            </a:r>
          </a:p>
          <a:p>
            <a:pPr marL="0" indent="0">
              <a:buNone/>
            </a:pPr>
            <a:r>
              <a:rPr lang="en-US" sz="1600" dirty="0">
                <a:solidFill>
                  <a:srgbClr val="C00000"/>
                </a:solidFill>
              </a:rPr>
              <a:t>Most important is that the Internet has bootstrapped itself as a place to publish content. It has enough users that it is benefiting from the </a:t>
            </a:r>
            <a:r>
              <a:rPr lang="en-US" sz="1600" dirty="0">
                <a:solidFill>
                  <a:srgbClr val="C00000"/>
                </a:solidFill>
                <a:highlight>
                  <a:srgbClr val="FFFF00"/>
                </a:highlight>
              </a:rPr>
              <a:t>positive feedback loop of the more users it gets, the more content it gets, and the more content it gets, the more users it gets</a:t>
            </a:r>
            <a:r>
              <a:rPr lang="en-US" sz="1600" dirty="0">
                <a:solidFill>
                  <a:srgbClr val="C00000"/>
                </a:solidFill>
              </a:rPr>
              <a:t>. </a:t>
            </a:r>
          </a:p>
          <a:p>
            <a:pPr marL="0" indent="0">
              <a:buNone/>
            </a:pPr>
            <a:r>
              <a:rPr lang="en-US" sz="1600" dirty="0">
                <a:solidFill>
                  <a:srgbClr val="C00000"/>
                </a:solidFill>
              </a:rPr>
              <a:t>A new competitor "born" on the Internet is Netscape. Their browser is dominant, with 70% usage share, allowing them to determine which network extensions will catch on. They are pursuing a multi-platform strategy where they move the key API into the client to commoditize the underlying operating system. They have attracted a number of public network operators to use their platform to offer information and directory services. We have to match and beat their offerings including working with MCI, newspapers, and other who are considering their products.</a:t>
            </a:r>
          </a:p>
          <a:p>
            <a:pPr marL="0" indent="0">
              <a:buNone/>
            </a:pPr>
            <a:r>
              <a:rPr lang="en-US" sz="1600" dirty="0">
                <a:solidFill>
                  <a:srgbClr val="C00000"/>
                </a:solidFill>
              </a:rPr>
              <a:t>One scary possibility being discussed by Internet fans is whether they should get together and create something far less expensive than a PC which is powerful enough for Web browsing. </a:t>
            </a:r>
          </a:p>
          <a:p>
            <a:pPr marL="0" indent="0">
              <a:buNone/>
            </a:pPr>
            <a:r>
              <a:rPr kumimoji="0" lang="en-US" altLang="en-US" sz="1600" b="0" i="0" u="none" strike="noStrike" cap="none" normalizeH="0" baseline="0" dirty="0">
                <a:ln>
                  <a:noFill/>
                </a:ln>
                <a:solidFill>
                  <a:schemeClr val="tx1"/>
                </a:solidFill>
                <a:effectLst/>
              </a:rPr>
              <a:t>The next few years are going to be very exciting as we tackle these challenges are opportunities. </a:t>
            </a:r>
            <a:r>
              <a:rPr kumimoji="0" lang="en-US" altLang="en-US" sz="1600" b="0" i="0" u="none" strike="noStrike" cap="none" normalizeH="0" baseline="0" dirty="0">
                <a:ln>
                  <a:noFill/>
                </a:ln>
                <a:solidFill>
                  <a:schemeClr val="tx1"/>
                </a:solidFill>
                <a:effectLst/>
                <a:highlight>
                  <a:srgbClr val="FFFF00"/>
                </a:highlight>
              </a:rPr>
              <a:t>The Internet is a tidal wave.</a:t>
            </a:r>
            <a:r>
              <a:rPr kumimoji="0" lang="en-US" altLang="en-US" sz="1600" b="0" i="0" u="none" strike="noStrike" cap="none" normalizeH="0" baseline="0" dirty="0">
                <a:ln>
                  <a:noFill/>
                </a:ln>
                <a:solidFill>
                  <a:schemeClr val="tx1"/>
                </a:solidFill>
                <a:effectLst/>
              </a:rPr>
              <a:t> It changes the rules. It is an incredible opportunity as well as incredible challenge I am looking forward to your input on how we can improve our strategy to continue our track record of incredible success.</a:t>
            </a:r>
          </a:p>
          <a:p>
            <a:pPr marL="0" indent="0">
              <a:buNone/>
            </a:pPr>
            <a:r>
              <a:rPr lang="en-US" sz="1600" dirty="0">
                <a:hlinkClick r:id="rId2"/>
              </a:rPr>
              <a:t>https://www.wired.com/2010/05/0526bill-gates-internet-memo/</a:t>
            </a:r>
            <a:endParaRPr lang="en-US" sz="1600" dirty="0"/>
          </a:p>
          <a:p>
            <a:pPr marL="0" indent="0">
              <a:buNone/>
            </a:pPr>
            <a:endParaRPr lang="en-US" sz="1600" dirty="0"/>
          </a:p>
        </p:txBody>
      </p:sp>
      <p:sp>
        <p:nvSpPr>
          <p:cNvPr id="6" name="Rectangle 3">
            <a:extLst>
              <a:ext uri="{FF2B5EF4-FFF2-40B4-BE49-F238E27FC236}">
                <a16:creationId xmlns:a16="http://schemas.microsoft.com/office/drawing/2014/main" id="{4A4D61D7-F0E3-43A4-99F1-0A69B1E12CEB}"/>
              </a:ext>
            </a:extLst>
          </p:cNvPr>
          <p:cNvSpPr>
            <a:spLocks noChangeArrowheads="1"/>
          </p:cNvSpPr>
          <p:nvPr/>
        </p:nvSpPr>
        <p:spPr bwMode="auto">
          <a:xfrm>
            <a:off x="170120" y="4233162"/>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R="0" lvl="0" algn="l" defTabSz="914400" rtl="0" eaLnBrk="0" fontAlgn="base" latinLnBrk="0" hangingPunct="0">
              <a:lnSpc>
                <a:spcPct val="100000"/>
              </a:lnSpc>
              <a:spcBef>
                <a:spcPct val="0"/>
              </a:spcBef>
              <a:spcAft>
                <a:spcPct val="0"/>
              </a:spcAft>
              <a:buClrTx/>
              <a:buSzTx/>
              <a:tabLst/>
            </a:pPr>
            <a:endParaRPr kumimoji="0" lang="en-US" altLang="en-US" sz="1800" b="0" i="0" u="none" strike="noStrike" cap="none" normalizeH="0" baseline="0" dirty="0">
              <a:ln>
                <a:noFill/>
              </a:ln>
              <a:solidFill>
                <a:schemeClr val="tx1"/>
              </a:solidFill>
              <a:effectLst/>
              <a:latin typeface="Aharoni" panose="020B0604020202020204" pitchFamily="2" charset="-79"/>
            </a:endParaRPr>
          </a:p>
        </p:txBody>
      </p:sp>
      <p:sp>
        <p:nvSpPr>
          <p:cNvPr id="4" name="Slide Number Placeholder 3">
            <a:extLst>
              <a:ext uri="{FF2B5EF4-FFF2-40B4-BE49-F238E27FC236}">
                <a16:creationId xmlns:a16="http://schemas.microsoft.com/office/drawing/2014/main" id="{37798F67-4E88-42E5-876C-B149C74966E1}"/>
              </a:ext>
            </a:extLst>
          </p:cNvPr>
          <p:cNvSpPr>
            <a:spLocks noGrp="1"/>
          </p:cNvSpPr>
          <p:nvPr>
            <p:ph type="sldNum" sz="quarter" idx="12"/>
          </p:nvPr>
        </p:nvSpPr>
        <p:spPr/>
        <p:txBody>
          <a:bodyPr/>
          <a:lstStyle/>
          <a:p>
            <a:fld id="{F487EBBE-9D79-475C-84C6-B9A9B9AB1039}" type="slidenum">
              <a:rPr lang="en-US" smtClean="0"/>
              <a:pPr/>
              <a:t>10</a:t>
            </a:fld>
            <a:endParaRPr lang="en-US"/>
          </a:p>
        </p:txBody>
      </p:sp>
      <p:sp>
        <p:nvSpPr>
          <p:cNvPr id="7" name="TextBox 6">
            <a:extLst>
              <a:ext uri="{FF2B5EF4-FFF2-40B4-BE49-F238E27FC236}">
                <a16:creationId xmlns:a16="http://schemas.microsoft.com/office/drawing/2014/main" id="{5107C781-2126-40B5-A4FE-25AE494E3AD2}"/>
              </a:ext>
            </a:extLst>
          </p:cNvPr>
          <p:cNvSpPr txBox="1"/>
          <p:nvPr/>
        </p:nvSpPr>
        <p:spPr>
          <a:xfrm>
            <a:off x="10685720" y="3586831"/>
            <a:ext cx="1265217" cy="646331"/>
          </a:xfrm>
          <a:prstGeom prst="rect">
            <a:avLst/>
          </a:prstGeom>
          <a:noFill/>
          <a:ln w="38100">
            <a:solidFill>
              <a:srgbClr val="0070C0"/>
            </a:solidFill>
          </a:ln>
        </p:spPr>
        <p:txBody>
          <a:bodyPr wrap="square" rtlCol="0">
            <a:spAutoFit/>
          </a:bodyPr>
          <a:lstStyle/>
          <a:p>
            <a:r>
              <a:rPr lang="en-US" b="1" dirty="0">
                <a:solidFill>
                  <a:srgbClr val="0070C0"/>
                </a:solidFill>
              </a:rPr>
              <a:t>Network </a:t>
            </a:r>
            <a:br>
              <a:rPr lang="en-US" b="1" dirty="0">
                <a:solidFill>
                  <a:srgbClr val="0070C0"/>
                </a:solidFill>
              </a:rPr>
            </a:br>
            <a:r>
              <a:rPr lang="en-US" b="1" dirty="0">
                <a:solidFill>
                  <a:srgbClr val="0070C0"/>
                </a:solidFill>
              </a:rPr>
              <a:t>effects</a:t>
            </a:r>
          </a:p>
        </p:txBody>
      </p:sp>
      <p:cxnSp>
        <p:nvCxnSpPr>
          <p:cNvPr id="8" name="Straight Arrow Connector 7">
            <a:extLst>
              <a:ext uri="{FF2B5EF4-FFF2-40B4-BE49-F238E27FC236}">
                <a16:creationId xmlns:a16="http://schemas.microsoft.com/office/drawing/2014/main" id="{0C8A6E98-0DE4-4D0C-92F4-21AC77A85E42}"/>
              </a:ext>
            </a:extLst>
          </p:cNvPr>
          <p:cNvCxnSpPr>
            <a:cxnSpLocks/>
          </p:cNvCxnSpPr>
          <p:nvPr/>
        </p:nvCxnSpPr>
        <p:spPr>
          <a:xfrm flipH="1" flipV="1">
            <a:off x="9817694" y="3831471"/>
            <a:ext cx="678507" cy="139485"/>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2708874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64D069-DF2C-47D0-B459-100D3097C74B}"/>
              </a:ext>
            </a:extLst>
          </p:cNvPr>
          <p:cNvSpPr>
            <a:spLocks noGrp="1"/>
          </p:cNvSpPr>
          <p:nvPr>
            <p:ph type="title"/>
          </p:nvPr>
        </p:nvSpPr>
        <p:spPr>
          <a:xfrm>
            <a:off x="474483" y="186016"/>
            <a:ext cx="11717517" cy="1325563"/>
          </a:xfrm>
        </p:spPr>
        <p:txBody>
          <a:bodyPr>
            <a:normAutofit/>
          </a:bodyPr>
          <a:lstStyle/>
          <a:p>
            <a:r>
              <a:rPr lang="en-US" sz="3200" u="sng" dirty="0"/>
              <a:t>Economic Background Summary</a:t>
            </a:r>
            <a:r>
              <a:rPr lang="en-US" sz="3200" dirty="0"/>
              <a:t>: </a:t>
            </a:r>
            <a:br>
              <a:rPr lang="en-US" sz="3200" dirty="0"/>
            </a:br>
            <a:r>
              <a:rPr lang="en-US" sz="3200" dirty="0"/>
              <a:t>“Network Effects” Can Lead to Durable Monopoly Power</a:t>
            </a:r>
          </a:p>
        </p:txBody>
      </p:sp>
      <p:sp>
        <p:nvSpPr>
          <p:cNvPr id="3" name="Content Placeholder 2">
            <a:extLst>
              <a:ext uri="{FF2B5EF4-FFF2-40B4-BE49-F238E27FC236}">
                <a16:creationId xmlns:a16="http://schemas.microsoft.com/office/drawing/2014/main" id="{62CAF7AC-1E9E-4AF6-AFE7-97E230566B22}"/>
              </a:ext>
            </a:extLst>
          </p:cNvPr>
          <p:cNvSpPr>
            <a:spLocks noGrp="1"/>
          </p:cNvSpPr>
          <p:nvPr>
            <p:ph idx="1"/>
          </p:nvPr>
        </p:nvSpPr>
        <p:spPr>
          <a:xfrm>
            <a:off x="838200" y="1618242"/>
            <a:ext cx="10515600" cy="5270238"/>
          </a:xfrm>
        </p:spPr>
        <p:txBody>
          <a:bodyPr>
            <a:normAutofit lnSpcReduction="10000"/>
          </a:bodyPr>
          <a:lstStyle/>
          <a:p>
            <a:r>
              <a:rPr lang="en-US" sz="2000" u="sng" dirty="0"/>
              <a:t>“Direct” Network Effects</a:t>
            </a:r>
            <a:r>
              <a:rPr lang="en-US" sz="2000" dirty="0"/>
              <a:t>: Consumer value of product increases when more consumers use the product</a:t>
            </a:r>
          </a:p>
          <a:p>
            <a:pPr lvl="1"/>
            <a:r>
              <a:rPr lang="en-US" sz="1800" dirty="0"/>
              <a:t>Communication systems as classic example (telephones; social media)</a:t>
            </a:r>
          </a:p>
          <a:p>
            <a:pPr lvl="1"/>
            <a:r>
              <a:rPr lang="en-US" sz="1800" dirty="0"/>
              <a:t>Value rises exponentially when there are more users</a:t>
            </a:r>
          </a:p>
          <a:p>
            <a:pPr lvl="1"/>
            <a:r>
              <a:rPr lang="en-US" sz="1800" dirty="0"/>
              <a:t>Also true for many products desired by “conformist” consumers</a:t>
            </a:r>
          </a:p>
          <a:p>
            <a:r>
              <a:rPr lang="en-US" sz="2000" u="sng" dirty="0"/>
              <a:t>“Indirect” Network Effects for Two-Sided Network Markets</a:t>
            </a:r>
          </a:p>
          <a:p>
            <a:pPr lvl="1"/>
            <a:r>
              <a:rPr lang="en-US" sz="1800" dirty="0"/>
              <a:t>Firm earns revenues from customer on two-sides of a network market </a:t>
            </a:r>
          </a:p>
          <a:p>
            <a:pPr lvl="1"/>
            <a:r>
              <a:rPr lang="en-US" sz="1800" dirty="0"/>
              <a:t>Example 1: Newspaper sells ads to advertisers, who value more readers who buy subscriptions; </a:t>
            </a:r>
            <a:br>
              <a:rPr lang="en-US" sz="1800" dirty="0"/>
            </a:br>
            <a:r>
              <a:rPr lang="en-US" sz="1800" dirty="0"/>
              <a:t>and vice versa</a:t>
            </a:r>
          </a:p>
          <a:p>
            <a:pPr lvl="1"/>
            <a:r>
              <a:rPr lang="en-US" sz="1800" dirty="0"/>
              <a:t>Example 2: Credit card accepted by more Merchants also attracts more Cardholders, and vice versa</a:t>
            </a:r>
          </a:p>
          <a:p>
            <a:pPr lvl="1"/>
            <a:r>
              <a:rPr lang="en-US" sz="1800" dirty="0"/>
              <a:t>Example 3: Operating system with more Applications attracts more Users; And vice versa – More Applications will be written for OS with more Users</a:t>
            </a:r>
          </a:p>
          <a:p>
            <a:r>
              <a:rPr lang="en-US" sz="2000" u="sng" dirty="0"/>
              <a:t>“Applications Barriers to Entry” from Network Effects</a:t>
            </a:r>
          </a:p>
          <a:p>
            <a:pPr lvl="1"/>
            <a:r>
              <a:rPr lang="en-US" sz="1800" dirty="0"/>
              <a:t>Where network effects are large, markets tend to “tip” to dominance or monopoly </a:t>
            </a:r>
          </a:p>
          <a:p>
            <a:pPr lvl="1"/>
            <a:r>
              <a:rPr lang="en-US" sz="1800" dirty="0"/>
              <a:t>If a firm has a monopoly in a network market, barriers to entry are high because rivals have </a:t>
            </a:r>
            <a:br>
              <a:rPr lang="en-US" sz="1800" dirty="0"/>
            </a:br>
            <a:r>
              <a:rPr lang="en-US" sz="1800" dirty="0"/>
              <a:t>no installed base of users to create value, even if entrant’s product is better</a:t>
            </a:r>
          </a:p>
          <a:p>
            <a:pPr lvl="1"/>
            <a:r>
              <a:rPr lang="en-US" sz="1800" dirty="0"/>
              <a:t>Example: Monopolist’s OS might be inherently worse, but maintains more apps and more users because of network effects barrier to entry</a:t>
            </a:r>
          </a:p>
          <a:p>
            <a:pPr lvl="1"/>
            <a:endParaRPr lang="en-US" sz="1800" dirty="0"/>
          </a:p>
        </p:txBody>
      </p:sp>
      <p:sp>
        <p:nvSpPr>
          <p:cNvPr id="4" name="Slide Number Placeholder 3">
            <a:extLst>
              <a:ext uri="{FF2B5EF4-FFF2-40B4-BE49-F238E27FC236}">
                <a16:creationId xmlns:a16="http://schemas.microsoft.com/office/drawing/2014/main" id="{9C2B9ABC-2435-4BD9-B839-2810B6514A57}"/>
              </a:ext>
            </a:extLst>
          </p:cNvPr>
          <p:cNvSpPr>
            <a:spLocks noGrp="1"/>
          </p:cNvSpPr>
          <p:nvPr>
            <p:ph type="sldNum" sz="quarter" idx="12"/>
          </p:nvPr>
        </p:nvSpPr>
        <p:spPr/>
        <p:txBody>
          <a:bodyPr/>
          <a:lstStyle/>
          <a:p>
            <a:fld id="{F487EBBE-9D79-475C-84C6-B9A9B9AB1039}" type="slidenum">
              <a:rPr lang="en-US" smtClean="0"/>
              <a:t>11</a:t>
            </a:fld>
            <a:endParaRPr lang="en-US"/>
          </a:p>
        </p:txBody>
      </p:sp>
    </p:spTree>
    <p:extLst>
      <p:ext uri="{BB962C8B-B14F-4D97-AF65-F5344CB8AC3E}">
        <p14:creationId xmlns:p14="http://schemas.microsoft.com/office/powerpoint/2010/main" val="10525231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9C51DC-771B-4007-BF25-723A9AECECC3}"/>
              </a:ext>
            </a:extLst>
          </p:cNvPr>
          <p:cNvSpPr>
            <a:spLocks noGrp="1"/>
          </p:cNvSpPr>
          <p:nvPr>
            <p:ph type="title"/>
          </p:nvPr>
        </p:nvSpPr>
        <p:spPr>
          <a:xfrm>
            <a:off x="838200" y="262383"/>
            <a:ext cx="10515600" cy="1325563"/>
          </a:xfrm>
        </p:spPr>
        <p:txBody>
          <a:bodyPr/>
          <a:lstStyle/>
          <a:p>
            <a:r>
              <a:rPr lang="en-US" dirty="0"/>
              <a:t>Direct Network Effects</a:t>
            </a:r>
          </a:p>
        </p:txBody>
      </p:sp>
      <p:sp>
        <p:nvSpPr>
          <p:cNvPr id="3" name="Content Placeholder 2">
            <a:extLst>
              <a:ext uri="{FF2B5EF4-FFF2-40B4-BE49-F238E27FC236}">
                <a16:creationId xmlns:a16="http://schemas.microsoft.com/office/drawing/2014/main" id="{96F38E9B-140D-4DB0-9860-D00A55F70774}"/>
              </a:ext>
            </a:extLst>
          </p:cNvPr>
          <p:cNvSpPr>
            <a:spLocks noGrp="1"/>
          </p:cNvSpPr>
          <p:nvPr>
            <p:ph idx="1"/>
          </p:nvPr>
        </p:nvSpPr>
        <p:spPr>
          <a:xfrm>
            <a:off x="838199" y="1428108"/>
            <a:ext cx="9045539" cy="5506947"/>
          </a:xfrm>
        </p:spPr>
        <p:txBody>
          <a:bodyPr>
            <a:normAutofit fontScale="85000" lnSpcReduction="20000"/>
          </a:bodyPr>
          <a:lstStyle/>
          <a:p>
            <a:r>
              <a:rPr lang="en-US" dirty="0"/>
              <a:t>Examples: Telephone system or social media</a:t>
            </a:r>
          </a:p>
          <a:p>
            <a:r>
              <a:rPr lang="en-US" dirty="0"/>
              <a:t>Value of membership rises when others join </a:t>
            </a:r>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r>
              <a:rPr lang="en-US" dirty="0"/>
              <a:t>And the largest network has advantages over small networks, even if the large network has somewhat lower quality</a:t>
            </a:r>
          </a:p>
        </p:txBody>
      </p:sp>
      <p:sp>
        <p:nvSpPr>
          <p:cNvPr id="4" name="Oval 3">
            <a:extLst>
              <a:ext uri="{FF2B5EF4-FFF2-40B4-BE49-F238E27FC236}">
                <a16:creationId xmlns:a16="http://schemas.microsoft.com/office/drawing/2014/main" id="{9DB6FAC9-E579-4756-B352-4554D6F46254}"/>
              </a:ext>
            </a:extLst>
          </p:cNvPr>
          <p:cNvSpPr/>
          <p:nvPr/>
        </p:nvSpPr>
        <p:spPr>
          <a:xfrm>
            <a:off x="1359446" y="3049342"/>
            <a:ext cx="544531" cy="606175"/>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B42EDC1E-E829-4349-8DBC-D7C6575D4E24}"/>
              </a:ext>
            </a:extLst>
          </p:cNvPr>
          <p:cNvSpPr txBox="1"/>
          <p:nvPr/>
        </p:nvSpPr>
        <p:spPr>
          <a:xfrm>
            <a:off x="1478538" y="3134897"/>
            <a:ext cx="351378" cy="369332"/>
          </a:xfrm>
          <a:prstGeom prst="rect">
            <a:avLst/>
          </a:prstGeom>
          <a:noFill/>
        </p:spPr>
        <p:txBody>
          <a:bodyPr wrap="none" rtlCol="0">
            <a:spAutoFit/>
          </a:bodyPr>
          <a:lstStyle/>
          <a:p>
            <a:r>
              <a:rPr lang="en-US" b="1" dirty="0"/>
              <a:t>A</a:t>
            </a:r>
          </a:p>
        </p:txBody>
      </p:sp>
      <p:sp>
        <p:nvSpPr>
          <p:cNvPr id="13" name="Oval 12">
            <a:extLst>
              <a:ext uri="{FF2B5EF4-FFF2-40B4-BE49-F238E27FC236}">
                <a16:creationId xmlns:a16="http://schemas.microsoft.com/office/drawing/2014/main" id="{0FD35119-2513-41B8-A7D7-6629772196FC}"/>
              </a:ext>
            </a:extLst>
          </p:cNvPr>
          <p:cNvSpPr/>
          <p:nvPr/>
        </p:nvSpPr>
        <p:spPr>
          <a:xfrm>
            <a:off x="4582487" y="3012730"/>
            <a:ext cx="544531" cy="606175"/>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a:extLst>
              <a:ext uri="{FF2B5EF4-FFF2-40B4-BE49-F238E27FC236}">
                <a16:creationId xmlns:a16="http://schemas.microsoft.com/office/drawing/2014/main" id="{614D8D38-FF2D-463E-AED8-696884CE90F1}"/>
              </a:ext>
            </a:extLst>
          </p:cNvPr>
          <p:cNvSpPr txBox="1"/>
          <p:nvPr/>
        </p:nvSpPr>
        <p:spPr>
          <a:xfrm>
            <a:off x="5868428" y="3159678"/>
            <a:ext cx="338554" cy="369332"/>
          </a:xfrm>
          <a:prstGeom prst="rect">
            <a:avLst/>
          </a:prstGeom>
          <a:noFill/>
        </p:spPr>
        <p:txBody>
          <a:bodyPr wrap="none" rtlCol="0">
            <a:spAutoFit/>
          </a:bodyPr>
          <a:lstStyle/>
          <a:p>
            <a:r>
              <a:rPr lang="en-US" b="1" dirty="0"/>
              <a:t>B</a:t>
            </a:r>
          </a:p>
        </p:txBody>
      </p:sp>
      <p:cxnSp>
        <p:nvCxnSpPr>
          <p:cNvPr id="17" name="Straight Arrow Connector 16">
            <a:extLst>
              <a:ext uri="{FF2B5EF4-FFF2-40B4-BE49-F238E27FC236}">
                <a16:creationId xmlns:a16="http://schemas.microsoft.com/office/drawing/2014/main" id="{8B8DF63D-677F-4105-ADCF-7D9810E677E3}"/>
              </a:ext>
            </a:extLst>
          </p:cNvPr>
          <p:cNvCxnSpPr>
            <a:cxnSpLocks/>
          </p:cNvCxnSpPr>
          <p:nvPr/>
        </p:nvCxnSpPr>
        <p:spPr>
          <a:xfrm>
            <a:off x="1933683" y="4297486"/>
            <a:ext cx="550951" cy="0"/>
          </a:xfrm>
          <a:prstGeom prst="straightConnector1">
            <a:avLst/>
          </a:prstGeom>
          <a:ln w="28575">
            <a:headEnd type="triangle" w="med" len="med"/>
            <a:tailEnd type="triangle" w="med" len="med"/>
          </a:ln>
        </p:spPr>
        <p:style>
          <a:lnRef idx="1">
            <a:schemeClr val="dk1"/>
          </a:lnRef>
          <a:fillRef idx="0">
            <a:schemeClr val="dk1"/>
          </a:fillRef>
          <a:effectRef idx="0">
            <a:schemeClr val="dk1"/>
          </a:effectRef>
          <a:fontRef idx="minor">
            <a:schemeClr val="tx1"/>
          </a:fontRef>
        </p:style>
      </p:cxnSp>
      <p:sp>
        <p:nvSpPr>
          <p:cNvPr id="45" name="Oval 44">
            <a:extLst>
              <a:ext uri="{FF2B5EF4-FFF2-40B4-BE49-F238E27FC236}">
                <a16:creationId xmlns:a16="http://schemas.microsoft.com/office/drawing/2014/main" id="{D9A78DB7-604B-4961-B175-0CE5D8E9C766}"/>
              </a:ext>
            </a:extLst>
          </p:cNvPr>
          <p:cNvSpPr/>
          <p:nvPr/>
        </p:nvSpPr>
        <p:spPr>
          <a:xfrm>
            <a:off x="1389152" y="3994932"/>
            <a:ext cx="544531" cy="606175"/>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TextBox 46">
            <a:extLst>
              <a:ext uri="{FF2B5EF4-FFF2-40B4-BE49-F238E27FC236}">
                <a16:creationId xmlns:a16="http://schemas.microsoft.com/office/drawing/2014/main" id="{F70B1733-9E0B-4BFA-B11B-5D6B2EF72B95}"/>
              </a:ext>
            </a:extLst>
          </p:cNvPr>
          <p:cNvSpPr txBox="1"/>
          <p:nvPr/>
        </p:nvSpPr>
        <p:spPr>
          <a:xfrm>
            <a:off x="1508244" y="4078152"/>
            <a:ext cx="351378" cy="369332"/>
          </a:xfrm>
          <a:prstGeom prst="rect">
            <a:avLst/>
          </a:prstGeom>
          <a:noFill/>
        </p:spPr>
        <p:txBody>
          <a:bodyPr wrap="none" rtlCol="0">
            <a:spAutoFit/>
          </a:bodyPr>
          <a:lstStyle/>
          <a:p>
            <a:r>
              <a:rPr lang="en-US" b="1" dirty="0"/>
              <a:t>A</a:t>
            </a:r>
          </a:p>
        </p:txBody>
      </p:sp>
      <p:cxnSp>
        <p:nvCxnSpPr>
          <p:cNvPr id="48" name="Straight Arrow Connector 47">
            <a:extLst>
              <a:ext uri="{FF2B5EF4-FFF2-40B4-BE49-F238E27FC236}">
                <a16:creationId xmlns:a16="http://schemas.microsoft.com/office/drawing/2014/main" id="{EFAAD0E5-7D68-4412-A088-3FC0AF916AB5}"/>
              </a:ext>
            </a:extLst>
          </p:cNvPr>
          <p:cNvCxnSpPr>
            <a:cxnSpLocks/>
          </p:cNvCxnSpPr>
          <p:nvPr/>
        </p:nvCxnSpPr>
        <p:spPr>
          <a:xfrm>
            <a:off x="1903977" y="3322230"/>
            <a:ext cx="550951" cy="0"/>
          </a:xfrm>
          <a:prstGeom prst="straightConnector1">
            <a:avLst/>
          </a:prstGeom>
          <a:ln w="28575">
            <a:headEnd type="triangle" w="med" len="med"/>
            <a:tailEnd type="triangle" w="med" len="med"/>
          </a:ln>
        </p:spPr>
        <p:style>
          <a:lnRef idx="1">
            <a:schemeClr val="dk1"/>
          </a:lnRef>
          <a:fillRef idx="0">
            <a:schemeClr val="dk1"/>
          </a:fillRef>
          <a:effectRef idx="0">
            <a:schemeClr val="dk1"/>
          </a:effectRef>
          <a:fontRef idx="minor">
            <a:schemeClr val="tx1"/>
          </a:fontRef>
        </p:style>
      </p:cxnSp>
      <p:sp>
        <p:nvSpPr>
          <p:cNvPr id="50" name="Oval 49">
            <a:extLst>
              <a:ext uri="{FF2B5EF4-FFF2-40B4-BE49-F238E27FC236}">
                <a16:creationId xmlns:a16="http://schemas.microsoft.com/office/drawing/2014/main" id="{545473C9-928C-4CAB-B68D-0EF08E15CA38}"/>
              </a:ext>
            </a:extLst>
          </p:cNvPr>
          <p:cNvSpPr/>
          <p:nvPr/>
        </p:nvSpPr>
        <p:spPr>
          <a:xfrm>
            <a:off x="2517168" y="4011521"/>
            <a:ext cx="544531" cy="606175"/>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TextBox 51">
            <a:extLst>
              <a:ext uri="{FF2B5EF4-FFF2-40B4-BE49-F238E27FC236}">
                <a16:creationId xmlns:a16="http://schemas.microsoft.com/office/drawing/2014/main" id="{77ECB7D2-91F7-4BC2-819D-487592EA5B23}"/>
              </a:ext>
            </a:extLst>
          </p:cNvPr>
          <p:cNvSpPr txBox="1"/>
          <p:nvPr/>
        </p:nvSpPr>
        <p:spPr>
          <a:xfrm>
            <a:off x="2610832" y="4146112"/>
            <a:ext cx="338554" cy="369332"/>
          </a:xfrm>
          <a:prstGeom prst="rect">
            <a:avLst/>
          </a:prstGeom>
          <a:noFill/>
        </p:spPr>
        <p:txBody>
          <a:bodyPr wrap="none" rtlCol="0">
            <a:spAutoFit/>
          </a:bodyPr>
          <a:lstStyle/>
          <a:p>
            <a:r>
              <a:rPr lang="en-US" b="1" dirty="0"/>
              <a:t>B</a:t>
            </a:r>
          </a:p>
        </p:txBody>
      </p:sp>
      <p:sp>
        <p:nvSpPr>
          <p:cNvPr id="56" name="Oval 55">
            <a:extLst>
              <a:ext uri="{FF2B5EF4-FFF2-40B4-BE49-F238E27FC236}">
                <a16:creationId xmlns:a16="http://schemas.microsoft.com/office/drawing/2014/main" id="{4D007C25-D49A-4684-B95F-985E29A27881}"/>
              </a:ext>
            </a:extLst>
          </p:cNvPr>
          <p:cNvSpPr/>
          <p:nvPr/>
        </p:nvSpPr>
        <p:spPr>
          <a:xfrm>
            <a:off x="1972637" y="5003618"/>
            <a:ext cx="544531" cy="652106"/>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TextBox 57">
            <a:extLst>
              <a:ext uri="{FF2B5EF4-FFF2-40B4-BE49-F238E27FC236}">
                <a16:creationId xmlns:a16="http://schemas.microsoft.com/office/drawing/2014/main" id="{789F7F07-7C06-448B-B7C6-3602849BDE12}"/>
              </a:ext>
            </a:extLst>
          </p:cNvPr>
          <p:cNvSpPr txBox="1"/>
          <p:nvPr/>
        </p:nvSpPr>
        <p:spPr>
          <a:xfrm>
            <a:off x="2051834" y="5145004"/>
            <a:ext cx="351378" cy="369332"/>
          </a:xfrm>
          <a:prstGeom prst="rect">
            <a:avLst/>
          </a:prstGeom>
          <a:noFill/>
        </p:spPr>
        <p:txBody>
          <a:bodyPr wrap="none" rtlCol="0">
            <a:spAutoFit/>
          </a:bodyPr>
          <a:lstStyle/>
          <a:p>
            <a:r>
              <a:rPr lang="en-US" b="1" dirty="0"/>
              <a:t>C</a:t>
            </a:r>
          </a:p>
        </p:txBody>
      </p:sp>
      <p:cxnSp>
        <p:nvCxnSpPr>
          <p:cNvPr id="59" name="Straight Arrow Connector 58">
            <a:extLst>
              <a:ext uri="{FF2B5EF4-FFF2-40B4-BE49-F238E27FC236}">
                <a16:creationId xmlns:a16="http://schemas.microsoft.com/office/drawing/2014/main" id="{8B4E7013-98B6-4163-BC9F-BDAEFAB69608}"/>
              </a:ext>
            </a:extLst>
          </p:cNvPr>
          <p:cNvCxnSpPr>
            <a:cxnSpLocks/>
            <a:endCxn id="56" idx="1"/>
          </p:cNvCxnSpPr>
          <p:nvPr/>
        </p:nvCxnSpPr>
        <p:spPr>
          <a:xfrm>
            <a:off x="1796526" y="4587143"/>
            <a:ext cx="255856" cy="511974"/>
          </a:xfrm>
          <a:prstGeom prst="straightConnector1">
            <a:avLst/>
          </a:prstGeom>
          <a:ln w="28575">
            <a:headEnd type="triangle" w="med" len="med"/>
            <a:tailEnd type="triangle" w="med" len="med"/>
          </a:ln>
        </p:spPr>
        <p:style>
          <a:lnRef idx="1">
            <a:schemeClr val="dk1"/>
          </a:lnRef>
          <a:fillRef idx="0">
            <a:schemeClr val="dk1"/>
          </a:fillRef>
          <a:effectRef idx="0">
            <a:schemeClr val="dk1"/>
          </a:effectRef>
          <a:fontRef idx="minor">
            <a:schemeClr val="tx1"/>
          </a:fontRef>
        </p:style>
      </p:cxnSp>
      <p:cxnSp>
        <p:nvCxnSpPr>
          <p:cNvPr id="62" name="Straight Arrow Connector 61">
            <a:extLst>
              <a:ext uri="{FF2B5EF4-FFF2-40B4-BE49-F238E27FC236}">
                <a16:creationId xmlns:a16="http://schemas.microsoft.com/office/drawing/2014/main" id="{1A3D8B84-FE8A-46E9-9713-ABBE07891887}"/>
              </a:ext>
            </a:extLst>
          </p:cNvPr>
          <p:cNvCxnSpPr>
            <a:cxnSpLocks/>
          </p:cNvCxnSpPr>
          <p:nvPr/>
        </p:nvCxnSpPr>
        <p:spPr>
          <a:xfrm flipH="1">
            <a:off x="2429402" y="4565662"/>
            <a:ext cx="297792" cy="476683"/>
          </a:xfrm>
          <a:prstGeom prst="straightConnector1">
            <a:avLst/>
          </a:prstGeom>
          <a:ln w="28575">
            <a:headEnd type="triangle" w="med" len="med"/>
            <a:tailEnd type="triangle" w="med" len="med"/>
          </a:ln>
        </p:spPr>
        <p:style>
          <a:lnRef idx="1">
            <a:schemeClr val="dk1"/>
          </a:lnRef>
          <a:fillRef idx="0">
            <a:schemeClr val="dk1"/>
          </a:fillRef>
          <a:effectRef idx="0">
            <a:schemeClr val="dk1"/>
          </a:effectRef>
          <a:fontRef idx="minor">
            <a:schemeClr val="tx1"/>
          </a:fontRef>
        </p:style>
      </p:cxnSp>
      <p:sp>
        <p:nvSpPr>
          <p:cNvPr id="64" name="TextBox 63">
            <a:extLst>
              <a:ext uri="{FF2B5EF4-FFF2-40B4-BE49-F238E27FC236}">
                <a16:creationId xmlns:a16="http://schemas.microsoft.com/office/drawing/2014/main" id="{A665B8E0-DDF6-46B8-8942-9D380B56771B}"/>
              </a:ext>
            </a:extLst>
          </p:cNvPr>
          <p:cNvSpPr txBox="1"/>
          <p:nvPr/>
        </p:nvSpPr>
        <p:spPr>
          <a:xfrm>
            <a:off x="4679064" y="3155933"/>
            <a:ext cx="351378" cy="369332"/>
          </a:xfrm>
          <a:prstGeom prst="rect">
            <a:avLst/>
          </a:prstGeom>
          <a:noFill/>
        </p:spPr>
        <p:txBody>
          <a:bodyPr wrap="none" rtlCol="0">
            <a:spAutoFit/>
          </a:bodyPr>
          <a:lstStyle/>
          <a:p>
            <a:r>
              <a:rPr lang="en-US" b="1" dirty="0"/>
              <a:t>A</a:t>
            </a:r>
          </a:p>
        </p:txBody>
      </p:sp>
      <p:sp>
        <p:nvSpPr>
          <p:cNvPr id="65" name="Oval 64">
            <a:extLst>
              <a:ext uri="{FF2B5EF4-FFF2-40B4-BE49-F238E27FC236}">
                <a16:creationId xmlns:a16="http://schemas.microsoft.com/office/drawing/2014/main" id="{0A9464DB-7FC4-4456-8E0F-F264BE03919D}"/>
              </a:ext>
            </a:extLst>
          </p:cNvPr>
          <p:cNvSpPr/>
          <p:nvPr/>
        </p:nvSpPr>
        <p:spPr>
          <a:xfrm>
            <a:off x="5804470" y="3025087"/>
            <a:ext cx="544531" cy="606175"/>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6" name="Straight Arrow Connector 65">
            <a:extLst>
              <a:ext uri="{FF2B5EF4-FFF2-40B4-BE49-F238E27FC236}">
                <a16:creationId xmlns:a16="http://schemas.microsoft.com/office/drawing/2014/main" id="{314C1FFD-2AAE-472E-878C-26D982F1933F}"/>
              </a:ext>
            </a:extLst>
          </p:cNvPr>
          <p:cNvCxnSpPr>
            <a:cxnSpLocks/>
            <a:stCxn id="13" idx="6"/>
          </p:cNvCxnSpPr>
          <p:nvPr/>
        </p:nvCxnSpPr>
        <p:spPr>
          <a:xfrm>
            <a:off x="5127018" y="3315818"/>
            <a:ext cx="677452" cy="31193"/>
          </a:xfrm>
          <a:prstGeom prst="straightConnector1">
            <a:avLst/>
          </a:prstGeom>
          <a:ln w="28575">
            <a:headEnd type="triangle" w="med" len="med"/>
            <a:tailEnd type="triangle" w="med" len="med"/>
          </a:ln>
        </p:spPr>
        <p:style>
          <a:lnRef idx="1">
            <a:schemeClr val="dk1"/>
          </a:lnRef>
          <a:fillRef idx="0">
            <a:schemeClr val="dk1"/>
          </a:fillRef>
          <a:effectRef idx="0">
            <a:schemeClr val="dk1"/>
          </a:effectRef>
          <a:fontRef idx="minor">
            <a:schemeClr val="tx1"/>
          </a:fontRef>
        </p:style>
      </p:cxnSp>
      <p:sp>
        <p:nvSpPr>
          <p:cNvPr id="68" name="Oval 67">
            <a:extLst>
              <a:ext uri="{FF2B5EF4-FFF2-40B4-BE49-F238E27FC236}">
                <a16:creationId xmlns:a16="http://schemas.microsoft.com/office/drawing/2014/main" id="{D1886FF1-16D1-4113-A661-4EF70D919E3C}"/>
              </a:ext>
            </a:extLst>
          </p:cNvPr>
          <p:cNvSpPr/>
          <p:nvPr/>
        </p:nvSpPr>
        <p:spPr>
          <a:xfrm>
            <a:off x="2498993" y="3085573"/>
            <a:ext cx="544531" cy="606175"/>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TextBox 69">
            <a:extLst>
              <a:ext uri="{FF2B5EF4-FFF2-40B4-BE49-F238E27FC236}">
                <a16:creationId xmlns:a16="http://schemas.microsoft.com/office/drawing/2014/main" id="{860E90EC-2101-49F1-8F62-D9DF5191AB7A}"/>
              </a:ext>
            </a:extLst>
          </p:cNvPr>
          <p:cNvSpPr txBox="1"/>
          <p:nvPr/>
        </p:nvSpPr>
        <p:spPr>
          <a:xfrm>
            <a:off x="2592657" y="3220164"/>
            <a:ext cx="338554" cy="369332"/>
          </a:xfrm>
          <a:prstGeom prst="rect">
            <a:avLst/>
          </a:prstGeom>
          <a:noFill/>
        </p:spPr>
        <p:txBody>
          <a:bodyPr wrap="none" rtlCol="0">
            <a:spAutoFit/>
          </a:bodyPr>
          <a:lstStyle/>
          <a:p>
            <a:r>
              <a:rPr lang="en-US" b="1" dirty="0"/>
              <a:t>B</a:t>
            </a:r>
          </a:p>
        </p:txBody>
      </p:sp>
      <p:cxnSp>
        <p:nvCxnSpPr>
          <p:cNvPr id="78" name="Straight Arrow Connector 77">
            <a:extLst>
              <a:ext uri="{FF2B5EF4-FFF2-40B4-BE49-F238E27FC236}">
                <a16:creationId xmlns:a16="http://schemas.microsoft.com/office/drawing/2014/main" id="{0D39DEAA-FE91-4567-A75B-21672458099D}"/>
              </a:ext>
            </a:extLst>
          </p:cNvPr>
          <p:cNvCxnSpPr>
            <a:cxnSpLocks/>
          </p:cNvCxnSpPr>
          <p:nvPr/>
        </p:nvCxnSpPr>
        <p:spPr>
          <a:xfrm>
            <a:off x="5122650" y="4373491"/>
            <a:ext cx="550951" cy="0"/>
          </a:xfrm>
          <a:prstGeom prst="straightConnector1">
            <a:avLst/>
          </a:prstGeom>
          <a:ln w="28575">
            <a:headEnd type="triangle" w="med" len="med"/>
            <a:tailEnd type="triangle" w="med" len="med"/>
          </a:ln>
        </p:spPr>
        <p:style>
          <a:lnRef idx="1">
            <a:schemeClr val="dk1"/>
          </a:lnRef>
          <a:fillRef idx="0">
            <a:schemeClr val="dk1"/>
          </a:fillRef>
          <a:effectRef idx="0">
            <a:schemeClr val="dk1"/>
          </a:effectRef>
          <a:fontRef idx="minor">
            <a:schemeClr val="tx1"/>
          </a:fontRef>
        </p:style>
      </p:cxnSp>
      <p:sp>
        <p:nvSpPr>
          <p:cNvPr id="79" name="TextBox 78">
            <a:extLst>
              <a:ext uri="{FF2B5EF4-FFF2-40B4-BE49-F238E27FC236}">
                <a16:creationId xmlns:a16="http://schemas.microsoft.com/office/drawing/2014/main" id="{72A739F3-FBEC-4655-AF06-61A22637C8EC}"/>
              </a:ext>
            </a:extLst>
          </p:cNvPr>
          <p:cNvSpPr txBox="1"/>
          <p:nvPr/>
        </p:nvSpPr>
        <p:spPr>
          <a:xfrm>
            <a:off x="4697211" y="4154157"/>
            <a:ext cx="351378" cy="369332"/>
          </a:xfrm>
          <a:prstGeom prst="rect">
            <a:avLst/>
          </a:prstGeom>
          <a:noFill/>
        </p:spPr>
        <p:txBody>
          <a:bodyPr wrap="square" rtlCol="0">
            <a:spAutoFit/>
          </a:bodyPr>
          <a:lstStyle/>
          <a:p>
            <a:r>
              <a:rPr lang="en-US" b="1" dirty="0"/>
              <a:t>C</a:t>
            </a:r>
          </a:p>
        </p:txBody>
      </p:sp>
      <p:sp>
        <p:nvSpPr>
          <p:cNvPr id="80" name="Oval 79">
            <a:extLst>
              <a:ext uri="{FF2B5EF4-FFF2-40B4-BE49-F238E27FC236}">
                <a16:creationId xmlns:a16="http://schemas.microsoft.com/office/drawing/2014/main" id="{F82CD058-F508-44D0-8C96-AE2E664862C3}"/>
              </a:ext>
            </a:extLst>
          </p:cNvPr>
          <p:cNvSpPr/>
          <p:nvPr/>
        </p:nvSpPr>
        <p:spPr>
          <a:xfrm>
            <a:off x="5706135" y="4087526"/>
            <a:ext cx="544531" cy="606175"/>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TextBox 80">
            <a:extLst>
              <a:ext uri="{FF2B5EF4-FFF2-40B4-BE49-F238E27FC236}">
                <a16:creationId xmlns:a16="http://schemas.microsoft.com/office/drawing/2014/main" id="{5E0B8BE4-AFFF-471C-B0BD-39CF5DD36475}"/>
              </a:ext>
            </a:extLst>
          </p:cNvPr>
          <p:cNvSpPr txBox="1"/>
          <p:nvPr/>
        </p:nvSpPr>
        <p:spPr>
          <a:xfrm>
            <a:off x="5835721" y="4127072"/>
            <a:ext cx="351215" cy="369332"/>
          </a:xfrm>
          <a:prstGeom prst="rect">
            <a:avLst/>
          </a:prstGeom>
          <a:noFill/>
        </p:spPr>
        <p:txBody>
          <a:bodyPr wrap="square" rtlCol="0">
            <a:spAutoFit/>
          </a:bodyPr>
          <a:lstStyle/>
          <a:p>
            <a:r>
              <a:rPr lang="en-US" b="1" dirty="0"/>
              <a:t>D</a:t>
            </a:r>
          </a:p>
        </p:txBody>
      </p:sp>
      <p:sp>
        <p:nvSpPr>
          <p:cNvPr id="82" name="Oval 81">
            <a:extLst>
              <a:ext uri="{FF2B5EF4-FFF2-40B4-BE49-F238E27FC236}">
                <a16:creationId xmlns:a16="http://schemas.microsoft.com/office/drawing/2014/main" id="{A55B1FBD-A733-4925-93FE-D9C159DB6F5B}"/>
              </a:ext>
            </a:extLst>
          </p:cNvPr>
          <p:cNvSpPr/>
          <p:nvPr/>
        </p:nvSpPr>
        <p:spPr>
          <a:xfrm>
            <a:off x="4619648" y="4031103"/>
            <a:ext cx="544531" cy="606175"/>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83" name="Straight Arrow Connector 82">
            <a:extLst>
              <a:ext uri="{FF2B5EF4-FFF2-40B4-BE49-F238E27FC236}">
                <a16:creationId xmlns:a16="http://schemas.microsoft.com/office/drawing/2014/main" id="{BBAEB570-413E-4B3D-B798-C8D01B4C701C}"/>
              </a:ext>
            </a:extLst>
          </p:cNvPr>
          <p:cNvCxnSpPr>
            <a:cxnSpLocks/>
            <a:endCxn id="82" idx="0"/>
          </p:cNvCxnSpPr>
          <p:nvPr/>
        </p:nvCxnSpPr>
        <p:spPr>
          <a:xfrm flipH="1">
            <a:off x="4891914" y="3563350"/>
            <a:ext cx="91832" cy="467753"/>
          </a:xfrm>
          <a:prstGeom prst="straightConnector1">
            <a:avLst/>
          </a:prstGeom>
          <a:ln w="28575">
            <a:headEnd type="triangle" w="med" len="med"/>
            <a:tailEnd type="triangle" w="med" len="med"/>
          </a:ln>
        </p:spPr>
        <p:style>
          <a:lnRef idx="1">
            <a:schemeClr val="dk1"/>
          </a:lnRef>
          <a:fillRef idx="0">
            <a:schemeClr val="dk1"/>
          </a:fillRef>
          <a:effectRef idx="0">
            <a:schemeClr val="dk1"/>
          </a:effectRef>
          <a:fontRef idx="minor">
            <a:schemeClr val="tx1"/>
          </a:fontRef>
        </p:style>
      </p:cxnSp>
      <p:cxnSp>
        <p:nvCxnSpPr>
          <p:cNvPr id="93" name="Straight Arrow Connector 92">
            <a:extLst>
              <a:ext uri="{FF2B5EF4-FFF2-40B4-BE49-F238E27FC236}">
                <a16:creationId xmlns:a16="http://schemas.microsoft.com/office/drawing/2014/main" id="{6467BCAE-D39B-458A-97B0-1E7F209FA092}"/>
              </a:ext>
            </a:extLst>
          </p:cNvPr>
          <p:cNvCxnSpPr>
            <a:cxnSpLocks/>
          </p:cNvCxnSpPr>
          <p:nvPr/>
        </p:nvCxnSpPr>
        <p:spPr>
          <a:xfrm flipH="1">
            <a:off x="5928098" y="3630640"/>
            <a:ext cx="91832" cy="467753"/>
          </a:xfrm>
          <a:prstGeom prst="straightConnector1">
            <a:avLst/>
          </a:prstGeom>
          <a:ln w="28575">
            <a:headEnd type="triangle" w="med" len="med"/>
            <a:tailEnd type="triangle" w="med" len="med"/>
          </a:ln>
        </p:spPr>
        <p:style>
          <a:lnRef idx="1">
            <a:schemeClr val="dk1"/>
          </a:lnRef>
          <a:fillRef idx="0">
            <a:schemeClr val="dk1"/>
          </a:fillRef>
          <a:effectRef idx="0">
            <a:schemeClr val="dk1"/>
          </a:effectRef>
          <a:fontRef idx="minor">
            <a:schemeClr val="tx1"/>
          </a:fontRef>
        </p:style>
      </p:cxnSp>
      <p:cxnSp>
        <p:nvCxnSpPr>
          <p:cNvPr id="94" name="Straight Arrow Connector 93">
            <a:extLst>
              <a:ext uri="{FF2B5EF4-FFF2-40B4-BE49-F238E27FC236}">
                <a16:creationId xmlns:a16="http://schemas.microsoft.com/office/drawing/2014/main" id="{7BD06085-A8C3-4FAD-9BCC-04D27FA61237}"/>
              </a:ext>
            </a:extLst>
          </p:cNvPr>
          <p:cNvCxnSpPr>
            <a:cxnSpLocks/>
          </p:cNvCxnSpPr>
          <p:nvPr/>
        </p:nvCxnSpPr>
        <p:spPr>
          <a:xfrm>
            <a:off x="5187137" y="3589496"/>
            <a:ext cx="486464" cy="512287"/>
          </a:xfrm>
          <a:prstGeom prst="straightConnector1">
            <a:avLst/>
          </a:prstGeom>
          <a:ln w="28575">
            <a:headEnd type="triangle" w="med" len="med"/>
            <a:tailEnd type="triangle" w="med" len="med"/>
          </a:ln>
        </p:spPr>
        <p:style>
          <a:lnRef idx="1">
            <a:schemeClr val="dk1"/>
          </a:lnRef>
          <a:fillRef idx="0">
            <a:schemeClr val="dk1"/>
          </a:fillRef>
          <a:effectRef idx="0">
            <a:schemeClr val="dk1"/>
          </a:effectRef>
          <a:fontRef idx="minor">
            <a:schemeClr val="tx1"/>
          </a:fontRef>
        </p:style>
      </p:cxnSp>
      <p:cxnSp>
        <p:nvCxnSpPr>
          <p:cNvPr id="96" name="Straight Arrow Connector 95">
            <a:extLst>
              <a:ext uri="{FF2B5EF4-FFF2-40B4-BE49-F238E27FC236}">
                <a16:creationId xmlns:a16="http://schemas.microsoft.com/office/drawing/2014/main" id="{51F12DC7-33CF-440B-8682-75F0B31F7EE8}"/>
              </a:ext>
            </a:extLst>
          </p:cNvPr>
          <p:cNvCxnSpPr>
            <a:cxnSpLocks/>
          </p:cNvCxnSpPr>
          <p:nvPr/>
        </p:nvCxnSpPr>
        <p:spPr>
          <a:xfrm flipH="1">
            <a:off x="5114642" y="3568014"/>
            <a:ext cx="635084" cy="530379"/>
          </a:xfrm>
          <a:prstGeom prst="straightConnector1">
            <a:avLst/>
          </a:prstGeom>
          <a:ln w="28575">
            <a:headEnd type="triangle" w="med" len="med"/>
            <a:tailEnd type="triangle" w="med" len="med"/>
          </a:ln>
        </p:spPr>
        <p:style>
          <a:lnRef idx="1">
            <a:schemeClr val="dk1"/>
          </a:lnRef>
          <a:fillRef idx="0">
            <a:schemeClr val="dk1"/>
          </a:fillRef>
          <a:effectRef idx="0">
            <a:schemeClr val="dk1"/>
          </a:effectRef>
          <a:fontRef idx="minor">
            <a:schemeClr val="tx1"/>
          </a:fontRef>
        </p:style>
      </p:cxnSp>
      <p:sp>
        <p:nvSpPr>
          <p:cNvPr id="99" name="TextBox 98">
            <a:extLst>
              <a:ext uri="{FF2B5EF4-FFF2-40B4-BE49-F238E27FC236}">
                <a16:creationId xmlns:a16="http://schemas.microsoft.com/office/drawing/2014/main" id="{5828BAF2-3BD5-4648-8AA7-A6AEB45CD6D7}"/>
              </a:ext>
            </a:extLst>
          </p:cNvPr>
          <p:cNvSpPr txBox="1"/>
          <p:nvPr/>
        </p:nvSpPr>
        <p:spPr>
          <a:xfrm>
            <a:off x="2094861" y="2977679"/>
            <a:ext cx="300082" cy="369332"/>
          </a:xfrm>
          <a:prstGeom prst="rect">
            <a:avLst/>
          </a:prstGeom>
          <a:noFill/>
        </p:spPr>
        <p:txBody>
          <a:bodyPr wrap="none" rtlCol="0">
            <a:spAutoFit/>
          </a:bodyPr>
          <a:lstStyle/>
          <a:p>
            <a:r>
              <a:rPr lang="en-US" b="1" dirty="0">
                <a:solidFill>
                  <a:srgbClr val="C00000"/>
                </a:solidFill>
              </a:rPr>
              <a:t>1</a:t>
            </a:r>
          </a:p>
        </p:txBody>
      </p:sp>
      <p:sp>
        <p:nvSpPr>
          <p:cNvPr id="101" name="TextBox 100">
            <a:extLst>
              <a:ext uri="{FF2B5EF4-FFF2-40B4-BE49-F238E27FC236}">
                <a16:creationId xmlns:a16="http://schemas.microsoft.com/office/drawing/2014/main" id="{8FCED125-64A7-47EB-82AC-022AEC0A8B5B}"/>
              </a:ext>
            </a:extLst>
          </p:cNvPr>
          <p:cNvSpPr txBox="1"/>
          <p:nvPr/>
        </p:nvSpPr>
        <p:spPr>
          <a:xfrm>
            <a:off x="2074876" y="3924477"/>
            <a:ext cx="300082" cy="369332"/>
          </a:xfrm>
          <a:prstGeom prst="rect">
            <a:avLst/>
          </a:prstGeom>
          <a:noFill/>
        </p:spPr>
        <p:txBody>
          <a:bodyPr wrap="none" rtlCol="0">
            <a:spAutoFit/>
          </a:bodyPr>
          <a:lstStyle/>
          <a:p>
            <a:r>
              <a:rPr lang="en-US" b="1" dirty="0">
                <a:solidFill>
                  <a:srgbClr val="C00000"/>
                </a:solidFill>
              </a:rPr>
              <a:t>3</a:t>
            </a:r>
          </a:p>
        </p:txBody>
      </p:sp>
      <p:sp>
        <p:nvSpPr>
          <p:cNvPr id="103" name="TextBox 102">
            <a:extLst>
              <a:ext uri="{FF2B5EF4-FFF2-40B4-BE49-F238E27FC236}">
                <a16:creationId xmlns:a16="http://schemas.microsoft.com/office/drawing/2014/main" id="{D00AD8EF-46B7-4698-9C15-0F340350A83D}"/>
              </a:ext>
            </a:extLst>
          </p:cNvPr>
          <p:cNvSpPr txBox="1"/>
          <p:nvPr/>
        </p:nvSpPr>
        <p:spPr>
          <a:xfrm>
            <a:off x="5297807" y="2993262"/>
            <a:ext cx="300082" cy="369332"/>
          </a:xfrm>
          <a:prstGeom prst="rect">
            <a:avLst/>
          </a:prstGeom>
          <a:noFill/>
        </p:spPr>
        <p:txBody>
          <a:bodyPr wrap="none" rtlCol="0">
            <a:spAutoFit/>
          </a:bodyPr>
          <a:lstStyle/>
          <a:p>
            <a:r>
              <a:rPr lang="en-US" b="1" dirty="0">
                <a:solidFill>
                  <a:srgbClr val="C00000"/>
                </a:solidFill>
              </a:rPr>
              <a:t>6</a:t>
            </a:r>
          </a:p>
        </p:txBody>
      </p:sp>
      <p:sp>
        <p:nvSpPr>
          <p:cNvPr id="105" name="TextBox 104">
            <a:extLst>
              <a:ext uri="{FF2B5EF4-FFF2-40B4-BE49-F238E27FC236}">
                <a16:creationId xmlns:a16="http://schemas.microsoft.com/office/drawing/2014/main" id="{0F43BDE2-110D-45E3-859B-0F9C44378524}"/>
              </a:ext>
            </a:extLst>
          </p:cNvPr>
          <p:cNvSpPr txBox="1"/>
          <p:nvPr/>
        </p:nvSpPr>
        <p:spPr>
          <a:xfrm>
            <a:off x="7297453" y="2954981"/>
            <a:ext cx="4694521" cy="1938992"/>
          </a:xfrm>
          <a:prstGeom prst="rect">
            <a:avLst/>
          </a:prstGeom>
          <a:noFill/>
          <a:ln w="28575">
            <a:solidFill>
              <a:schemeClr val="tx1"/>
            </a:solidFill>
          </a:ln>
        </p:spPr>
        <p:txBody>
          <a:bodyPr wrap="square" rtlCol="0">
            <a:spAutoFit/>
          </a:bodyPr>
          <a:lstStyle/>
          <a:p>
            <a:r>
              <a:rPr lang="en-US" sz="2400" b="1" dirty="0">
                <a:solidFill>
                  <a:srgbClr val="C00000"/>
                </a:solidFill>
              </a:rPr>
              <a:t>In fact, value rises “exponentially”</a:t>
            </a:r>
          </a:p>
          <a:p>
            <a:endParaRPr lang="en-US" sz="2400" b="1" dirty="0">
              <a:solidFill>
                <a:srgbClr val="C00000"/>
              </a:solidFill>
            </a:endParaRPr>
          </a:p>
          <a:p>
            <a:r>
              <a:rPr lang="en-US" sz="2400" b="1" i="1" dirty="0">
                <a:solidFill>
                  <a:srgbClr val="C00000"/>
                </a:solidFill>
              </a:rPr>
              <a:t>Metcalf’s Law</a:t>
            </a:r>
            <a:r>
              <a:rPr lang="en-US" sz="2400" b="1" dirty="0">
                <a:solidFill>
                  <a:srgbClr val="C00000"/>
                </a:solidFill>
              </a:rPr>
              <a:t>: Value rises by the “square”  of the number of members (Value = ~ N</a:t>
            </a:r>
            <a:r>
              <a:rPr lang="en-US" sz="2400" b="1" baseline="30000" dirty="0">
                <a:solidFill>
                  <a:srgbClr val="C00000"/>
                </a:solidFill>
              </a:rPr>
              <a:t>2</a:t>
            </a:r>
            <a:r>
              <a:rPr lang="en-US" sz="2400" b="1" dirty="0">
                <a:solidFill>
                  <a:srgbClr val="C00000"/>
                </a:solidFill>
              </a:rPr>
              <a:t>)</a:t>
            </a:r>
            <a:endParaRPr lang="en-US" sz="2400" b="1" baseline="30000" dirty="0">
              <a:solidFill>
                <a:srgbClr val="C00000"/>
              </a:solidFill>
            </a:endParaRPr>
          </a:p>
        </p:txBody>
      </p:sp>
      <p:sp>
        <p:nvSpPr>
          <p:cNvPr id="5" name="Slide Number Placeholder 4">
            <a:extLst>
              <a:ext uri="{FF2B5EF4-FFF2-40B4-BE49-F238E27FC236}">
                <a16:creationId xmlns:a16="http://schemas.microsoft.com/office/drawing/2014/main" id="{594F10C1-C478-4CA3-823F-1B245A003E82}"/>
              </a:ext>
            </a:extLst>
          </p:cNvPr>
          <p:cNvSpPr>
            <a:spLocks noGrp="1"/>
          </p:cNvSpPr>
          <p:nvPr>
            <p:ph type="sldNum" sz="quarter" idx="12"/>
          </p:nvPr>
        </p:nvSpPr>
        <p:spPr/>
        <p:txBody>
          <a:bodyPr/>
          <a:lstStyle/>
          <a:p>
            <a:fld id="{F487EBBE-9D79-475C-84C6-B9A9B9AB1039}" type="slidenum">
              <a:rPr lang="en-US" smtClean="0"/>
              <a:t>12</a:t>
            </a:fld>
            <a:endParaRPr lang="en-US"/>
          </a:p>
        </p:txBody>
      </p:sp>
    </p:spTree>
    <p:extLst>
      <p:ext uri="{BB962C8B-B14F-4D97-AF65-F5344CB8AC3E}">
        <p14:creationId xmlns:p14="http://schemas.microsoft.com/office/powerpoint/2010/main" val="28334929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89CCB5-6B36-432C-8E18-C9ACE0953F7F}"/>
              </a:ext>
            </a:extLst>
          </p:cNvPr>
          <p:cNvSpPr>
            <a:spLocks noGrp="1"/>
          </p:cNvSpPr>
          <p:nvPr>
            <p:ph type="title"/>
          </p:nvPr>
        </p:nvSpPr>
        <p:spPr/>
        <p:txBody>
          <a:bodyPr/>
          <a:lstStyle/>
          <a:p>
            <a:r>
              <a:rPr lang="en-US" dirty="0"/>
              <a:t>Indirect Network Effects and Two-Sided Platforms</a:t>
            </a:r>
          </a:p>
        </p:txBody>
      </p:sp>
      <p:sp>
        <p:nvSpPr>
          <p:cNvPr id="3" name="Content Placeholder 2">
            <a:extLst>
              <a:ext uri="{FF2B5EF4-FFF2-40B4-BE49-F238E27FC236}">
                <a16:creationId xmlns:a16="http://schemas.microsoft.com/office/drawing/2014/main" id="{629052F9-D04C-4679-B68B-E670B384F0E6}"/>
              </a:ext>
            </a:extLst>
          </p:cNvPr>
          <p:cNvSpPr>
            <a:spLocks noGrp="1"/>
          </p:cNvSpPr>
          <p:nvPr>
            <p:ph idx="1"/>
          </p:nvPr>
        </p:nvSpPr>
        <p:spPr>
          <a:xfrm>
            <a:off x="838200" y="1825624"/>
            <a:ext cx="8213333" cy="4768215"/>
          </a:xfrm>
        </p:spPr>
        <p:txBody>
          <a:bodyPr>
            <a:normAutofit fontScale="85000" lnSpcReduction="10000"/>
          </a:bodyPr>
          <a:lstStyle/>
          <a:p>
            <a:r>
              <a:rPr lang="en-US" dirty="0"/>
              <a:t>“Platforms” facilitate interaction or transactions between participants on “two-sides”</a:t>
            </a:r>
          </a:p>
          <a:p>
            <a:pPr lvl="1"/>
            <a:r>
              <a:rPr lang="en-US" dirty="0"/>
              <a:t>Credit card networks (Visa) – card users on one side; merchants on the other side</a:t>
            </a:r>
          </a:p>
          <a:p>
            <a:pPr lvl="1"/>
            <a:r>
              <a:rPr lang="en-US" dirty="0"/>
              <a:t>Google – searchers on one side; advertisers on the other </a:t>
            </a:r>
          </a:p>
          <a:p>
            <a:pPr lvl="1"/>
            <a:r>
              <a:rPr lang="en-US" dirty="0"/>
              <a:t>Amazon marketplace – vendors on one side; consumers on the other</a:t>
            </a:r>
          </a:p>
          <a:p>
            <a:pPr lvl="1"/>
            <a:r>
              <a:rPr lang="en-US" dirty="0"/>
              <a:t>Microsoft/Apple/Android OS  -- users on the one side; application developers on the other </a:t>
            </a:r>
          </a:p>
          <a:p>
            <a:r>
              <a:rPr lang="en-US" dirty="0"/>
              <a:t>Network effects: more participants on one side will increase demand for the platform by participants on the other side </a:t>
            </a:r>
          </a:p>
          <a:p>
            <a:r>
              <a:rPr lang="en-US" dirty="0"/>
              <a:t> These network effects can raise “network barriers to entry” </a:t>
            </a:r>
          </a:p>
          <a:p>
            <a:r>
              <a:rPr lang="en-US" dirty="0"/>
              <a:t>This applies to the indirect network effects between “applications” and “users” for different “operating system” platforms</a:t>
            </a:r>
          </a:p>
        </p:txBody>
      </p:sp>
      <p:sp>
        <p:nvSpPr>
          <p:cNvPr id="4" name="Slide Number Placeholder 3">
            <a:extLst>
              <a:ext uri="{FF2B5EF4-FFF2-40B4-BE49-F238E27FC236}">
                <a16:creationId xmlns:a16="http://schemas.microsoft.com/office/drawing/2014/main" id="{DC3B524E-C040-46F3-8D3B-FAA08402E920}"/>
              </a:ext>
            </a:extLst>
          </p:cNvPr>
          <p:cNvSpPr>
            <a:spLocks noGrp="1"/>
          </p:cNvSpPr>
          <p:nvPr>
            <p:ph type="sldNum" sz="quarter" idx="12"/>
          </p:nvPr>
        </p:nvSpPr>
        <p:spPr/>
        <p:txBody>
          <a:bodyPr/>
          <a:lstStyle/>
          <a:p>
            <a:fld id="{F487EBBE-9D79-475C-84C6-B9A9B9AB1039}" type="slidenum">
              <a:rPr lang="en-US" smtClean="0"/>
              <a:t>13</a:t>
            </a:fld>
            <a:endParaRPr lang="en-US"/>
          </a:p>
        </p:txBody>
      </p:sp>
      <p:sp>
        <p:nvSpPr>
          <p:cNvPr id="5" name="TextBox 4">
            <a:extLst>
              <a:ext uri="{FF2B5EF4-FFF2-40B4-BE49-F238E27FC236}">
                <a16:creationId xmlns:a16="http://schemas.microsoft.com/office/drawing/2014/main" id="{D5086C97-F0B6-424E-BDEC-9553AD456A08}"/>
              </a:ext>
            </a:extLst>
          </p:cNvPr>
          <p:cNvSpPr txBox="1"/>
          <p:nvPr/>
        </p:nvSpPr>
        <p:spPr>
          <a:xfrm>
            <a:off x="8767055" y="4740919"/>
            <a:ext cx="3170946" cy="1631216"/>
          </a:xfrm>
          <a:prstGeom prst="rect">
            <a:avLst/>
          </a:prstGeom>
          <a:solidFill>
            <a:srgbClr val="FFFF00"/>
          </a:solidFill>
          <a:ln w="38100">
            <a:solidFill>
              <a:srgbClr val="0070C0"/>
            </a:solidFill>
          </a:ln>
        </p:spPr>
        <p:txBody>
          <a:bodyPr wrap="square" rtlCol="0">
            <a:spAutoFit/>
          </a:bodyPr>
          <a:lstStyle/>
          <a:p>
            <a:r>
              <a:rPr lang="en-US" sz="2000" b="1" dirty="0">
                <a:solidFill>
                  <a:srgbClr val="0070C0"/>
                </a:solidFill>
              </a:rPr>
              <a:t>Barriers occur when Users tend to use only one platform </a:t>
            </a:r>
            <a:r>
              <a:rPr lang="en-US" sz="2000" b="1" i="1" dirty="0">
                <a:solidFill>
                  <a:srgbClr val="0070C0"/>
                </a:solidFill>
              </a:rPr>
              <a:t>(“single homing”) </a:t>
            </a:r>
            <a:r>
              <a:rPr lang="en-US" sz="2000" b="1" dirty="0">
                <a:solidFill>
                  <a:srgbClr val="0070C0"/>
                </a:solidFill>
              </a:rPr>
              <a:t>and platforms are not “interoperable”</a:t>
            </a:r>
          </a:p>
        </p:txBody>
      </p:sp>
      <p:cxnSp>
        <p:nvCxnSpPr>
          <p:cNvPr id="6" name="Straight Arrow Connector 5">
            <a:extLst>
              <a:ext uri="{FF2B5EF4-FFF2-40B4-BE49-F238E27FC236}">
                <a16:creationId xmlns:a16="http://schemas.microsoft.com/office/drawing/2014/main" id="{C2480DEF-E7ED-4A1C-8EA3-893B67235BA9}"/>
              </a:ext>
            </a:extLst>
          </p:cNvPr>
          <p:cNvCxnSpPr>
            <a:cxnSpLocks/>
          </p:cNvCxnSpPr>
          <p:nvPr/>
        </p:nvCxnSpPr>
        <p:spPr>
          <a:xfrm flipH="1" flipV="1">
            <a:off x="7755134" y="5379986"/>
            <a:ext cx="933694" cy="353082"/>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0966710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194" name="Group 110">
            <a:extLst>
              <a:ext uri="{FF2B5EF4-FFF2-40B4-BE49-F238E27FC236}">
                <a16:creationId xmlns:a16="http://schemas.microsoft.com/office/drawing/2014/main" id="{6B1FEDDC-3AF6-428C-9B0A-1B70DD2F44A5}"/>
              </a:ext>
            </a:extLst>
          </p:cNvPr>
          <p:cNvGrpSpPr>
            <a:grpSpLocks/>
          </p:cNvGrpSpPr>
          <p:nvPr/>
        </p:nvGrpSpPr>
        <p:grpSpPr bwMode="auto">
          <a:xfrm>
            <a:off x="3626613" y="2286000"/>
            <a:ext cx="6540937" cy="3124200"/>
            <a:chOff x="964" y="1488"/>
            <a:chExt cx="4479" cy="1972"/>
          </a:xfrm>
        </p:grpSpPr>
        <p:grpSp>
          <p:nvGrpSpPr>
            <p:cNvPr id="8199" name="Group 6">
              <a:extLst>
                <a:ext uri="{FF2B5EF4-FFF2-40B4-BE49-F238E27FC236}">
                  <a16:creationId xmlns:a16="http://schemas.microsoft.com/office/drawing/2014/main" id="{FA5A3855-F55D-49FA-A3E6-E829770CC322}"/>
                </a:ext>
              </a:extLst>
            </p:cNvPr>
            <p:cNvGrpSpPr>
              <a:grpSpLocks/>
            </p:cNvGrpSpPr>
            <p:nvPr/>
          </p:nvGrpSpPr>
          <p:grpSpPr bwMode="auto">
            <a:xfrm flipV="1">
              <a:off x="3365" y="2784"/>
              <a:ext cx="863" cy="672"/>
              <a:chOff x="2256" y="1536"/>
              <a:chExt cx="1056" cy="743"/>
            </a:xfrm>
          </p:grpSpPr>
          <p:sp>
            <p:nvSpPr>
              <p:cNvPr id="8295" name="Rectangle 7" descr="Blue tissue paper">
                <a:extLst>
                  <a:ext uri="{FF2B5EF4-FFF2-40B4-BE49-F238E27FC236}">
                    <a16:creationId xmlns:a16="http://schemas.microsoft.com/office/drawing/2014/main" id="{4B1AF715-F477-4086-90A6-2580CE65A492}"/>
                  </a:ext>
                </a:extLst>
              </p:cNvPr>
              <p:cNvSpPr>
                <a:spLocks noChangeArrowheads="1"/>
              </p:cNvSpPr>
              <p:nvPr/>
            </p:nvSpPr>
            <p:spPr bwMode="auto">
              <a:xfrm>
                <a:off x="2256" y="1536"/>
                <a:ext cx="1056" cy="743"/>
              </a:xfrm>
              <a:prstGeom prst="rect">
                <a:avLst/>
              </a:prstGeom>
              <a:blipFill dpi="0" rotWithShape="0">
                <a:blip r:embed="rId3"/>
                <a:srcRect/>
                <a:tile tx="0" ty="0" sx="100000" sy="100000" flip="none" algn="tl"/>
              </a:blip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lnSpc>
                    <a:spcPct val="90000"/>
                  </a:lnSpc>
                  <a:spcBef>
                    <a:spcPct val="30000"/>
                  </a:spcBef>
                  <a:buChar char="•"/>
                  <a:defRPr sz="2400" b="1">
                    <a:solidFill>
                      <a:schemeClr val="tx1"/>
                    </a:solidFill>
                    <a:latin typeface="Arial" panose="020B0604020202020204" pitchFamily="34" charset="0"/>
                  </a:defRPr>
                </a:lvl1pPr>
                <a:lvl2pPr marL="742950" indent="-285750">
                  <a:spcBef>
                    <a:spcPct val="20000"/>
                  </a:spcBef>
                  <a:buChar char="–"/>
                  <a:defRPr b="1">
                    <a:solidFill>
                      <a:schemeClr val="tx1"/>
                    </a:solidFill>
                    <a:latin typeface="Arial" panose="020B0604020202020204" pitchFamily="34" charset="0"/>
                  </a:defRPr>
                </a:lvl2pPr>
                <a:lvl3pPr marL="1143000" indent="-228600">
                  <a:spcBef>
                    <a:spcPct val="20000"/>
                  </a:spcBef>
                  <a:buChar char="•"/>
                  <a:defRPr sz="1600" b="1">
                    <a:solidFill>
                      <a:schemeClr val="tx1"/>
                    </a:solidFill>
                    <a:latin typeface="Arial" panose="020B0604020202020204" pitchFamily="34" charset="0"/>
                  </a:defRPr>
                </a:lvl3pPr>
                <a:lvl4pPr marL="1600200" indent="-228600">
                  <a:spcBef>
                    <a:spcPct val="20000"/>
                  </a:spcBef>
                  <a:buChar char="–"/>
                  <a:defRPr sz="2000" b="1">
                    <a:solidFill>
                      <a:schemeClr val="tx1"/>
                    </a:solidFill>
                    <a:latin typeface="Arial" panose="020B0604020202020204" pitchFamily="34" charset="0"/>
                  </a:defRPr>
                </a:lvl4pPr>
                <a:lvl5pPr marL="2057400" indent="-228600">
                  <a:spcBef>
                    <a:spcPct val="20000"/>
                  </a:spcBef>
                  <a:buChar char="»"/>
                  <a:defRPr sz="2000" b="1">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b="1">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b="1">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b="1">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b="1">
                    <a:solidFill>
                      <a:schemeClr val="tx1"/>
                    </a:solidFill>
                    <a:latin typeface="Arial" panose="020B0604020202020204" pitchFamily="34" charset="0"/>
                  </a:defRPr>
                </a:lvl9pPr>
              </a:lstStyle>
              <a:p>
                <a:pPr>
                  <a:lnSpc>
                    <a:spcPct val="100000"/>
                  </a:lnSpc>
                  <a:spcBef>
                    <a:spcPct val="0"/>
                  </a:spcBef>
                  <a:buFontTx/>
                  <a:buNone/>
                </a:pPr>
                <a:endParaRPr lang="en-US" altLang="en-US" b="0">
                  <a:latin typeface="Times New Roman" panose="02020603050405020304" pitchFamily="18" charset="0"/>
                </a:endParaRPr>
              </a:p>
            </p:txBody>
          </p:sp>
          <p:sp>
            <p:nvSpPr>
              <p:cNvPr id="8296" name="Line 8">
                <a:extLst>
                  <a:ext uri="{FF2B5EF4-FFF2-40B4-BE49-F238E27FC236}">
                    <a16:creationId xmlns:a16="http://schemas.microsoft.com/office/drawing/2014/main" id="{7400BC85-0D6F-409D-9F05-87E2F7AA6644}"/>
                  </a:ext>
                </a:extLst>
              </p:cNvPr>
              <p:cNvSpPr>
                <a:spLocks noChangeShapeType="1"/>
              </p:cNvSpPr>
              <p:nvPr/>
            </p:nvSpPr>
            <p:spPr bwMode="auto">
              <a:xfrm>
                <a:off x="2256" y="1536"/>
                <a:ext cx="1056"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12700">
                    <a:solidFill>
                      <a:srgbClr val="000000"/>
                    </a:solidFill>
                    <a:round/>
                    <a:headEnd/>
                    <a:tailEnd/>
                  </a14:hiddenLine>
                </a:ext>
              </a:extLst>
            </p:spPr>
            <p:txBody>
              <a:bodyPr wrap="none" anchor="ctr"/>
              <a:lstStyle/>
              <a:p>
                <a:endParaRPr lang="en-US"/>
              </a:p>
            </p:txBody>
          </p:sp>
          <p:sp>
            <p:nvSpPr>
              <p:cNvPr id="8297" name="Line 9">
                <a:extLst>
                  <a:ext uri="{FF2B5EF4-FFF2-40B4-BE49-F238E27FC236}">
                    <a16:creationId xmlns:a16="http://schemas.microsoft.com/office/drawing/2014/main" id="{9E8EA9F5-6858-474B-8388-CA23E8A919F3}"/>
                  </a:ext>
                </a:extLst>
              </p:cNvPr>
              <p:cNvSpPr>
                <a:spLocks noChangeShapeType="1"/>
              </p:cNvSpPr>
              <p:nvPr/>
            </p:nvSpPr>
            <p:spPr bwMode="auto">
              <a:xfrm>
                <a:off x="2256" y="1536"/>
                <a:ext cx="0" cy="743"/>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12700">
                    <a:solidFill>
                      <a:srgbClr val="000000"/>
                    </a:solidFill>
                    <a:round/>
                    <a:headEnd/>
                    <a:tailEnd/>
                  </a14:hiddenLine>
                </a:ext>
              </a:extLst>
            </p:spPr>
            <p:txBody>
              <a:bodyPr wrap="none" anchor="ctr"/>
              <a:lstStyle/>
              <a:p>
                <a:endParaRPr lang="en-US"/>
              </a:p>
            </p:txBody>
          </p:sp>
          <p:sp>
            <p:nvSpPr>
              <p:cNvPr id="8298" name="Line 10">
                <a:extLst>
                  <a:ext uri="{FF2B5EF4-FFF2-40B4-BE49-F238E27FC236}">
                    <a16:creationId xmlns:a16="http://schemas.microsoft.com/office/drawing/2014/main" id="{80743353-53D5-41CD-99DD-F5E092DCF353}"/>
                  </a:ext>
                </a:extLst>
              </p:cNvPr>
              <p:cNvSpPr>
                <a:spLocks noChangeShapeType="1"/>
              </p:cNvSpPr>
              <p:nvPr/>
            </p:nvSpPr>
            <p:spPr bwMode="auto">
              <a:xfrm>
                <a:off x="2256" y="2279"/>
                <a:ext cx="336"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12700">
                    <a:solidFill>
                      <a:srgbClr val="000000"/>
                    </a:solidFill>
                    <a:round/>
                    <a:headEnd/>
                    <a:tailEnd/>
                  </a14:hiddenLine>
                </a:ext>
              </a:extLst>
            </p:spPr>
            <p:txBody>
              <a:bodyPr wrap="none" anchor="ctr"/>
              <a:lstStyle/>
              <a:p>
                <a:endParaRPr lang="en-US"/>
              </a:p>
            </p:txBody>
          </p:sp>
          <p:sp>
            <p:nvSpPr>
              <p:cNvPr id="8299" name="Line 11">
                <a:extLst>
                  <a:ext uri="{FF2B5EF4-FFF2-40B4-BE49-F238E27FC236}">
                    <a16:creationId xmlns:a16="http://schemas.microsoft.com/office/drawing/2014/main" id="{DA9064FD-97F1-4462-885D-B3BE77C2B9D1}"/>
                  </a:ext>
                </a:extLst>
              </p:cNvPr>
              <p:cNvSpPr>
                <a:spLocks noChangeShapeType="1"/>
              </p:cNvSpPr>
              <p:nvPr/>
            </p:nvSpPr>
            <p:spPr bwMode="auto">
              <a:xfrm>
                <a:off x="2976" y="2279"/>
                <a:ext cx="336"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12700">
                    <a:solidFill>
                      <a:srgbClr val="000000"/>
                    </a:solidFill>
                    <a:round/>
                    <a:headEnd/>
                    <a:tailEnd/>
                  </a14:hiddenLine>
                </a:ext>
              </a:extLst>
            </p:spPr>
            <p:txBody>
              <a:bodyPr wrap="none" anchor="ctr"/>
              <a:lstStyle/>
              <a:p>
                <a:endParaRPr lang="en-US"/>
              </a:p>
            </p:txBody>
          </p:sp>
          <p:sp>
            <p:nvSpPr>
              <p:cNvPr id="8300" name="Line 12">
                <a:extLst>
                  <a:ext uri="{FF2B5EF4-FFF2-40B4-BE49-F238E27FC236}">
                    <a16:creationId xmlns:a16="http://schemas.microsoft.com/office/drawing/2014/main" id="{B05ABBEF-6A07-4BBF-B741-E8BD42ECF94C}"/>
                  </a:ext>
                </a:extLst>
              </p:cNvPr>
              <p:cNvSpPr>
                <a:spLocks noChangeShapeType="1"/>
              </p:cNvSpPr>
              <p:nvPr/>
            </p:nvSpPr>
            <p:spPr bwMode="auto">
              <a:xfrm flipV="1">
                <a:off x="3312" y="1536"/>
                <a:ext cx="0" cy="743"/>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12700">
                    <a:solidFill>
                      <a:srgbClr val="000000"/>
                    </a:solidFill>
                    <a:round/>
                    <a:headEnd/>
                    <a:tailEnd/>
                  </a14:hiddenLine>
                </a:ext>
              </a:extLst>
            </p:spPr>
            <p:txBody>
              <a:bodyPr wrap="none" anchor="ctr"/>
              <a:lstStyle/>
              <a:p>
                <a:endParaRPr lang="en-US"/>
              </a:p>
            </p:txBody>
          </p:sp>
        </p:grpSp>
        <p:sp>
          <p:nvSpPr>
            <p:cNvPr id="8200" name="Oval 13">
              <a:extLst>
                <a:ext uri="{FF2B5EF4-FFF2-40B4-BE49-F238E27FC236}">
                  <a16:creationId xmlns:a16="http://schemas.microsoft.com/office/drawing/2014/main" id="{901291D4-60E9-4BFD-95CF-49E169A31094}"/>
                </a:ext>
              </a:extLst>
            </p:cNvPr>
            <p:cNvSpPr>
              <a:spLocks noChangeArrowheads="1"/>
            </p:cNvSpPr>
            <p:nvPr/>
          </p:nvSpPr>
          <p:spPr bwMode="auto">
            <a:xfrm flipV="1">
              <a:off x="3637" y="2592"/>
              <a:ext cx="318" cy="480"/>
            </a:xfrm>
            <a:prstGeom prst="ellipse">
              <a:avLst/>
            </a:prstGeom>
            <a:solidFill>
              <a:schemeClr val="bg1"/>
            </a:solidFill>
            <a:ln w="12700">
              <a:solidFill>
                <a:schemeClr val="tx1"/>
              </a:solidFill>
              <a:round/>
              <a:headEnd/>
              <a:tailEnd/>
            </a:ln>
          </p:spPr>
          <p:txBody>
            <a:bodyPr wrap="none" anchor="ctr"/>
            <a:lstStyle>
              <a:lvl1pPr>
                <a:lnSpc>
                  <a:spcPct val="90000"/>
                </a:lnSpc>
                <a:spcBef>
                  <a:spcPct val="30000"/>
                </a:spcBef>
                <a:buChar char="•"/>
                <a:defRPr sz="2400" b="1">
                  <a:solidFill>
                    <a:schemeClr val="tx1"/>
                  </a:solidFill>
                  <a:latin typeface="Arial" panose="020B0604020202020204" pitchFamily="34" charset="0"/>
                </a:defRPr>
              </a:lvl1pPr>
              <a:lvl2pPr marL="742950" indent="-285750">
                <a:spcBef>
                  <a:spcPct val="20000"/>
                </a:spcBef>
                <a:buChar char="–"/>
                <a:defRPr b="1">
                  <a:solidFill>
                    <a:schemeClr val="tx1"/>
                  </a:solidFill>
                  <a:latin typeface="Arial" panose="020B0604020202020204" pitchFamily="34" charset="0"/>
                </a:defRPr>
              </a:lvl2pPr>
              <a:lvl3pPr marL="1143000" indent="-228600">
                <a:spcBef>
                  <a:spcPct val="20000"/>
                </a:spcBef>
                <a:buChar char="•"/>
                <a:defRPr sz="1600" b="1">
                  <a:solidFill>
                    <a:schemeClr val="tx1"/>
                  </a:solidFill>
                  <a:latin typeface="Arial" panose="020B0604020202020204" pitchFamily="34" charset="0"/>
                </a:defRPr>
              </a:lvl3pPr>
              <a:lvl4pPr marL="1600200" indent="-228600">
                <a:spcBef>
                  <a:spcPct val="20000"/>
                </a:spcBef>
                <a:buChar char="–"/>
                <a:defRPr sz="2000" b="1">
                  <a:solidFill>
                    <a:schemeClr val="tx1"/>
                  </a:solidFill>
                  <a:latin typeface="Arial" panose="020B0604020202020204" pitchFamily="34" charset="0"/>
                </a:defRPr>
              </a:lvl4pPr>
              <a:lvl5pPr marL="2057400" indent="-228600">
                <a:spcBef>
                  <a:spcPct val="20000"/>
                </a:spcBef>
                <a:buChar char="»"/>
                <a:defRPr sz="2000" b="1">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b="1">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b="1">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b="1">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b="1">
                  <a:solidFill>
                    <a:schemeClr val="tx1"/>
                  </a:solidFill>
                  <a:latin typeface="Arial" panose="020B0604020202020204" pitchFamily="34" charset="0"/>
                </a:defRPr>
              </a:lvl9pPr>
            </a:lstStyle>
            <a:p>
              <a:pPr>
                <a:lnSpc>
                  <a:spcPct val="100000"/>
                </a:lnSpc>
                <a:spcBef>
                  <a:spcPct val="0"/>
                </a:spcBef>
                <a:buFontTx/>
                <a:buNone/>
              </a:pPr>
              <a:endParaRPr lang="en-US" altLang="en-US" b="0">
                <a:latin typeface="Times New Roman" panose="02020603050405020304" pitchFamily="18" charset="0"/>
              </a:endParaRPr>
            </a:p>
          </p:txBody>
        </p:sp>
        <p:sp>
          <p:nvSpPr>
            <p:cNvPr id="8201" name="Rectangle 14" descr="Blue tissue paper">
              <a:extLst>
                <a:ext uri="{FF2B5EF4-FFF2-40B4-BE49-F238E27FC236}">
                  <a16:creationId xmlns:a16="http://schemas.microsoft.com/office/drawing/2014/main" id="{031C75C4-F488-4B2F-95B3-CBBF857EACAF}"/>
                </a:ext>
              </a:extLst>
            </p:cNvPr>
            <p:cNvSpPr>
              <a:spLocks noChangeArrowheads="1"/>
            </p:cNvSpPr>
            <p:nvPr/>
          </p:nvSpPr>
          <p:spPr bwMode="auto">
            <a:xfrm flipV="1">
              <a:off x="2212" y="2784"/>
              <a:ext cx="864" cy="672"/>
            </a:xfrm>
            <a:prstGeom prst="rect">
              <a:avLst/>
            </a:prstGeom>
            <a:blipFill dpi="0" rotWithShape="0">
              <a:blip r:embed="rId3"/>
              <a:srcRect/>
              <a:tile tx="0" ty="0" sx="100000" sy="100000" flip="none" algn="tl"/>
            </a:blipFill>
            <a:ln>
              <a:noFill/>
            </a:ln>
            <a:extLst>
              <a:ext uri="{91240B29-F687-4F45-9708-019B960494DF}">
                <a14:hiddenLine xmlns:a14="http://schemas.microsoft.com/office/drawing/2010/main" w="12700">
                  <a:solidFill>
                    <a:srgbClr val="000000"/>
                  </a:solidFill>
                  <a:miter lim="800000"/>
                  <a:headEnd/>
                  <a:tailEnd/>
                </a14:hiddenLine>
              </a:ext>
            </a:extLst>
          </p:spPr>
          <p:txBody>
            <a:bodyPr rot="10800000" wrap="none" anchor="ctr"/>
            <a:lstStyle>
              <a:lvl1pPr>
                <a:lnSpc>
                  <a:spcPct val="90000"/>
                </a:lnSpc>
                <a:spcBef>
                  <a:spcPct val="30000"/>
                </a:spcBef>
                <a:buChar char="•"/>
                <a:defRPr sz="2400" b="1">
                  <a:solidFill>
                    <a:schemeClr val="tx1"/>
                  </a:solidFill>
                  <a:latin typeface="Arial" panose="020B0604020202020204" pitchFamily="34" charset="0"/>
                </a:defRPr>
              </a:lvl1pPr>
              <a:lvl2pPr marL="742950" indent="-285750">
                <a:spcBef>
                  <a:spcPct val="20000"/>
                </a:spcBef>
                <a:buChar char="–"/>
                <a:defRPr b="1">
                  <a:solidFill>
                    <a:schemeClr val="tx1"/>
                  </a:solidFill>
                  <a:latin typeface="Arial" panose="020B0604020202020204" pitchFamily="34" charset="0"/>
                </a:defRPr>
              </a:lvl2pPr>
              <a:lvl3pPr marL="1143000" indent="-228600">
                <a:spcBef>
                  <a:spcPct val="20000"/>
                </a:spcBef>
                <a:buChar char="•"/>
                <a:defRPr sz="1600" b="1">
                  <a:solidFill>
                    <a:schemeClr val="tx1"/>
                  </a:solidFill>
                  <a:latin typeface="Arial" panose="020B0604020202020204" pitchFamily="34" charset="0"/>
                </a:defRPr>
              </a:lvl3pPr>
              <a:lvl4pPr marL="1600200" indent="-228600">
                <a:spcBef>
                  <a:spcPct val="20000"/>
                </a:spcBef>
                <a:buChar char="–"/>
                <a:defRPr sz="2000" b="1">
                  <a:solidFill>
                    <a:schemeClr val="tx1"/>
                  </a:solidFill>
                  <a:latin typeface="Arial" panose="020B0604020202020204" pitchFamily="34" charset="0"/>
                </a:defRPr>
              </a:lvl4pPr>
              <a:lvl5pPr marL="2057400" indent="-228600">
                <a:spcBef>
                  <a:spcPct val="20000"/>
                </a:spcBef>
                <a:buChar char="»"/>
                <a:defRPr sz="2000" b="1">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b="1">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b="1">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b="1">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b="1">
                  <a:solidFill>
                    <a:schemeClr val="tx1"/>
                  </a:solidFill>
                  <a:latin typeface="Arial" panose="020B0604020202020204" pitchFamily="34" charset="0"/>
                </a:defRPr>
              </a:lvl9pPr>
            </a:lstStyle>
            <a:p>
              <a:pPr algn="ctr">
                <a:lnSpc>
                  <a:spcPct val="100000"/>
                </a:lnSpc>
                <a:spcBef>
                  <a:spcPct val="0"/>
                </a:spcBef>
                <a:buFontTx/>
                <a:buNone/>
              </a:pPr>
              <a:endParaRPr lang="en-US" altLang="en-US" sz="1600" b="0">
                <a:latin typeface="Arial Black" panose="020B0A04020102020204" pitchFamily="34" charset="0"/>
              </a:endParaRPr>
            </a:p>
          </p:txBody>
        </p:sp>
        <p:sp>
          <p:nvSpPr>
            <p:cNvPr id="8202" name="Rectangle 15">
              <a:extLst>
                <a:ext uri="{FF2B5EF4-FFF2-40B4-BE49-F238E27FC236}">
                  <a16:creationId xmlns:a16="http://schemas.microsoft.com/office/drawing/2014/main" id="{DEE1F50C-08DF-419C-A7F5-DCF62339221B}"/>
                </a:ext>
              </a:extLst>
            </p:cNvPr>
            <p:cNvSpPr>
              <a:spLocks noChangeArrowheads="1"/>
            </p:cNvSpPr>
            <p:nvPr/>
          </p:nvSpPr>
          <p:spPr bwMode="auto">
            <a:xfrm flipV="1">
              <a:off x="2452" y="2784"/>
              <a:ext cx="384" cy="3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lnSpc>
                  <a:spcPct val="90000"/>
                </a:lnSpc>
                <a:spcBef>
                  <a:spcPct val="30000"/>
                </a:spcBef>
                <a:buChar char="•"/>
                <a:defRPr sz="2400" b="1">
                  <a:solidFill>
                    <a:schemeClr val="tx1"/>
                  </a:solidFill>
                  <a:latin typeface="Arial" panose="020B0604020202020204" pitchFamily="34" charset="0"/>
                </a:defRPr>
              </a:lvl1pPr>
              <a:lvl2pPr marL="742950" indent="-285750">
                <a:spcBef>
                  <a:spcPct val="20000"/>
                </a:spcBef>
                <a:buChar char="–"/>
                <a:defRPr b="1">
                  <a:solidFill>
                    <a:schemeClr val="tx1"/>
                  </a:solidFill>
                  <a:latin typeface="Arial" panose="020B0604020202020204" pitchFamily="34" charset="0"/>
                </a:defRPr>
              </a:lvl2pPr>
              <a:lvl3pPr marL="1143000" indent="-228600">
                <a:spcBef>
                  <a:spcPct val="20000"/>
                </a:spcBef>
                <a:buChar char="•"/>
                <a:defRPr sz="1600" b="1">
                  <a:solidFill>
                    <a:schemeClr val="tx1"/>
                  </a:solidFill>
                  <a:latin typeface="Arial" panose="020B0604020202020204" pitchFamily="34" charset="0"/>
                </a:defRPr>
              </a:lvl3pPr>
              <a:lvl4pPr marL="1600200" indent="-228600">
                <a:spcBef>
                  <a:spcPct val="20000"/>
                </a:spcBef>
                <a:buChar char="–"/>
                <a:defRPr sz="2000" b="1">
                  <a:solidFill>
                    <a:schemeClr val="tx1"/>
                  </a:solidFill>
                  <a:latin typeface="Arial" panose="020B0604020202020204" pitchFamily="34" charset="0"/>
                </a:defRPr>
              </a:lvl4pPr>
              <a:lvl5pPr marL="2057400" indent="-228600">
                <a:spcBef>
                  <a:spcPct val="20000"/>
                </a:spcBef>
                <a:buChar char="»"/>
                <a:defRPr sz="2000" b="1">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b="1">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b="1">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b="1">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b="1">
                  <a:solidFill>
                    <a:schemeClr val="tx1"/>
                  </a:solidFill>
                  <a:latin typeface="Arial" panose="020B0604020202020204" pitchFamily="34" charset="0"/>
                </a:defRPr>
              </a:lvl9pPr>
            </a:lstStyle>
            <a:p>
              <a:pPr>
                <a:lnSpc>
                  <a:spcPct val="100000"/>
                </a:lnSpc>
                <a:spcBef>
                  <a:spcPct val="0"/>
                </a:spcBef>
                <a:buFontTx/>
                <a:buNone/>
              </a:pPr>
              <a:endParaRPr lang="en-US" altLang="en-US" b="0">
                <a:latin typeface="Times New Roman" panose="02020603050405020304" pitchFamily="18" charset="0"/>
              </a:endParaRPr>
            </a:p>
          </p:txBody>
        </p:sp>
        <p:sp>
          <p:nvSpPr>
            <p:cNvPr id="8203" name="Rectangle 16" descr="Blue tissue paper">
              <a:extLst>
                <a:ext uri="{FF2B5EF4-FFF2-40B4-BE49-F238E27FC236}">
                  <a16:creationId xmlns:a16="http://schemas.microsoft.com/office/drawing/2014/main" id="{8198AF27-6181-416B-BFE6-FF702F3609A6}"/>
                </a:ext>
              </a:extLst>
            </p:cNvPr>
            <p:cNvSpPr>
              <a:spLocks noChangeArrowheads="1"/>
            </p:cNvSpPr>
            <p:nvPr/>
          </p:nvSpPr>
          <p:spPr bwMode="auto">
            <a:xfrm flipV="1">
              <a:off x="1060" y="2784"/>
              <a:ext cx="864" cy="672"/>
            </a:xfrm>
            <a:prstGeom prst="rect">
              <a:avLst/>
            </a:prstGeom>
            <a:blipFill dpi="0" rotWithShape="0">
              <a:blip r:embed="rId3"/>
              <a:srcRect/>
              <a:tile tx="0" ty="0" sx="100000" sy="100000" flip="none" algn="tl"/>
            </a:blip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lnSpc>
                  <a:spcPct val="90000"/>
                </a:lnSpc>
                <a:spcBef>
                  <a:spcPct val="30000"/>
                </a:spcBef>
                <a:buChar char="•"/>
                <a:defRPr sz="2400" b="1">
                  <a:solidFill>
                    <a:schemeClr val="tx1"/>
                  </a:solidFill>
                  <a:latin typeface="Arial" panose="020B0604020202020204" pitchFamily="34" charset="0"/>
                </a:defRPr>
              </a:lvl1pPr>
              <a:lvl2pPr marL="742950" indent="-285750">
                <a:spcBef>
                  <a:spcPct val="20000"/>
                </a:spcBef>
                <a:buChar char="–"/>
                <a:defRPr b="1">
                  <a:solidFill>
                    <a:schemeClr val="tx1"/>
                  </a:solidFill>
                  <a:latin typeface="Arial" panose="020B0604020202020204" pitchFamily="34" charset="0"/>
                </a:defRPr>
              </a:lvl2pPr>
              <a:lvl3pPr marL="1143000" indent="-228600">
                <a:spcBef>
                  <a:spcPct val="20000"/>
                </a:spcBef>
                <a:buChar char="•"/>
                <a:defRPr sz="1600" b="1">
                  <a:solidFill>
                    <a:schemeClr val="tx1"/>
                  </a:solidFill>
                  <a:latin typeface="Arial" panose="020B0604020202020204" pitchFamily="34" charset="0"/>
                </a:defRPr>
              </a:lvl3pPr>
              <a:lvl4pPr marL="1600200" indent="-228600">
                <a:spcBef>
                  <a:spcPct val="20000"/>
                </a:spcBef>
                <a:buChar char="–"/>
                <a:defRPr sz="2000" b="1">
                  <a:solidFill>
                    <a:schemeClr val="tx1"/>
                  </a:solidFill>
                  <a:latin typeface="Arial" panose="020B0604020202020204" pitchFamily="34" charset="0"/>
                </a:defRPr>
              </a:lvl4pPr>
              <a:lvl5pPr marL="2057400" indent="-228600">
                <a:spcBef>
                  <a:spcPct val="20000"/>
                </a:spcBef>
                <a:buChar char="»"/>
                <a:defRPr sz="2000" b="1">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b="1">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b="1">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b="1">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b="1">
                  <a:solidFill>
                    <a:schemeClr val="tx1"/>
                  </a:solidFill>
                  <a:latin typeface="Arial" panose="020B0604020202020204" pitchFamily="34" charset="0"/>
                </a:defRPr>
              </a:lvl9pPr>
            </a:lstStyle>
            <a:p>
              <a:pPr>
                <a:lnSpc>
                  <a:spcPct val="100000"/>
                </a:lnSpc>
                <a:spcBef>
                  <a:spcPct val="0"/>
                </a:spcBef>
                <a:buFontTx/>
                <a:buNone/>
              </a:pPr>
              <a:endParaRPr lang="en-US" altLang="en-US" b="0">
                <a:latin typeface="Times New Roman" panose="02020603050405020304" pitchFamily="18" charset="0"/>
              </a:endParaRPr>
            </a:p>
          </p:txBody>
        </p:sp>
        <p:sp>
          <p:nvSpPr>
            <p:cNvPr id="8204" name="Oval 17" descr="Blue tissue paper">
              <a:extLst>
                <a:ext uri="{FF2B5EF4-FFF2-40B4-BE49-F238E27FC236}">
                  <a16:creationId xmlns:a16="http://schemas.microsoft.com/office/drawing/2014/main" id="{E3CB0C48-C482-413C-B956-A85B0122B4C3}"/>
                </a:ext>
              </a:extLst>
            </p:cNvPr>
            <p:cNvSpPr>
              <a:spLocks noChangeArrowheads="1"/>
            </p:cNvSpPr>
            <p:nvPr/>
          </p:nvSpPr>
          <p:spPr bwMode="auto">
            <a:xfrm>
              <a:off x="3639" y="1924"/>
              <a:ext cx="314" cy="524"/>
            </a:xfrm>
            <a:prstGeom prst="ellipse">
              <a:avLst/>
            </a:prstGeom>
            <a:blipFill dpi="0" rotWithShape="0">
              <a:blip r:embed="rId3"/>
              <a:srcRect/>
              <a:tile tx="0" ty="0" sx="100000" sy="100000" flip="none" algn="tl"/>
            </a:blipFill>
            <a:ln w="12700">
              <a:solidFill>
                <a:schemeClr val="tx1"/>
              </a:solidFill>
              <a:round/>
              <a:headEnd/>
              <a:tailEnd/>
            </a:ln>
          </p:spPr>
          <p:txBody>
            <a:bodyPr wrap="none" anchor="ctr"/>
            <a:lstStyle>
              <a:lvl1pPr>
                <a:lnSpc>
                  <a:spcPct val="90000"/>
                </a:lnSpc>
                <a:spcBef>
                  <a:spcPct val="30000"/>
                </a:spcBef>
                <a:buChar char="•"/>
                <a:defRPr sz="2400" b="1">
                  <a:solidFill>
                    <a:schemeClr val="tx1"/>
                  </a:solidFill>
                  <a:latin typeface="Arial" panose="020B0604020202020204" pitchFamily="34" charset="0"/>
                </a:defRPr>
              </a:lvl1pPr>
              <a:lvl2pPr marL="742950" indent="-285750">
                <a:spcBef>
                  <a:spcPct val="20000"/>
                </a:spcBef>
                <a:buChar char="–"/>
                <a:defRPr b="1">
                  <a:solidFill>
                    <a:schemeClr val="tx1"/>
                  </a:solidFill>
                  <a:latin typeface="Arial" panose="020B0604020202020204" pitchFamily="34" charset="0"/>
                </a:defRPr>
              </a:lvl2pPr>
              <a:lvl3pPr marL="1143000" indent="-228600">
                <a:spcBef>
                  <a:spcPct val="20000"/>
                </a:spcBef>
                <a:buChar char="•"/>
                <a:defRPr sz="1600" b="1">
                  <a:solidFill>
                    <a:schemeClr val="tx1"/>
                  </a:solidFill>
                  <a:latin typeface="Arial" panose="020B0604020202020204" pitchFamily="34" charset="0"/>
                </a:defRPr>
              </a:lvl3pPr>
              <a:lvl4pPr marL="1600200" indent="-228600">
                <a:spcBef>
                  <a:spcPct val="20000"/>
                </a:spcBef>
                <a:buChar char="–"/>
                <a:defRPr sz="2000" b="1">
                  <a:solidFill>
                    <a:schemeClr val="tx1"/>
                  </a:solidFill>
                  <a:latin typeface="Arial" panose="020B0604020202020204" pitchFamily="34" charset="0"/>
                </a:defRPr>
              </a:lvl4pPr>
              <a:lvl5pPr marL="2057400" indent="-228600">
                <a:spcBef>
                  <a:spcPct val="20000"/>
                </a:spcBef>
                <a:buChar char="»"/>
                <a:defRPr sz="2000" b="1">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b="1">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b="1">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b="1">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b="1">
                  <a:solidFill>
                    <a:schemeClr val="tx1"/>
                  </a:solidFill>
                  <a:latin typeface="Arial" panose="020B0604020202020204" pitchFamily="34" charset="0"/>
                </a:defRPr>
              </a:lvl9pPr>
            </a:lstStyle>
            <a:p>
              <a:pPr>
                <a:lnSpc>
                  <a:spcPct val="100000"/>
                </a:lnSpc>
                <a:spcBef>
                  <a:spcPct val="0"/>
                </a:spcBef>
                <a:buFontTx/>
                <a:buNone/>
              </a:pPr>
              <a:endParaRPr lang="en-US" altLang="en-US" b="0">
                <a:latin typeface="Times New Roman" panose="02020603050405020304" pitchFamily="18" charset="0"/>
              </a:endParaRPr>
            </a:p>
          </p:txBody>
        </p:sp>
        <p:grpSp>
          <p:nvGrpSpPr>
            <p:cNvPr id="8205" name="Group 18">
              <a:extLst>
                <a:ext uri="{FF2B5EF4-FFF2-40B4-BE49-F238E27FC236}">
                  <a16:creationId xmlns:a16="http://schemas.microsoft.com/office/drawing/2014/main" id="{DD0568EB-7610-47C1-A4A0-699FE269D313}"/>
                </a:ext>
              </a:extLst>
            </p:cNvPr>
            <p:cNvGrpSpPr>
              <a:grpSpLocks/>
            </p:cNvGrpSpPr>
            <p:nvPr/>
          </p:nvGrpSpPr>
          <p:grpSpPr bwMode="auto">
            <a:xfrm>
              <a:off x="3364" y="1488"/>
              <a:ext cx="864" cy="675"/>
              <a:chOff x="2256" y="1536"/>
              <a:chExt cx="1056" cy="743"/>
            </a:xfrm>
          </p:grpSpPr>
          <p:sp>
            <p:nvSpPr>
              <p:cNvPr id="8289" name="Rectangle 19" descr="Blue tissue paper">
                <a:extLst>
                  <a:ext uri="{FF2B5EF4-FFF2-40B4-BE49-F238E27FC236}">
                    <a16:creationId xmlns:a16="http://schemas.microsoft.com/office/drawing/2014/main" id="{4CCB211D-2680-464A-9E3E-AB98973310E7}"/>
                  </a:ext>
                </a:extLst>
              </p:cNvPr>
              <p:cNvSpPr>
                <a:spLocks noChangeArrowheads="1"/>
              </p:cNvSpPr>
              <p:nvPr/>
            </p:nvSpPr>
            <p:spPr bwMode="auto">
              <a:xfrm>
                <a:off x="2256" y="1536"/>
                <a:ext cx="1056" cy="743"/>
              </a:xfrm>
              <a:prstGeom prst="rect">
                <a:avLst/>
              </a:prstGeom>
              <a:blipFill dpi="0" rotWithShape="0">
                <a:blip r:embed="rId3"/>
                <a:srcRect/>
                <a:tile tx="0" ty="0" sx="100000" sy="100000" flip="none" algn="tl"/>
              </a:blip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lnSpc>
                    <a:spcPct val="90000"/>
                  </a:lnSpc>
                  <a:spcBef>
                    <a:spcPct val="30000"/>
                  </a:spcBef>
                  <a:buChar char="•"/>
                  <a:defRPr sz="2400" b="1">
                    <a:solidFill>
                      <a:schemeClr val="tx1"/>
                    </a:solidFill>
                    <a:latin typeface="Arial" panose="020B0604020202020204" pitchFamily="34" charset="0"/>
                  </a:defRPr>
                </a:lvl1pPr>
                <a:lvl2pPr marL="742950" indent="-285750">
                  <a:spcBef>
                    <a:spcPct val="20000"/>
                  </a:spcBef>
                  <a:buChar char="–"/>
                  <a:defRPr b="1">
                    <a:solidFill>
                      <a:schemeClr val="tx1"/>
                    </a:solidFill>
                    <a:latin typeface="Arial" panose="020B0604020202020204" pitchFamily="34" charset="0"/>
                  </a:defRPr>
                </a:lvl2pPr>
                <a:lvl3pPr marL="1143000" indent="-228600">
                  <a:spcBef>
                    <a:spcPct val="20000"/>
                  </a:spcBef>
                  <a:buChar char="•"/>
                  <a:defRPr sz="1600" b="1">
                    <a:solidFill>
                      <a:schemeClr val="tx1"/>
                    </a:solidFill>
                    <a:latin typeface="Arial" panose="020B0604020202020204" pitchFamily="34" charset="0"/>
                  </a:defRPr>
                </a:lvl3pPr>
                <a:lvl4pPr marL="1600200" indent="-228600">
                  <a:spcBef>
                    <a:spcPct val="20000"/>
                  </a:spcBef>
                  <a:buChar char="–"/>
                  <a:defRPr sz="2000" b="1">
                    <a:solidFill>
                      <a:schemeClr val="tx1"/>
                    </a:solidFill>
                    <a:latin typeface="Arial" panose="020B0604020202020204" pitchFamily="34" charset="0"/>
                  </a:defRPr>
                </a:lvl4pPr>
                <a:lvl5pPr marL="2057400" indent="-228600">
                  <a:spcBef>
                    <a:spcPct val="20000"/>
                  </a:spcBef>
                  <a:buChar char="»"/>
                  <a:defRPr sz="2000" b="1">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b="1">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b="1">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b="1">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b="1">
                    <a:solidFill>
                      <a:schemeClr val="tx1"/>
                    </a:solidFill>
                    <a:latin typeface="Arial" panose="020B0604020202020204" pitchFamily="34" charset="0"/>
                  </a:defRPr>
                </a:lvl9pPr>
              </a:lstStyle>
              <a:p>
                <a:pPr>
                  <a:lnSpc>
                    <a:spcPct val="100000"/>
                  </a:lnSpc>
                  <a:spcBef>
                    <a:spcPct val="0"/>
                  </a:spcBef>
                  <a:buFontTx/>
                  <a:buNone/>
                </a:pPr>
                <a:endParaRPr lang="en-US" altLang="en-US" b="0">
                  <a:latin typeface="Times New Roman" panose="02020603050405020304" pitchFamily="18" charset="0"/>
                </a:endParaRPr>
              </a:p>
            </p:txBody>
          </p:sp>
          <p:sp>
            <p:nvSpPr>
              <p:cNvPr id="8290" name="Line 20">
                <a:extLst>
                  <a:ext uri="{FF2B5EF4-FFF2-40B4-BE49-F238E27FC236}">
                    <a16:creationId xmlns:a16="http://schemas.microsoft.com/office/drawing/2014/main" id="{1EE8650C-DFC7-4AB1-8C79-AD89E3F5D9BF}"/>
                  </a:ext>
                </a:extLst>
              </p:cNvPr>
              <p:cNvSpPr>
                <a:spLocks noChangeShapeType="1"/>
              </p:cNvSpPr>
              <p:nvPr/>
            </p:nvSpPr>
            <p:spPr bwMode="auto">
              <a:xfrm>
                <a:off x="2256" y="1536"/>
                <a:ext cx="1056"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12700">
                    <a:solidFill>
                      <a:srgbClr val="000000"/>
                    </a:solidFill>
                    <a:round/>
                    <a:headEnd/>
                    <a:tailEnd/>
                  </a14:hiddenLine>
                </a:ext>
              </a:extLst>
            </p:spPr>
            <p:txBody>
              <a:bodyPr wrap="none" anchor="ctr"/>
              <a:lstStyle/>
              <a:p>
                <a:endParaRPr lang="en-US"/>
              </a:p>
            </p:txBody>
          </p:sp>
          <p:sp>
            <p:nvSpPr>
              <p:cNvPr id="8291" name="Line 21">
                <a:extLst>
                  <a:ext uri="{FF2B5EF4-FFF2-40B4-BE49-F238E27FC236}">
                    <a16:creationId xmlns:a16="http://schemas.microsoft.com/office/drawing/2014/main" id="{A7E5AC41-B053-49AA-91DD-8025FDEAEE1F}"/>
                  </a:ext>
                </a:extLst>
              </p:cNvPr>
              <p:cNvSpPr>
                <a:spLocks noChangeShapeType="1"/>
              </p:cNvSpPr>
              <p:nvPr/>
            </p:nvSpPr>
            <p:spPr bwMode="auto">
              <a:xfrm>
                <a:off x="2256" y="1536"/>
                <a:ext cx="0" cy="743"/>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12700">
                    <a:solidFill>
                      <a:srgbClr val="000000"/>
                    </a:solidFill>
                    <a:round/>
                    <a:headEnd/>
                    <a:tailEnd/>
                  </a14:hiddenLine>
                </a:ext>
              </a:extLst>
            </p:spPr>
            <p:txBody>
              <a:bodyPr wrap="none" anchor="ctr"/>
              <a:lstStyle/>
              <a:p>
                <a:endParaRPr lang="en-US"/>
              </a:p>
            </p:txBody>
          </p:sp>
          <p:sp>
            <p:nvSpPr>
              <p:cNvPr id="8292" name="Line 22">
                <a:extLst>
                  <a:ext uri="{FF2B5EF4-FFF2-40B4-BE49-F238E27FC236}">
                    <a16:creationId xmlns:a16="http://schemas.microsoft.com/office/drawing/2014/main" id="{982B949D-32EE-495F-A7BF-AA18ACC99540}"/>
                  </a:ext>
                </a:extLst>
              </p:cNvPr>
              <p:cNvSpPr>
                <a:spLocks noChangeShapeType="1"/>
              </p:cNvSpPr>
              <p:nvPr/>
            </p:nvSpPr>
            <p:spPr bwMode="auto">
              <a:xfrm>
                <a:off x="2256" y="2279"/>
                <a:ext cx="336"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12700">
                    <a:solidFill>
                      <a:srgbClr val="000000"/>
                    </a:solidFill>
                    <a:round/>
                    <a:headEnd/>
                    <a:tailEnd/>
                  </a14:hiddenLine>
                </a:ext>
              </a:extLst>
            </p:spPr>
            <p:txBody>
              <a:bodyPr wrap="none" anchor="ctr"/>
              <a:lstStyle/>
              <a:p>
                <a:endParaRPr lang="en-US"/>
              </a:p>
            </p:txBody>
          </p:sp>
          <p:sp>
            <p:nvSpPr>
              <p:cNvPr id="8293" name="Line 23">
                <a:extLst>
                  <a:ext uri="{FF2B5EF4-FFF2-40B4-BE49-F238E27FC236}">
                    <a16:creationId xmlns:a16="http://schemas.microsoft.com/office/drawing/2014/main" id="{9AA84DF6-1692-4D11-8BDB-D59D0FA9A348}"/>
                  </a:ext>
                </a:extLst>
              </p:cNvPr>
              <p:cNvSpPr>
                <a:spLocks noChangeShapeType="1"/>
              </p:cNvSpPr>
              <p:nvPr/>
            </p:nvSpPr>
            <p:spPr bwMode="auto">
              <a:xfrm>
                <a:off x="2976" y="2279"/>
                <a:ext cx="336"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12700">
                    <a:solidFill>
                      <a:srgbClr val="000000"/>
                    </a:solidFill>
                    <a:round/>
                    <a:headEnd/>
                    <a:tailEnd/>
                  </a14:hiddenLine>
                </a:ext>
              </a:extLst>
            </p:spPr>
            <p:txBody>
              <a:bodyPr wrap="none" anchor="ctr"/>
              <a:lstStyle/>
              <a:p>
                <a:endParaRPr lang="en-US"/>
              </a:p>
            </p:txBody>
          </p:sp>
          <p:sp>
            <p:nvSpPr>
              <p:cNvPr id="8294" name="Line 24">
                <a:extLst>
                  <a:ext uri="{FF2B5EF4-FFF2-40B4-BE49-F238E27FC236}">
                    <a16:creationId xmlns:a16="http://schemas.microsoft.com/office/drawing/2014/main" id="{86BBEA0B-0387-4C44-ACB1-CFB91E92F333}"/>
                  </a:ext>
                </a:extLst>
              </p:cNvPr>
              <p:cNvSpPr>
                <a:spLocks noChangeShapeType="1"/>
              </p:cNvSpPr>
              <p:nvPr/>
            </p:nvSpPr>
            <p:spPr bwMode="auto">
              <a:xfrm flipV="1">
                <a:off x="3312" y="1536"/>
                <a:ext cx="0" cy="743"/>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12700">
                    <a:solidFill>
                      <a:srgbClr val="000000"/>
                    </a:solidFill>
                    <a:round/>
                    <a:headEnd/>
                    <a:tailEnd/>
                  </a14:hiddenLine>
                </a:ext>
              </a:extLst>
            </p:spPr>
            <p:txBody>
              <a:bodyPr wrap="none" anchor="ctr"/>
              <a:lstStyle/>
              <a:p>
                <a:endParaRPr lang="en-US"/>
              </a:p>
            </p:txBody>
          </p:sp>
        </p:grpSp>
        <p:sp>
          <p:nvSpPr>
            <p:cNvPr id="8206" name="Text Box 25" descr="Blue tissue paper">
              <a:extLst>
                <a:ext uri="{FF2B5EF4-FFF2-40B4-BE49-F238E27FC236}">
                  <a16:creationId xmlns:a16="http://schemas.microsoft.com/office/drawing/2014/main" id="{F262310E-B547-4266-9B0C-EF1202A7C632}"/>
                </a:ext>
              </a:extLst>
            </p:cNvPr>
            <p:cNvSpPr txBox="1">
              <a:spLocks noChangeArrowheads="1"/>
            </p:cNvSpPr>
            <p:nvPr/>
          </p:nvSpPr>
          <p:spPr bwMode="auto">
            <a:xfrm>
              <a:off x="3364" y="1555"/>
              <a:ext cx="864" cy="5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lnSpc>
                  <a:spcPct val="90000"/>
                </a:lnSpc>
                <a:spcBef>
                  <a:spcPct val="30000"/>
                </a:spcBef>
                <a:buChar char="•"/>
                <a:defRPr sz="2400" b="1">
                  <a:solidFill>
                    <a:schemeClr val="tx1"/>
                  </a:solidFill>
                  <a:latin typeface="Arial" panose="020B0604020202020204" pitchFamily="34" charset="0"/>
                </a:defRPr>
              </a:lvl1pPr>
              <a:lvl2pPr marL="742950" indent="-285750">
                <a:spcBef>
                  <a:spcPct val="20000"/>
                </a:spcBef>
                <a:buChar char="–"/>
                <a:defRPr b="1">
                  <a:solidFill>
                    <a:schemeClr val="tx1"/>
                  </a:solidFill>
                  <a:latin typeface="Arial" panose="020B0604020202020204" pitchFamily="34" charset="0"/>
                </a:defRPr>
              </a:lvl2pPr>
              <a:lvl3pPr marL="1143000" indent="-228600">
                <a:spcBef>
                  <a:spcPct val="20000"/>
                </a:spcBef>
                <a:buChar char="•"/>
                <a:defRPr sz="1600" b="1">
                  <a:solidFill>
                    <a:schemeClr val="tx1"/>
                  </a:solidFill>
                  <a:latin typeface="Arial" panose="020B0604020202020204" pitchFamily="34" charset="0"/>
                </a:defRPr>
              </a:lvl3pPr>
              <a:lvl4pPr marL="1600200" indent="-228600">
                <a:spcBef>
                  <a:spcPct val="20000"/>
                </a:spcBef>
                <a:buChar char="–"/>
                <a:defRPr sz="2000" b="1">
                  <a:solidFill>
                    <a:schemeClr val="tx1"/>
                  </a:solidFill>
                  <a:latin typeface="Arial" panose="020B0604020202020204" pitchFamily="34" charset="0"/>
                </a:defRPr>
              </a:lvl4pPr>
              <a:lvl5pPr marL="2057400" indent="-228600">
                <a:spcBef>
                  <a:spcPct val="20000"/>
                </a:spcBef>
                <a:buChar char="»"/>
                <a:defRPr sz="2000" b="1">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b="1">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b="1">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b="1">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b="1">
                  <a:solidFill>
                    <a:schemeClr val="tx1"/>
                  </a:solidFill>
                  <a:latin typeface="Arial" panose="020B0604020202020204" pitchFamily="34" charset="0"/>
                </a:defRPr>
              </a:lvl9pPr>
            </a:lstStyle>
            <a:p>
              <a:pPr algn="ctr">
                <a:lnSpc>
                  <a:spcPct val="100000"/>
                </a:lnSpc>
                <a:spcBef>
                  <a:spcPct val="0"/>
                </a:spcBef>
                <a:buFontTx/>
                <a:buNone/>
              </a:pPr>
              <a:r>
                <a:rPr lang="en-US" altLang="en-US" sz="1600" dirty="0">
                  <a:solidFill>
                    <a:srgbClr val="000000"/>
                  </a:solidFill>
                  <a:latin typeface="Arial Black" panose="020B0A04020102020204" pitchFamily="34" charset="0"/>
                </a:rPr>
                <a:t>Symantec</a:t>
              </a:r>
              <a:br>
                <a:rPr lang="en-US" altLang="en-US" sz="1600" b="0" dirty="0">
                  <a:solidFill>
                    <a:srgbClr val="000000"/>
                  </a:solidFill>
                  <a:latin typeface="Times New Roman" panose="02020603050405020304" pitchFamily="18" charset="0"/>
                </a:rPr>
              </a:br>
              <a:r>
                <a:rPr lang="en-US" altLang="en-US" sz="1600" b="0" dirty="0">
                  <a:solidFill>
                    <a:srgbClr val="000000"/>
                  </a:solidFill>
                  <a:latin typeface="Arial Black" panose="020B0A04020102020204" pitchFamily="34" charset="0"/>
                </a:rPr>
                <a:t>for</a:t>
              </a:r>
              <a:r>
                <a:rPr lang="en-US" altLang="en-US" sz="1600" b="0" dirty="0">
                  <a:solidFill>
                    <a:srgbClr val="000000"/>
                  </a:solidFill>
                  <a:latin typeface="Times New Roman" panose="02020603050405020304" pitchFamily="18" charset="0"/>
                </a:rPr>
                <a:t> </a:t>
              </a:r>
            </a:p>
            <a:p>
              <a:pPr algn="ctr">
                <a:lnSpc>
                  <a:spcPct val="100000"/>
                </a:lnSpc>
                <a:spcBef>
                  <a:spcPct val="0"/>
                </a:spcBef>
                <a:buFontTx/>
                <a:buNone/>
              </a:pPr>
              <a:r>
                <a:rPr lang="en-US" altLang="en-US" sz="1600" b="0" dirty="0">
                  <a:solidFill>
                    <a:srgbClr val="000000"/>
                  </a:solidFill>
                  <a:latin typeface="Arial Black" panose="020B0A04020102020204" pitchFamily="34" charset="0"/>
                </a:rPr>
                <a:t>Macintosh</a:t>
              </a:r>
              <a:endParaRPr lang="en-US" altLang="en-US" sz="1600" b="0" dirty="0">
                <a:solidFill>
                  <a:srgbClr val="000000"/>
                </a:solidFill>
                <a:latin typeface="Times New Roman" panose="02020603050405020304" pitchFamily="18" charset="0"/>
              </a:endParaRPr>
            </a:p>
          </p:txBody>
        </p:sp>
        <p:sp>
          <p:nvSpPr>
            <p:cNvPr id="8207" name="Rectangle 26" descr="Blue tissue paper">
              <a:extLst>
                <a:ext uri="{FF2B5EF4-FFF2-40B4-BE49-F238E27FC236}">
                  <a16:creationId xmlns:a16="http://schemas.microsoft.com/office/drawing/2014/main" id="{3CDE177F-1853-4A6C-B723-5F622ADFCADE}"/>
                </a:ext>
              </a:extLst>
            </p:cNvPr>
            <p:cNvSpPr>
              <a:spLocks noChangeArrowheads="1"/>
            </p:cNvSpPr>
            <p:nvPr/>
          </p:nvSpPr>
          <p:spPr bwMode="auto">
            <a:xfrm>
              <a:off x="2452" y="2143"/>
              <a:ext cx="353" cy="305"/>
            </a:xfrm>
            <a:prstGeom prst="rect">
              <a:avLst/>
            </a:prstGeom>
            <a:blipFill dpi="0" rotWithShape="0">
              <a:blip r:embed="rId3"/>
              <a:srcRect/>
              <a:tile tx="0" ty="0" sx="100000" sy="100000" flip="none" algn="tl"/>
            </a:blipFill>
            <a:ln w="12700">
              <a:solidFill>
                <a:schemeClr val="tx1"/>
              </a:solidFill>
              <a:miter lim="800000"/>
              <a:headEnd/>
              <a:tailEnd/>
            </a:ln>
          </p:spPr>
          <p:txBody>
            <a:bodyPr wrap="none" anchor="ctr"/>
            <a:lstStyle>
              <a:lvl1pPr>
                <a:lnSpc>
                  <a:spcPct val="90000"/>
                </a:lnSpc>
                <a:spcBef>
                  <a:spcPct val="30000"/>
                </a:spcBef>
                <a:buChar char="•"/>
                <a:defRPr sz="2400" b="1">
                  <a:solidFill>
                    <a:schemeClr val="tx1"/>
                  </a:solidFill>
                  <a:latin typeface="Arial" panose="020B0604020202020204" pitchFamily="34" charset="0"/>
                </a:defRPr>
              </a:lvl1pPr>
              <a:lvl2pPr marL="742950" indent="-285750">
                <a:spcBef>
                  <a:spcPct val="20000"/>
                </a:spcBef>
                <a:buChar char="–"/>
                <a:defRPr b="1">
                  <a:solidFill>
                    <a:schemeClr val="tx1"/>
                  </a:solidFill>
                  <a:latin typeface="Arial" panose="020B0604020202020204" pitchFamily="34" charset="0"/>
                </a:defRPr>
              </a:lvl2pPr>
              <a:lvl3pPr marL="1143000" indent="-228600">
                <a:spcBef>
                  <a:spcPct val="20000"/>
                </a:spcBef>
                <a:buChar char="•"/>
                <a:defRPr sz="1600" b="1">
                  <a:solidFill>
                    <a:schemeClr val="tx1"/>
                  </a:solidFill>
                  <a:latin typeface="Arial" panose="020B0604020202020204" pitchFamily="34" charset="0"/>
                </a:defRPr>
              </a:lvl3pPr>
              <a:lvl4pPr marL="1600200" indent="-228600">
                <a:spcBef>
                  <a:spcPct val="20000"/>
                </a:spcBef>
                <a:buChar char="–"/>
                <a:defRPr sz="2000" b="1">
                  <a:solidFill>
                    <a:schemeClr val="tx1"/>
                  </a:solidFill>
                  <a:latin typeface="Arial" panose="020B0604020202020204" pitchFamily="34" charset="0"/>
                </a:defRPr>
              </a:lvl4pPr>
              <a:lvl5pPr marL="2057400" indent="-228600">
                <a:spcBef>
                  <a:spcPct val="20000"/>
                </a:spcBef>
                <a:buChar char="»"/>
                <a:defRPr sz="2000" b="1">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b="1">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b="1">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b="1">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b="1">
                  <a:solidFill>
                    <a:schemeClr val="tx1"/>
                  </a:solidFill>
                  <a:latin typeface="Arial" panose="020B0604020202020204" pitchFamily="34" charset="0"/>
                </a:defRPr>
              </a:lvl9pPr>
            </a:lstStyle>
            <a:p>
              <a:pPr>
                <a:lnSpc>
                  <a:spcPct val="100000"/>
                </a:lnSpc>
                <a:spcBef>
                  <a:spcPct val="0"/>
                </a:spcBef>
                <a:buFontTx/>
                <a:buNone/>
              </a:pPr>
              <a:endParaRPr lang="en-US" altLang="en-US" b="0">
                <a:latin typeface="Times New Roman" panose="02020603050405020304" pitchFamily="18" charset="0"/>
              </a:endParaRPr>
            </a:p>
          </p:txBody>
        </p:sp>
        <p:sp>
          <p:nvSpPr>
            <p:cNvPr id="8208" name="Rectangle 27" descr="Blue tissue paper">
              <a:extLst>
                <a:ext uri="{FF2B5EF4-FFF2-40B4-BE49-F238E27FC236}">
                  <a16:creationId xmlns:a16="http://schemas.microsoft.com/office/drawing/2014/main" id="{D63F11DA-FCBA-4C6A-B52F-E3C1A1DD14BF}"/>
                </a:ext>
              </a:extLst>
            </p:cNvPr>
            <p:cNvSpPr>
              <a:spLocks noChangeArrowheads="1"/>
            </p:cNvSpPr>
            <p:nvPr/>
          </p:nvSpPr>
          <p:spPr bwMode="auto">
            <a:xfrm>
              <a:off x="2212" y="1488"/>
              <a:ext cx="864" cy="675"/>
            </a:xfrm>
            <a:prstGeom prst="rect">
              <a:avLst/>
            </a:prstGeom>
            <a:blipFill dpi="0" rotWithShape="0">
              <a:blip r:embed="rId3"/>
              <a:srcRect/>
              <a:tile tx="0" ty="0" sx="100000" sy="100000" flip="none" algn="tl"/>
            </a:blip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lnSpc>
                  <a:spcPct val="90000"/>
                </a:lnSpc>
                <a:spcBef>
                  <a:spcPct val="30000"/>
                </a:spcBef>
                <a:buChar char="•"/>
                <a:defRPr sz="2400" b="1">
                  <a:solidFill>
                    <a:schemeClr val="tx1"/>
                  </a:solidFill>
                  <a:latin typeface="Arial" panose="020B0604020202020204" pitchFamily="34" charset="0"/>
                </a:defRPr>
              </a:lvl1pPr>
              <a:lvl2pPr marL="742950" indent="-285750">
                <a:spcBef>
                  <a:spcPct val="20000"/>
                </a:spcBef>
                <a:buChar char="–"/>
                <a:defRPr b="1">
                  <a:solidFill>
                    <a:schemeClr val="tx1"/>
                  </a:solidFill>
                  <a:latin typeface="Arial" panose="020B0604020202020204" pitchFamily="34" charset="0"/>
                </a:defRPr>
              </a:lvl2pPr>
              <a:lvl3pPr marL="1143000" indent="-228600">
                <a:spcBef>
                  <a:spcPct val="20000"/>
                </a:spcBef>
                <a:buChar char="•"/>
                <a:defRPr sz="1600" b="1">
                  <a:solidFill>
                    <a:schemeClr val="tx1"/>
                  </a:solidFill>
                  <a:latin typeface="Arial" panose="020B0604020202020204" pitchFamily="34" charset="0"/>
                </a:defRPr>
              </a:lvl3pPr>
              <a:lvl4pPr marL="1600200" indent="-228600">
                <a:spcBef>
                  <a:spcPct val="20000"/>
                </a:spcBef>
                <a:buChar char="–"/>
                <a:defRPr sz="2000" b="1">
                  <a:solidFill>
                    <a:schemeClr val="tx1"/>
                  </a:solidFill>
                  <a:latin typeface="Arial" panose="020B0604020202020204" pitchFamily="34" charset="0"/>
                </a:defRPr>
              </a:lvl4pPr>
              <a:lvl5pPr marL="2057400" indent="-228600">
                <a:spcBef>
                  <a:spcPct val="20000"/>
                </a:spcBef>
                <a:buChar char="»"/>
                <a:defRPr sz="2000" b="1">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b="1">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b="1">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b="1">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b="1">
                  <a:solidFill>
                    <a:schemeClr val="tx1"/>
                  </a:solidFill>
                  <a:latin typeface="Arial" panose="020B0604020202020204" pitchFamily="34" charset="0"/>
                </a:defRPr>
              </a:lvl9pPr>
            </a:lstStyle>
            <a:p>
              <a:pPr>
                <a:lnSpc>
                  <a:spcPct val="100000"/>
                </a:lnSpc>
                <a:spcBef>
                  <a:spcPct val="0"/>
                </a:spcBef>
                <a:buFontTx/>
                <a:buNone/>
              </a:pPr>
              <a:endParaRPr lang="en-US" altLang="en-US" b="0">
                <a:latin typeface="Times New Roman" panose="02020603050405020304" pitchFamily="18" charset="0"/>
              </a:endParaRPr>
            </a:p>
          </p:txBody>
        </p:sp>
        <p:sp>
          <p:nvSpPr>
            <p:cNvPr id="8209" name="Text Box 28">
              <a:extLst>
                <a:ext uri="{FF2B5EF4-FFF2-40B4-BE49-F238E27FC236}">
                  <a16:creationId xmlns:a16="http://schemas.microsoft.com/office/drawing/2014/main" id="{5FAFFB9C-8454-40E0-9286-9310BF3FEB44}"/>
                </a:ext>
              </a:extLst>
            </p:cNvPr>
            <p:cNvSpPr txBox="1">
              <a:spLocks noChangeArrowheads="1"/>
            </p:cNvSpPr>
            <p:nvPr/>
          </p:nvSpPr>
          <p:spPr bwMode="auto">
            <a:xfrm>
              <a:off x="2225" y="1553"/>
              <a:ext cx="889" cy="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spAutoFit/>
            </a:bodyPr>
            <a:lstStyle>
              <a:lvl1pPr>
                <a:lnSpc>
                  <a:spcPct val="90000"/>
                </a:lnSpc>
                <a:spcBef>
                  <a:spcPct val="30000"/>
                </a:spcBef>
                <a:buChar char="•"/>
                <a:defRPr sz="2400" b="1">
                  <a:solidFill>
                    <a:schemeClr val="tx1"/>
                  </a:solidFill>
                  <a:latin typeface="Arial" panose="020B0604020202020204" pitchFamily="34" charset="0"/>
                </a:defRPr>
              </a:lvl1pPr>
              <a:lvl2pPr marL="742950" indent="-285750">
                <a:spcBef>
                  <a:spcPct val="20000"/>
                </a:spcBef>
                <a:buChar char="–"/>
                <a:defRPr b="1">
                  <a:solidFill>
                    <a:schemeClr val="tx1"/>
                  </a:solidFill>
                  <a:latin typeface="Arial" panose="020B0604020202020204" pitchFamily="34" charset="0"/>
                </a:defRPr>
              </a:lvl2pPr>
              <a:lvl3pPr marL="1143000" indent="-228600">
                <a:spcBef>
                  <a:spcPct val="20000"/>
                </a:spcBef>
                <a:buChar char="•"/>
                <a:defRPr sz="1600" b="1">
                  <a:solidFill>
                    <a:schemeClr val="tx1"/>
                  </a:solidFill>
                  <a:latin typeface="Arial" panose="020B0604020202020204" pitchFamily="34" charset="0"/>
                </a:defRPr>
              </a:lvl3pPr>
              <a:lvl4pPr marL="1600200" indent="-228600">
                <a:spcBef>
                  <a:spcPct val="20000"/>
                </a:spcBef>
                <a:buChar char="–"/>
                <a:defRPr sz="2000" b="1">
                  <a:solidFill>
                    <a:schemeClr val="tx1"/>
                  </a:solidFill>
                  <a:latin typeface="Arial" panose="020B0604020202020204" pitchFamily="34" charset="0"/>
                </a:defRPr>
              </a:lvl4pPr>
              <a:lvl5pPr marL="2057400" indent="-228600">
                <a:spcBef>
                  <a:spcPct val="20000"/>
                </a:spcBef>
                <a:buChar char="»"/>
                <a:defRPr sz="2000" b="1">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b="1">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b="1">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b="1">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b="1">
                  <a:solidFill>
                    <a:schemeClr val="tx1"/>
                  </a:solidFill>
                  <a:latin typeface="Arial" panose="020B0604020202020204" pitchFamily="34" charset="0"/>
                </a:defRPr>
              </a:lvl9pPr>
            </a:lstStyle>
            <a:p>
              <a:pPr algn="ctr">
                <a:lnSpc>
                  <a:spcPct val="100000"/>
                </a:lnSpc>
                <a:spcBef>
                  <a:spcPct val="0"/>
                </a:spcBef>
                <a:buFontTx/>
                <a:buNone/>
              </a:pPr>
              <a:r>
                <a:rPr lang="en-US" altLang="en-US" sz="1600" dirty="0">
                  <a:solidFill>
                    <a:srgbClr val="000000"/>
                  </a:solidFill>
                  <a:latin typeface="Arial Black" panose="020B0A04020102020204" pitchFamily="34" charset="0"/>
                </a:rPr>
                <a:t>Symantec</a:t>
              </a:r>
              <a:br>
                <a:rPr lang="en-US" altLang="en-US" sz="1600" b="0" dirty="0">
                  <a:solidFill>
                    <a:srgbClr val="000000"/>
                  </a:solidFill>
                  <a:latin typeface="Times New Roman" panose="02020603050405020304" pitchFamily="18" charset="0"/>
                </a:rPr>
              </a:br>
              <a:r>
                <a:rPr lang="en-US" altLang="en-US" sz="1600" b="0" dirty="0">
                  <a:solidFill>
                    <a:srgbClr val="000000"/>
                  </a:solidFill>
                  <a:latin typeface="Arial Black" panose="020B0A04020102020204" pitchFamily="34" charset="0"/>
                </a:rPr>
                <a:t>for</a:t>
              </a:r>
              <a:r>
                <a:rPr lang="en-US" altLang="en-US" sz="1600" b="0" dirty="0">
                  <a:solidFill>
                    <a:srgbClr val="000000"/>
                  </a:solidFill>
                  <a:latin typeface="Times New Roman" panose="02020603050405020304" pitchFamily="18" charset="0"/>
                </a:rPr>
                <a:t> </a:t>
              </a:r>
              <a:r>
                <a:rPr lang="en-US" altLang="en-US" sz="1600" b="0" dirty="0">
                  <a:solidFill>
                    <a:srgbClr val="000000"/>
                  </a:solidFill>
                  <a:latin typeface="Arial Black" panose="020B0A04020102020204" pitchFamily="34" charset="0"/>
                </a:rPr>
                <a:t>IBM</a:t>
              </a:r>
            </a:p>
            <a:p>
              <a:pPr algn="ctr">
                <a:lnSpc>
                  <a:spcPct val="100000"/>
                </a:lnSpc>
                <a:spcBef>
                  <a:spcPct val="0"/>
                </a:spcBef>
                <a:buFontTx/>
                <a:buNone/>
              </a:pPr>
              <a:r>
                <a:rPr lang="en-US" altLang="en-US" sz="1600" b="0" dirty="0">
                  <a:solidFill>
                    <a:srgbClr val="000000"/>
                  </a:solidFill>
                  <a:latin typeface="Arial Black" panose="020B0A04020102020204" pitchFamily="34" charset="0"/>
                </a:rPr>
                <a:t>OS/2</a:t>
              </a:r>
              <a:endParaRPr lang="en-US" altLang="en-US" sz="1600" b="0" dirty="0">
                <a:solidFill>
                  <a:srgbClr val="000000"/>
                </a:solidFill>
                <a:latin typeface="Times New Roman" panose="02020603050405020304" pitchFamily="18" charset="0"/>
              </a:endParaRPr>
            </a:p>
          </p:txBody>
        </p:sp>
        <p:sp>
          <p:nvSpPr>
            <p:cNvPr id="8210" name="AutoShape 29" descr="Blue tissue paper">
              <a:extLst>
                <a:ext uri="{FF2B5EF4-FFF2-40B4-BE49-F238E27FC236}">
                  <a16:creationId xmlns:a16="http://schemas.microsoft.com/office/drawing/2014/main" id="{88BC1BBB-992D-468F-A8D0-AF6CB7590E25}"/>
                </a:ext>
              </a:extLst>
            </p:cNvPr>
            <p:cNvSpPr>
              <a:spLocks noChangeArrowheads="1"/>
            </p:cNvSpPr>
            <p:nvPr/>
          </p:nvSpPr>
          <p:spPr bwMode="auto">
            <a:xfrm flipV="1">
              <a:off x="1270" y="2128"/>
              <a:ext cx="414" cy="320"/>
            </a:xfrm>
            <a:prstGeom prst="triangle">
              <a:avLst>
                <a:gd name="adj" fmla="val 49810"/>
              </a:avLst>
            </a:prstGeom>
            <a:blipFill dpi="0" rotWithShape="0">
              <a:blip r:embed="rId3"/>
              <a:srcRect/>
              <a:tile tx="0" ty="0" sx="100000" sy="100000" flip="none" algn="tl"/>
            </a:blipFill>
            <a:ln w="12700">
              <a:solidFill>
                <a:schemeClr val="tx1"/>
              </a:solidFill>
              <a:miter lim="800000"/>
              <a:headEnd/>
              <a:tailEnd/>
            </a:ln>
          </p:spPr>
          <p:txBody>
            <a:bodyPr wrap="none" anchor="ctr"/>
            <a:lstStyle>
              <a:lvl1pPr>
                <a:lnSpc>
                  <a:spcPct val="90000"/>
                </a:lnSpc>
                <a:spcBef>
                  <a:spcPct val="30000"/>
                </a:spcBef>
                <a:buChar char="•"/>
                <a:defRPr sz="2400" b="1">
                  <a:solidFill>
                    <a:schemeClr val="tx1"/>
                  </a:solidFill>
                  <a:latin typeface="Arial" panose="020B0604020202020204" pitchFamily="34" charset="0"/>
                </a:defRPr>
              </a:lvl1pPr>
              <a:lvl2pPr marL="742950" indent="-285750">
                <a:spcBef>
                  <a:spcPct val="20000"/>
                </a:spcBef>
                <a:buChar char="–"/>
                <a:defRPr b="1">
                  <a:solidFill>
                    <a:schemeClr val="tx1"/>
                  </a:solidFill>
                  <a:latin typeface="Arial" panose="020B0604020202020204" pitchFamily="34" charset="0"/>
                </a:defRPr>
              </a:lvl2pPr>
              <a:lvl3pPr marL="1143000" indent="-228600">
                <a:spcBef>
                  <a:spcPct val="20000"/>
                </a:spcBef>
                <a:buChar char="•"/>
                <a:defRPr sz="1600" b="1">
                  <a:solidFill>
                    <a:schemeClr val="tx1"/>
                  </a:solidFill>
                  <a:latin typeface="Arial" panose="020B0604020202020204" pitchFamily="34" charset="0"/>
                </a:defRPr>
              </a:lvl3pPr>
              <a:lvl4pPr marL="1600200" indent="-228600">
                <a:spcBef>
                  <a:spcPct val="20000"/>
                </a:spcBef>
                <a:buChar char="–"/>
                <a:defRPr sz="2000" b="1">
                  <a:solidFill>
                    <a:schemeClr val="tx1"/>
                  </a:solidFill>
                  <a:latin typeface="Arial" panose="020B0604020202020204" pitchFamily="34" charset="0"/>
                </a:defRPr>
              </a:lvl4pPr>
              <a:lvl5pPr marL="2057400" indent="-228600">
                <a:spcBef>
                  <a:spcPct val="20000"/>
                </a:spcBef>
                <a:buChar char="»"/>
                <a:defRPr sz="2000" b="1">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b="1">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b="1">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b="1">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b="1">
                  <a:solidFill>
                    <a:schemeClr val="tx1"/>
                  </a:solidFill>
                  <a:latin typeface="Arial" panose="020B0604020202020204" pitchFamily="34" charset="0"/>
                </a:defRPr>
              </a:lvl9pPr>
            </a:lstStyle>
            <a:p>
              <a:pPr>
                <a:lnSpc>
                  <a:spcPct val="100000"/>
                </a:lnSpc>
                <a:spcBef>
                  <a:spcPct val="0"/>
                </a:spcBef>
                <a:buFontTx/>
                <a:buNone/>
              </a:pPr>
              <a:endParaRPr lang="en-US" altLang="en-US" b="0">
                <a:latin typeface="Times New Roman" panose="02020603050405020304" pitchFamily="18" charset="0"/>
              </a:endParaRPr>
            </a:p>
          </p:txBody>
        </p:sp>
        <p:sp>
          <p:nvSpPr>
            <p:cNvPr id="8211" name="Rectangle 30" descr="Blue tissue paper">
              <a:extLst>
                <a:ext uri="{FF2B5EF4-FFF2-40B4-BE49-F238E27FC236}">
                  <a16:creationId xmlns:a16="http://schemas.microsoft.com/office/drawing/2014/main" id="{87A790F2-571E-447A-99B7-28262C484A5D}"/>
                </a:ext>
              </a:extLst>
            </p:cNvPr>
            <p:cNvSpPr>
              <a:spLocks noChangeArrowheads="1"/>
            </p:cNvSpPr>
            <p:nvPr/>
          </p:nvSpPr>
          <p:spPr bwMode="auto">
            <a:xfrm>
              <a:off x="1012" y="1488"/>
              <a:ext cx="912" cy="676"/>
            </a:xfrm>
            <a:prstGeom prst="rect">
              <a:avLst/>
            </a:prstGeom>
            <a:blipFill dpi="0" rotWithShape="0">
              <a:blip r:embed="rId3"/>
              <a:srcRect/>
              <a:tile tx="0" ty="0" sx="100000" sy="100000" flip="none" algn="tl"/>
            </a:blip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lnSpc>
                  <a:spcPct val="90000"/>
                </a:lnSpc>
                <a:spcBef>
                  <a:spcPct val="30000"/>
                </a:spcBef>
                <a:buChar char="•"/>
                <a:defRPr sz="2400" b="1">
                  <a:solidFill>
                    <a:schemeClr val="tx1"/>
                  </a:solidFill>
                  <a:latin typeface="Arial" panose="020B0604020202020204" pitchFamily="34" charset="0"/>
                </a:defRPr>
              </a:lvl1pPr>
              <a:lvl2pPr marL="742950" indent="-285750">
                <a:spcBef>
                  <a:spcPct val="20000"/>
                </a:spcBef>
                <a:buChar char="–"/>
                <a:defRPr b="1">
                  <a:solidFill>
                    <a:schemeClr val="tx1"/>
                  </a:solidFill>
                  <a:latin typeface="Arial" panose="020B0604020202020204" pitchFamily="34" charset="0"/>
                </a:defRPr>
              </a:lvl2pPr>
              <a:lvl3pPr marL="1143000" indent="-228600">
                <a:spcBef>
                  <a:spcPct val="20000"/>
                </a:spcBef>
                <a:buChar char="•"/>
                <a:defRPr sz="1600" b="1">
                  <a:solidFill>
                    <a:schemeClr val="tx1"/>
                  </a:solidFill>
                  <a:latin typeface="Arial" panose="020B0604020202020204" pitchFamily="34" charset="0"/>
                </a:defRPr>
              </a:lvl3pPr>
              <a:lvl4pPr marL="1600200" indent="-228600">
                <a:spcBef>
                  <a:spcPct val="20000"/>
                </a:spcBef>
                <a:buChar char="–"/>
                <a:defRPr sz="2000" b="1">
                  <a:solidFill>
                    <a:schemeClr val="tx1"/>
                  </a:solidFill>
                  <a:latin typeface="Arial" panose="020B0604020202020204" pitchFamily="34" charset="0"/>
                </a:defRPr>
              </a:lvl4pPr>
              <a:lvl5pPr marL="2057400" indent="-228600">
                <a:spcBef>
                  <a:spcPct val="20000"/>
                </a:spcBef>
                <a:buChar char="»"/>
                <a:defRPr sz="2000" b="1">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b="1">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b="1">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b="1">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b="1">
                  <a:solidFill>
                    <a:schemeClr val="tx1"/>
                  </a:solidFill>
                  <a:latin typeface="Arial" panose="020B0604020202020204" pitchFamily="34" charset="0"/>
                </a:defRPr>
              </a:lvl9pPr>
            </a:lstStyle>
            <a:p>
              <a:pPr>
                <a:lnSpc>
                  <a:spcPct val="100000"/>
                </a:lnSpc>
                <a:spcBef>
                  <a:spcPct val="0"/>
                </a:spcBef>
                <a:buFontTx/>
                <a:buNone/>
              </a:pPr>
              <a:endParaRPr lang="en-US" altLang="en-US" b="0">
                <a:latin typeface="Times New Roman" panose="02020603050405020304" pitchFamily="18" charset="0"/>
              </a:endParaRPr>
            </a:p>
          </p:txBody>
        </p:sp>
        <p:sp>
          <p:nvSpPr>
            <p:cNvPr id="8212" name="Line 31">
              <a:extLst>
                <a:ext uri="{FF2B5EF4-FFF2-40B4-BE49-F238E27FC236}">
                  <a16:creationId xmlns:a16="http://schemas.microsoft.com/office/drawing/2014/main" id="{4735B291-F613-44B9-BBAA-14404B62AB5B}"/>
                </a:ext>
              </a:extLst>
            </p:cNvPr>
            <p:cNvSpPr>
              <a:spLocks noChangeShapeType="1"/>
            </p:cNvSpPr>
            <p:nvPr/>
          </p:nvSpPr>
          <p:spPr bwMode="auto">
            <a:xfrm>
              <a:off x="1012" y="1488"/>
              <a:ext cx="912"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8213" name="Line 32">
              <a:extLst>
                <a:ext uri="{FF2B5EF4-FFF2-40B4-BE49-F238E27FC236}">
                  <a16:creationId xmlns:a16="http://schemas.microsoft.com/office/drawing/2014/main" id="{1A11FEEC-C5CA-4DF4-903D-AE764915AADA}"/>
                </a:ext>
              </a:extLst>
            </p:cNvPr>
            <p:cNvSpPr>
              <a:spLocks noChangeShapeType="1"/>
            </p:cNvSpPr>
            <p:nvPr/>
          </p:nvSpPr>
          <p:spPr bwMode="auto">
            <a:xfrm>
              <a:off x="1012" y="1488"/>
              <a:ext cx="0" cy="676"/>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8214" name="Line 33">
              <a:extLst>
                <a:ext uri="{FF2B5EF4-FFF2-40B4-BE49-F238E27FC236}">
                  <a16:creationId xmlns:a16="http://schemas.microsoft.com/office/drawing/2014/main" id="{7331A8C6-5EA8-4CA4-8D7F-0563D40031FA}"/>
                </a:ext>
              </a:extLst>
            </p:cNvPr>
            <p:cNvSpPr>
              <a:spLocks noChangeShapeType="1"/>
            </p:cNvSpPr>
            <p:nvPr/>
          </p:nvSpPr>
          <p:spPr bwMode="auto">
            <a:xfrm>
              <a:off x="1010" y="2164"/>
              <a:ext cx="290"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8215" name="Line 34">
              <a:extLst>
                <a:ext uri="{FF2B5EF4-FFF2-40B4-BE49-F238E27FC236}">
                  <a16:creationId xmlns:a16="http://schemas.microsoft.com/office/drawing/2014/main" id="{905D437E-CBD2-4CCC-B05D-D733814FE811}"/>
                </a:ext>
              </a:extLst>
            </p:cNvPr>
            <p:cNvSpPr>
              <a:spLocks noChangeShapeType="1"/>
            </p:cNvSpPr>
            <p:nvPr/>
          </p:nvSpPr>
          <p:spPr bwMode="auto">
            <a:xfrm>
              <a:off x="1684" y="2160"/>
              <a:ext cx="242"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8216" name="Line 35">
              <a:extLst>
                <a:ext uri="{FF2B5EF4-FFF2-40B4-BE49-F238E27FC236}">
                  <a16:creationId xmlns:a16="http://schemas.microsoft.com/office/drawing/2014/main" id="{102CD479-4CD7-4765-A0C0-2C8EA44C4CF2}"/>
                </a:ext>
              </a:extLst>
            </p:cNvPr>
            <p:cNvSpPr>
              <a:spLocks noChangeShapeType="1"/>
            </p:cNvSpPr>
            <p:nvPr/>
          </p:nvSpPr>
          <p:spPr bwMode="auto">
            <a:xfrm flipV="1">
              <a:off x="1924" y="1488"/>
              <a:ext cx="0" cy="676"/>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8217" name="Line 36">
              <a:extLst>
                <a:ext uri="{FF2B5EF4-FFF2-40B4-BE49-F238E27FC236}">
                  <a16:creationId xmlns:a16="http://schemas.microsoft.com/office/drawing/2014/main" id="{1286DF2C-0E8A-4643-8FF8-F1B250F9076A}"/>
                </a:ext>
              </a:extLst>
            </p:cNvPr>
            <p:cNvSpPr>
              <a:spLocks noChangeShapeType="1"/>
            </p:cNvSpPr>
            <p:nvPr/>
          </p:nvSpPr>
          <p:spPr bwMode="auto">
            <a:xfrm rot="11877" flipH="1">
              <a:off x="1490" y="2791"/>
              <a:ext cx="198" cy="294"/>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12700">
                  <a:solidFill>
                    <a:srgbClr val="000000"/>
                  </a:solidFill>
                  <a:round/>
                  <a:headEnd/>
                  <a:tailEnd/>
                </a14:hiddenLine>
              </a:ext>
            </a:extLst>
          </p:spPr>
          <p:txBody>
            <a:bodyPr wrap="none" anchor="ctr"/>
            <a:lstStyle/>
            <a:p>
              <a:endParaRPr lang="en-US"/>
            </a:p>
          </p:txBody>
        </p:sp>
        <p:sp>
          <p:nvSpPr>
            <p:cNvPr id="8218" name="Line 37">
              <a:extLst>
                <a:ext uri="{FF2B5EF4-FFF2-40B4-BE49-F238E27FC236}">
                  <a16:creationId xmlns:a16="http://schemas.microsoft.com/office/drawing/2014/main" id="{7C6D3AF0-4FE4-4A9F-932F-36F6040408C2}"/>
                </a:ext>
              </a:extLst>
            </p:cNvPr>
            <p:cNvSpPr>
              <a:spLocks noChangeShapeType="1"/>
            </p:cNvSpPr>
            <p:nvPr/>
          </p:nvSpPr>
          <p:spPr bwMode="auto">
            <a:xfrm rot="148020" flipH="1" flipV="1">
              <a:off x="1296" y="2784"/>
              <a:ext cx="196" cy="294"/>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12700">
                  <a:solidFill>
                    <a:srgbClr val="000000"/>
                  </a:solidFill>
                  <a:round/>
                  <a:headEnd/>
                  <a:tailEnd/>
                </a14:hiddenLine>
              </a:ext>
            </a:extLst>
          </p:spPr>
          <p:txBody>
            <a:bodyPr wrap="none" anchor="ctr"/>
            <a:lstStyle/>
            <a:p>
              <a:endParaRPr lang="en-US"/>
            </a:p>
          </p:txBody>
        </p:sp>
        <p:sp>
          <p:nvSpPr>
            <p:cNvPr id="8219" name="Line 38">
              <a:extLst>
                <a:ext uri="{FF2B5EF4-FFF2-40B4-BE49-F238E27FC236}">
                  <a16:creationId xmlns:a16="http://schemas.microsoft.com/office/drawing/2014/main" id="{102EAF01-9CEE-40EE-96ED-569C96A40C69}"/>
                </a:ext>
              </a:extLst>
            </p:cNvPr>
            <p:cNvSpPr>
              <a:spLocks noChangeShapeType="1"/>
            </p:cNvSpPr>
            <p:nvPr/>
          </p:nvSpPr>
          <p:spPr bwMode="auto">
            <a:xfrm flipV="1">
              <a:off x="2212" y="3456"/>
              <a:ext cx="864"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8220" name="Line 39">
              <a:extLst>
                <a:ext uri="{FF2B5EF4-FFF2-40B4-BE49-F238E27FC236}">
                  <a16:creationId xmlns:a16="http://schemas.microsoft.com/office/drawing/2014/main" id="{0AC43777-5071-4C61-98B4-2CE078A8C638}"/>
                </a:ext>
              </a:extLst>
            </p:cNvPr>
            <p:cNvSpPr>
              <a:spLocks noChangeShapeType="1"/>
            </p:cNvSpPr>
            <p:nvPr/>
          </p:nvSpPr>
          <p:spPr bwMode="auto">
            <a:xfrm flipH="1">
              <a:off x="3556" y="2784"/>
              <a:ext cx="96"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8221" name="Rectangle 40" descr="Blue tissue paper">
              <a:extLst>
                <a:ext uri="{FF2B5EF4-FFF2-40B4-BE49-F238E27FC236}">
                  <a16:creationId xmlns:a16="http://schemas.microsoft.com/office/drawing/2014/main" id="{32BC6E59-F79C-4E3B-8EE5-384D856F387A}"/>
                </a:ext>
              </a:extLst>
            </p:cNvPr>
            <p:cNvSpPr>
              <a:spLocks noChangeArrowheads="1"/>
            </p:cNvSpPr>
            <p:nvPr/>
          </p:nvSpPr>
          <p:spPr bwMode="auto">
            <a:xfrm>
              <a:off x="4516" y="2784"/>
              <a:ext cx="864" cy="672"/>
            </a:xfrm>
            <a:prstGeom prst="rect">
              <a:avLst/>
            </a:prstGeom>
            <a:blipFill dpi="0" rotWithShape="0">
              <a:blip r:embed="rId3"/>
              <a:srcRect/>
              <a:tile tx="0" ty="0" sx="100000" sy="100000" flip="none" algn="tl"/>
            </a:blip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lnSpc>
                  <a:spcPct val="90000"/>
                </a:lnSpc>
                <a:spcBef>
                  <a:spcPct val="30000"/>
                </a:spcBef>
                <a:buChar char="•"/>
                <a:defRPr sz="2400" b="1">
                  <a:solidFill>
                    <a:schemeClr val="tx1"/>
                  </a:solidFill>
                  <a:latin typeface="Arial" panose="020B0604020202020204" pitchFamily="34" charset="0"/>
                </a:defRPr>
              </a:lvl1pPr>
              <a:lvl2pPr marL="742950" indent="-285750">
                <a:spcBef>
                  <a:spcPct val="20000"/>
                </a:spcBef>
                <a:buChar char="–"/>
                <a:defRPr b="1">
                  <a:solidFill>
                    <a:schemeClr val="tx1"/>
                  </a:solidFill>
                  <a:latin typeface="Arial" panose="020B0604020202020204" pitchFamily="34" charset="0"/>
                </a:defRPr>
              </a:lvl2pPr>
              <a:lvl3pPr marL="1143000" indent="-228600">
                <a:spcBef>
                  <a:spcPct val="20000"/>
                </a:spcBef>
                <a:buChar char="•"/>
                <a:defRPr sz="1600" b="1">
                  <a:solidFill>
                    <a:schemeClr val="tx1"/>
                  </a:solidFill>
                  <a:latin typeface="Arial" panose="020B0604020202020204" pitchFamily="34" charset="0"/>
                </a:defRPr>
              </a:lvl3pPr>
              <a:lvl4pPr marL="1600200" indent="-228600">
                <a:spcBef>
                  <a:spcPct val="20000"/>
                </a:spcBef>
                <a:buChar char="–"/>
                <a:defRPr sz="2000" b="1">
                  <a:solidFill>
                    <a:schemeClr val="tx1"/>
                  </a:solidFill>
                  <a:latin typeface="Arial" panose="020B0604020202020204" pitchFamily="34" charset="0"/>
                </a:defRPr>
              </a:lvl4pPr>
              <a:lvl5pPr marL="2057400" indent="-228600">
                <a:spcBef>
                  <a:spcPct val="20000"/>
                </a:spcBef>
                <a:buChar char="»"/>
                <a:defRPr sz="2000" b="1">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b="1">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b="1">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b="1">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b="1">
                  <a:solidFill>
                    <a:schemeClr val="tx1"/>
                  </a:solidFill>
                  <a:latin typeface="Arial" panose="020B0604020202020204" pitchFamily="34" charset="0"/>
                </a:defRPr>
              </a:lvl9pPr>
            </a:lstStyle>
            <a:p>
              <a:pPr algn="ctr">
                <a:lnSpc>
                  <a:spcPct val="100000"/>
                </a:lnSpc>
                <a:spcBef>
                  <a:spcPct val="0"/>
                </a:spcBef>
                <a:buFontTx/>
                <a:buNone/>
              </a:pPr>
              <a:endParaRPr lang="en-US" altLang="en-US" sz="1600" b="0">
                <a:latin typeface="Arial Black" panose="020B0A04020102020204" pitchFamily="34" charset="0"/>
              </a:endParaRPr>
            </a:p>
          </p:txBody>
        </p:sp>
        <p:sp>
          <p:nvSpPr>
            <p:cNvPr id="8222" name="Line 41">
              <a:extLst>
                <a:ext uri="{FF2B5EF4-FFF2-40B4-BE49-F238E27FC236}">
                  <a16:creationId xmlns:a16="http://schemas.microsoft.com/office/drawing/2014/main" id="{80888A21-BC55-4B4E-A2D4-DCE26C27644D}"/>
                </a:ext>
              </a:extLst>
            </p:cNvPr>
            <p:cNvSpPr>
              <a:spLocks noChangeShapeType="1"/>
            </p:cNvSpPr>
            <p:nvPr/>
          </p:nvSpPr>
          <p:spPr bwMode="auto">
            <a:xfrm>
              <a:off x="4516" y="2784"/>
              <a:ext cx="0" cy="676"/>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8223" name="AutoShape 42">
              <a:extLst>
                <a:ext uri="{FF2B5EF4-FFF2-40B4-BE49-F238E27FC236}">
                  <a16:creationId xmlns:a16="http://schemas.microsoft.com/office/drawing/2014/main" id="{80396FDE-F4C4-4200-985A-158885AAF24D}"/>
                </a:ext>
              </a:extLst>
            </p:cNvPr>
            <p:cNvSpPr>
              <a:spLocks noChangeArrowheads="1"/>
            </p:cNvSpPr>
            <p:nvPr/>
          </p:nvSpPr>
          <p:spPr bwMode="auto">
            <a:xfrm flipV="1">
              <a:off x="4996" y="2784"/>
              <a:ext cx="336" cy="288"/>
            </a:xfrm>
            <a:prstGeom prst="triangle">
              <a:avLst>
                <a:gd name="adj" fmla="val 44639"/>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lnSpc>
                  <a:spcPct val="90000"/>
                </a:lnSpc>
                <a:spcBef>
                  <a:spcPct val="30000"/>
                </a:spcBef>
                <a:buChar char="•"/>
                <a:defRPr sz="2400" b="1">
                  <a:solidFill>
                    <a:schemeClr val="tx1"/>
                  </a:solidFill>
                  <a:latin typeface="Arial" panose="020B0604020202020204" pitchFamily="34" charset="0"/>
                </a:defRPr>
              </a:lvl1pPr>
              <a:lvl2pPr marL="742950" indent="-285750">
                <a:spcBef>
                  <a:spcPct val="20000"/>
                </a:spcBef>
                <a:buChar char="–"/>
                <a:defRPr b="1">
                  <a:solidFill>
                    <a:schemeClr val="tx1"/>
                  </a:solidFill>
                  <a:latin typeface="Arial" panose="020B0604020202020204" pitchFamily="34" charset="0"/>
                </a:defRPr>
              </a:lvl2pPr>
              <a:lvl3pPr marL="1143000" indent="-228600">
                <a:spcBef>
                  <a:spcPct val="20000"/>
                </a:spcBef>
                <a:buChar char="•"/>
                <a:defRPr sz="1600" b="1">
                  <a:solidFill>
                    <a:schemeClr val="tx1"/>
                  </a:solidFill>
                  <a:latin typeface="Arial" panose="020B0604020202020204" pitchFamily="34" charset="0"/>
                </a:defRPr>
              </a:lvl3pPr>
              <a:lvl4pPr marL="1600200" indent="-228600">
                <a:spcBef>
                  <a:spcPct val="20000"/>
                </a:spcBef>
                <a:buChar char="–"/>
                <a:defRPr sz="2000" b="1">
                  <a:solidFill>
                    <a:schemeClr val="tx1"/>
                  </a:solidFill>
                  <a:latin typeface="Arial" panose="020B0604020202020204" pitchFamily="34" charset="0"/>
                </a:defRPr>
              </a:lvl4pPr>
              <a:lvl5pPr marL="2057400" indent="-228600">
                <a:spcBef>
                  <a:spcPct val="20000"/>
                </a:spcBef>
                <a:buChar char="»"/>
                <a:defRPr sz="2000" b="1">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b="1">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b="1">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b="1">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b="1">
                  <a:solidFill>
                    <a:schemeClr val="tx1"/>
                  </a:solidFill>
                  <a:latin typeface="Arial" panose="020B0604020202020204" pitchFamily="34" charset="0"/>
                </a:defRPr>
              </a:lvl9pPr>
            </a:lstStyle>
            <a:p>
              <a:pPr>
                <a:lnSpc>
                  <a:spcPct val="100000"/>
                </a:lnSpc>
                <a:spcBef>
                  <a:spcPct val="0"/>
                </a:spcBef>
                <a:buFontTx/>
                <a:buNone/>
              </a:pPr>
              <a:endParaRPr lang="en-US" altLang="en-US" b="0">
                <a:latin typeface="Times New Roman" panose="02020603050405020304" pitchFamily="18" charset="0"/>
              </a:endParaRPr>
            </a:p>
          </p:txBody>
        </p:sp>
        <p:sp>
          <p:nvSpPr>
            <p:cNvPr id="8224" name="AutoShape 43">
              <a:extLst>
                <a:ext uri="{FF2B5EF4-FFF2-40B4-BE49-F238E27FC236}">
                  <a16:creationId xmlns:a16="http://schemas.microsoft.com/office/drawing/2014/main" id="{33550779-699C-41FC-B8E7-F3DE1CCB8FEB}"/>
                </a:ext>
              </a:extLst>
            </p:cNvPr>
            <p:cNvSpPr>
              <a:spLocks noChangeArrowheads="1"/>
            </p:cNvSpPr>
            <p:nvPr/>
          </p:nvSpPr>
          <p:spPr bwMode="auto">
            <a:xfrm flipV="1">
              <a:off x="4612" y="2784"/>
              <a:ext cx="336" cy="288"/>
            </a:xfrm>
            <a:prstGeom prst="triangle">
              <a:avLst>
                <a:gd name="adj" fmla="val 56843"/>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lnSpc>
                  <a:spcPct val="90000"/>
                </a:lnSpc>
                <a:spcBef>
                  <a:spcPct val="30000"/>
                </a:spcBef>
                <a:buChar char="•"/>
                <a:defRPr sz="2400" b="1">
                  <a:solidFill>
                    <a:schemeClr val="tx1"/>
                  </a:solidFill>
                  <a:latin typeface="Arial" panose="020B0604020202020204" pitchFamily="34" charset="0"/>
                </a:defRPr>
              </a:lvl1pPr>
              <a:lvl2pPr marL="742950" indent="-285750">
                <a:spcBef>
                  <a:spcPct val="20000"/>
                </a:spcBef>
                <a:buChar char="–"/>
                <a:defRPr b="1">
                  <a:solidFill>
                    <a:schemeClr val="tx1"/>
                  </a:solidFill>
                  <a:latin typeface="Arial" panose="020B0604020202020204" pitchFamily="34" charset="0"/>
                </a:defRPr>
              </a:lvl2pPr>
              <a:lvl3pPr marL="1143000" indent="-228600">
                <a:spcBef>
                  <a:spcPct val="20000"/>
                </a:spcBef>
                <a:buChar char="•"/>
                <a:defRPr sz="1600" b="1">
                  <a:solidFill>
                    <a:schemeClr val="tx1"/>
                  </a:solidFill>
                  <a:latin typeface="Arial" panose="020B0604020202020204" pitchFamily="34" charset="0"/>
                </a:defRPr>
              </a:lvl3pPr>
              <a:lvl4pPr marL="1600200" indent="-228600">
                <a:spcBef>
                  <a:spcPct val="20000"/>
                </a:spcBef>
                <a:buChar char="–"/>
                <a:defRPr sz="2000" b="1">
                  <a:solidFill>
                    <a:schemeClr val="tx1"/>
                  </a:solidFill>
                  <a:latin typeface="Arial" panose="020B0604020202020204" pitchFamily="34" charset="0"/>
                </a:defRPr>
              </a:lvl4pPr>
              <a:lvl5pPr marL="2057400" indent="-228600">
                <a:spcBef>
                  <a:spcPct val="20000"/>
                </a:spcBef>
                <a:buChar char="»"/>
                <a:defRPr sz="2000" b="1">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b="1">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b="1">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b="1">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b="1">
                  <a:solidFill>
                    <a:schemeClr val="tx1"/>
                  </a:solidFill>
                  <a:latin typeface="Arial" panose="020B0604020202020204" pitchFamily="34" charset="0"/>
                </a:defRPr>
              </a:lvl9pPr>
            </a:lstStyle>
            <a:p>
              <a:pPr>
                <a:lnSpc>
                  <a:spcPct val="100000"/>
                </a:lnSpc>
                <a:spcBef>
                  <a:spcPct val="0"/>
                </a:spcBef>
                <a:buFontTx/>
                <a:buNone/>
              </a:pPr>
              <a:endParaRPr lang="en-US" altLang="en-US" b="0">
                <a:latin typeface="Times New Roman" panose="02020603050405020304" pitchFamily="18" charset="0"/>
              </a:endParaRPr>
            </a:p>
          </p:txBody>
        </p:sp>
        <p:sp>
          <p:nvSpPr>
            <p:cNvPr id="8225" name="Line 44">
              <a:extLst>
                <a:ext uri="{FF2B5EF4-FFF2-40B4-BE49-F238E27FC236}">
                  <a16:creationId xmlns:a16="http://schemas.microsoft.com/office/drawing/2014/main" id="{6ADA7EA2-9A1C-4BC4-8B52-9A72D44D3E04}"/>
                </a:ext>
              </a:extLst>
            </p:cNvPr>
            <p:cNvSpPr>
              <a:spLocks noChangeShapeType="1"/>
            </p:cNvSpPr>
            <p:nvPr/>
          </p:nvSpPr>
          <p:spPr bwMode="auto">
            <a:xfrm>
              <a:off x="4612" y="2784"/>
              <a:ext cx="192" cy="288"/>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8226" name="Line 45">
              <a:extLst>
                <a:ext uri="{FF2B5EF4-FFF2-40B4-BE49-F238E27FC236}">
                  <a16:creationId xmlns:a16="http://schemas.microsoft.com/office/drawing/2014/main" id="{C7835C8C-EC51-4EE6-A851-1EACB28F061D}"/>
                </a:ext>
              </a:extLst>
            </p:cNvPr>
            <p:cNvSpPr>
              <a:spLocks noChangeShapeType="1"/>
            </p:cNvSpPr>
            <p:nvPr/>
          </p:nvSpPr>
          <p:spPr bwMode="auto">
            <a:xfrm flipV="1">
              <a:off x="4804" y="2784"/>
              <a:ext cx="144" cy="288"/>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8227" name="Line 46">
              <a:extLst>
                <a:ext uri="{FF2B5EF4-FFF2-40B4-BE49-F238E27FC236}">
                  <a16:creationId xmlns:a16="http://schemas.microsoft.com/office/drawing/2014/main" id="{670A5908-4FEA-4D87-91E7-94A0E8251E6F}"/>
                </a:ext>
              </a:extLst>
            </p:cNvPr>
            <p:cNvSpPr>
              <a:spLocks noChangeShapeType="1"/>
            </p:cNvSpPr>
            <p:nvPr/>
          </p:nvSpPr>
          <p:spPr bwMode="auto">
            <a:xfrm>
              <a:off x="4996" y="2784"/>
              <a:ext cx="144" cy="288"/>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8228" name="Line 47">
              <a:extLst>
                <a:ext uri="{FF2B5EF4-FFF2-40B4-BE49-F238E27FC236}">
                  <a16:creationId xmlns:a16="http://schemas.microsoft.com/office/drawing/2014/main" id="{5A642A60-25A7-4F1E-8CFA-44B95305E594}"/>
                </a:ext>
              </a:extLst>
            </p:cNvPr>
            <p:cNvSpPr>
              <a:spLocks noChangeShapeType="1"/>
            </p:cNvSpPr>
            <p:nvPr/>
          </p:nvSpPr>
          <p:spPr bwMode="auto">
            <a:xfrm flipV="1">
              <a:off x="5140" y="2784"/>
              <a:ext cx="192" cy="288"/>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8229" name="Line 48">
              <a:extLst>
                <a:ext uri="{FF2B5EF4-FFF2-40B4-BE49-F238E27FC236}">
                  <a16:creationId xmlns:a16="http://schemas.microsoft.com/office/drawing/2014/main" id="{E324E83C-DAF7-4671-87EF-45ACA903AF50}"/>
                </a:ext>
              </a:extLst>
            </p:cNvPr>
            <p:cNvSpPr>
              <a:spLocks noChangeShapeType="1"/>
            </p:cNvSpPr>
            <p:nvPr/>
          </p:nvSpPr>
          <p:spPr bwMode="auto">
            <a:xfrm>
              <a:off x="4948" y="2784"/>
              <a:ext cx="48"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8230" name="Line 49">
              <a:extLst>
                <a:ext uri="{FF2B5EF4-FFF2-40B4-BE49-F238E27FC236}">
                  <a16:creationId xmlns:a16="http://schemas.microsoft.com/office/drawing/2014/main" id="{EFC9BF44-0811-419E-BAAC-3A213A0F14D1}"/>
                </a:ext>
              </a:extLst>
            </p:cNvPr>
            <p:cNvSpPr>
              <a:spLocks noChangeShapeType="1"/>
            </p:cNvSpPr>
            <p:nvPr/>
          </p:nvSpPr>
          <p:spPr bwMode="auto">
            <a:xfrm>
              <a:off x="4516" y="3456"/>
              <a:ext cx="864"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8231" name="Line 50">
              <a:extLst>
                <a:ext uri="{FF2B5EF4-FFF2-40B4-BE49-F238E27FC236}">
                  <a16:creationId xmlns:a16="http://schemas.microsoft.com/office/drawing/2014/main" id="{B3BB5586-159D-45DF-BF26-30E6DD8DD071}"/>
                </a:ext>
              </a:extLst>
            </p:cNvPr>
            <p:cNvSpPr>
              <a:spLocks noChangeShapeType="1"/>
            </p:cNvSpPr>
            <p:nvPr/>
          </p:nvSpPr>
          <p:spPr bwMode="auto">
            <a:xfrm>
              <a:off x="5380" y="2784"/>
              <a:ext cx="0" cy="67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8232" name="Text Box 51">
              <a:extLst>
                <a:ext uri="{FF2B5EF4-FFF2-40B4-BE49-F238E27FC236}">
                  <a16:creationId xmlns:a16="http://schemas.microsoft.com/office/drawing/2014/main" id="{74FCDC85-8129-471D-80FF-D6196E81D2C4}"/>
                </a:ext>
              </a:extLst>
            </p:cNvPr>
            <p:cNvSpPr txBox="1">
              <a:spLocks noChangeArrowheads="1"/>
            </p:cNvSpPr>
            <p:nvPr/>
          </p:nvSpPr>
          <p:spPr bwMode="auto">
            <a:xfrm>
              <a:off x="964" y="1631"/>
              <a:ext cx="1058" cy="3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lnSpc>
                  <a:spcPct val="90000"/>
                </a:lnSpc>
                <a:spcBef>
                  <a:spcPct val="30000"/>
                </a:spcBef>
                <a:buChar char="•"/>
                <a:defRPr sz="2400" b="1">
                  <a:solidFill>
                    <a:schemeClr val="tx1"/>
                  </a:solidFill>
                  <a:latin typeface="Arial" panose="020B0604020202020204" pitchFamily="34" charset="0"/>
                </a:defRPr>
              </a:lvl1pPr>
              <a:lvl2pPr marL="742950" indent="-285750">
                <a:spcBef>
                  <a:spcPct val="20000"/>
                </a:spcBef>
                <a:buChar char="–"/>
                <a:defRPr b="1">
                  <a:solidFill>
                    <a:schemeClr val="tx1"/>
                  </a:solidFill>
                  <a:latin typeface="Arial" panose="020B0604020202020204" pitchFamily="34" charset="0"/>
                </a:defRPr>
              </a:lvl2pPr>
              <a:lvl3pPr marL="1143000" indent="-228600">
                <a:spcBef>
                  <a:spcPct val="20000"/>
                </a:spcBef>
                <a:buChar char="•"/>
                <a:defRPr sz="1600" b="1">
                  <a:solidFill>
                    <a:schemeClr val="tx1"/>
                  </a:solidFill>
                  <a:latin typeface="Arial" panose="020B0604020202020204" pitchFamily="34" charset="0"/>
                </a:defRPr>
              </a:lvl3pPr>
              <a:lvl4pPr marL="1600200" indent="-228600">
                <a:spcBef>
                  <a:spcPct val="20000"/>
                </a:spcBef>
                <a:buChar char="–"/>
                <a:defRPr sz="2000" b="1">
                  <a:solidFill>
                    <a:schemeClr val="tx1"/>
                  </a:solidFill>
                  <a:latin typeface="Arial" panose="020B0604020202020204" pitchFamily="34" charset="0"/>
                </a:defRPr>
              </a:lvl4pPr>
              <a:lvl5pPr marL="2057400" indent="-228600">
                <a:spcBef>
                  <a:spcPct val="20000"/>
                </a:spcBef>
                <a:buChar char="»"/>
                <a:defRPr sz="2000" b="1">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b="1">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b="1">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b="1">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b="1">
                  <a:solidFill>
                    <a:schemeClr val="tx1"/>
                  </a:solidFill>
                  <a:latin typeface="Arial" panose="020B0604020202020204" pitchFamily="34" charset="0"/>
                </a:defRPr>
              </a:lvl9pPr>
            </a:lstStyle>
            <a:p>
              <a:pPr algn="ctr">
                <a:lnSpc>
                  <a:spcPct val="100000"/>
                </a:lnSpc>
                <a:spcBef>
                  <a:spcPct val="0"/>
                </a:spcBef>
                <a:buFontTx/>
                <a:buNone/>
              </a:pPr>
              <a:r>
                <a:rPr lang="en-US" altLang="en-US" sz="1600" dirty="0">
                  <a:solidFill>
                    <a:srgbClr val="000000"/>
                  </a:solidFill>
                  <a:latin typeface="Arial Black" panose="020B0A04020102020204" pitchFamily="34" charset="0"/>
                </a:rPr>
                <a:t>Symantec</a:t>
              </a:r>
              <a:br>
                <a:rPr lang="en-US" altLang="en-US" sz="1600" b="0" dirty="0">
                  <a:solidFill>
                    <a:srgbClr val="000000"/>
                  </a:solidFill>
                  <a:latin typeface="Times New Roman" panose="02020603050405020304" pitchFamily="18" charset="0"/>
                </a:rPr>
              </a:br>
              <a:r>
                <a:rPr lang="en-US" altLang="en-US" sz="1600" b="0" dirty="0">
                  <a:solidFill>
                    <a:srgbClr val="000000"/>
                  </a:solidFill>
                  <a:latin typeface="Arial Black" panose="020B0A04020102020204" pitchFamily="34" charset="0"/>
                </a:rPr>
                <a:t>for</a:t>
              </a:r>
              <a:r>
                <a:rPr lang="en-US" altLang="en-US" sz="1600" b="0" dirty="0">
                  <a:solidFill>
                    <a:srgbClr val="000000"/>
                  </a:solidFill>
                  <a:latin typeface="Times New Roman" panose="02020603050405020304" pitchFamily="18" charset="0"/>
                </a:rPr>
                <a:t> </a:t>
              </a:r>
              <a:r>
                <a:rPr lang="en-US" altLang="en-US" sz="1600" b="0" dirty="0">
                  <a:solidFill>
                    <a:srgbClr val="000000"/>
                  </a:solidFill>
                  <a:latin typeface="Arial Black" panose="020B0A04020102020204" pitchFamily="34" charset="0"/>
                </a:rPr>
                <a:t>Windows</a:t>
              </a:r>
              <a:endParaRPr lang="en-US" altLang="en-US" sz="1600" b="0" dirty="0">
                <a:solidFill>
                  <a:srgbClr val="000000"/>
                </a:solidFill>
                <a:latin typeface="Times New Roman" panose="02020603050405020304" pitchFamily="18" charset="0"/>
              </a:endParaRPr>
            </a:p>
          </p:txBody>
        </p:sp>
        <p:sp>
          <p:nvSpPr>
            <p:cNvPr id="8233" name="Rectangle 52" descr="Blue tissue paper">
              <a:extLst>
                <a:ext uri="{FF2B5EF4-FFF2-40B4-BE49-F238E27FC236}">
                  <a16:creationId xmlns:a16="http://schemas.microsoft.com/office/drawing/2014/main" id="{A48EE7BA-1ACC-4498-8CA4-DDA42FDE43FA}"/>
                </a:ext>
              </a:extLst>
            </p:cNvPr>
            <p:cNvSpPr>
              <a:spLocks noChangeArrowheads="1"/>
            </p:cNvSpPr>
            <p:nvPr/>
          </p:nvSpPr>
          <p:spPr bwMode="auto">
            <a:xfrm>
              <a:off x="4516" y="1488"/>
              <a:ext cx="874" cy="676"/>
            </a:xfrm>
            <a:prstGeom prst="rect">
              <a:avLst/>
            </a:prstGeom>
            <a:blipFill dpi="0" rotWithShape="0">
              <a:blip r:embed="rId3"/>
              <a:srcRect/>
              <a:tile tx="0" ty="0" sx="100000" sy="100000" flip="none" algn="tl"/>
            </a:blip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lnSpc>
                  <a:spcPct val="90000"/>
                </a:lnSpc>
                <a:spcBef>
                  <a:spcPct val="30000"/>
                </a:spcBef>
                <a:buChar char="•"/>
                <a:defRPr sz="2400" b="1">
                  <a:solidFill>
                    <a:schemeClr val="tx1"/>
                  </a:solidFill>
                  <a:latin typeface="Arial" panose="020B0604020202020204" pitchFamily="34" charset="0"/>
                </a:defRPr>
              </a:lvl1pPr>
              <a:lvl2pPr marL="742950" indent="-285750">
                <a:spcBef>
                  <a:spcPct val="20000"/>
                </a:spcBef>
                <a:buChar char="–"/>
                <a:defRPr b="1">
                  <a:solidFill>
                    <a:schemeClr val="tx1"/>
                  </a:solidFill>
                  <a:latin typeface="Arial" panose="020B0604020202020204" pitchFamily="34" charset="0"/>
                </a:defRPr>
              </a:lvl2pPr>
              <a:lvl3pPr marL="1143000" indent="-228600">
                <a:spcBef>
                  <a:spcPct val="20000"/>
                </a:spcBef>
                <a:buChar char="•"/>
                <a:defRPr sz="1600" b="1">
                  <a:solidFill>
                    <a:schemeClr val="tx1"/>
                  </a:solidFill>
                  <a:latin typeface="Arial" panose="020B0604020202020204" pitchFamily="34" charset="0"/>
                </a:defRPr>
              </a:lvl3pPr>
              <a:lvl4pPr marL="1600200" indent="-228600">
                <a:spcBef>
                  <a:spcPct val="20000"/>
                </a:spcBef>
                <a:buChar char="–"/>
                <a:defRPr sz="2000" b="1">
                  <a:solidFill>
                    <a:schemeClr val="tx1"/>
                  </a:solidFill>
                  <a:latin typeface="Arial" panose="020B0604020202020204" pitchFamily="34" charset="0"/>
                </a:defRPr>
              </a:lvl4pPr>
              <a:lvl5pPr marL="2057400" indent="-228600">
                <a:spcBef>
                  <a:spcPct val="20000"/>
                </a:spcBef>
                <a:buChar char="»"/>
                <a:defRPr sz="2000" b="1">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b="1">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b="1">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b="1">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b="1">
                  <a:solidFill>
                    <a:schemeClr val="tx1"/>
                  </a:solidFill>
                  <a:latin typeface="Arial" panose="020B0604020202020204" pitchFamily="34" charset="0"/>
                </a:defRPr>
              </a:lvl9pPr>
            </a:lstStyle>
            <a:p>
              <a:pPr>
                <a:lnSpc>
                  <a:spcPct val="100000"/>
                </a:lnSpc>
                <a:spcBef>
                  <a:spcPct val="0"/>
                </a:spcBef>
                <a:buFontTx/>
                <a:buNone/>
              </a:pPr>
              <a:endParaRPr lang="en-US" altLang="en-US" b="0">
                <a:latin typeface="Times New Roman" panose="02020603050405020304" pitchFamily="18" charset="0"/>
              </a:endParaRPr>
            </a:p>
          </p:txBody>
        </p:sp>
        <p:sp>
          <p:nvSpPr>
            <p:cNvPr id="8234" name="Line 53">
              <a:extLst>
                <a:ext uri="{FF2B5EF4-FFF2-40B4-BE49-F238E27FC236}">
                  <a16:creationId xmlns:a16="http://schemas.microsoft.com/office/drawing/2014/main" id="{68436EED-224A-413B-980E-95D5F0AE6C85}"/>
                </a:ext>
              </a:extLst>
            </p:cNvPr>
            <p:cNvSpPr>
              <a:spLocks noChangeShapeType="1"/>
            </p:cNvSpPr>
            <p:nvPr/>
          </p:nvSpPr>
          <p:spPr bwMode="auto">
            <a:xfrm>
              <a:off x="4516" y="1488"/>
              <a:ext cx="874"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8235" name="Line 54">
              <a:extLst>
                <a:ext uri="{FF2B5EF4-FFF2-40B4-BE49-F238E27FC236}">
                  <a16:creationId xmlns:a16="http://schemas.microsoft.com/office/drawing/2014/main" id="{C3472169-AD62-447B-9E6F-7BB595B2E9AE}"/>
                </a:ext>
              </a:extLst>
            </p:cNvPr>
            <p:cNvSpPr>
              <a:spLocks noChangeShapeType="1"/>
            </p:cNvSpPr>
            <p:nvPr/>
          </p:nvSpPr>
          <p:spPr bwMode="auto">
            <a:xfrm>
              <a:off x="4516" y="1488"/>
              <a:ext cx="0" cy="676"/>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8236" name="Line 55">
              <a:extLst>
                <a:ext uri="{FF2B5EF4-FFF2-40B4-BE49-F238E27FC236}">
                  <a16:creationId xmlns:a16="http://schemas.microsoft.com/office/drawing/2014/main" id="{2AFCAE5F-35A5-4732-9442-03E31F6DF3E1}"/>
                </a:ext>
              </a:extLst>
            </p:cNvPr>
            <p:cNvSpPr>
              <a:spLocks noChangeShapeType="1"/>
            </p:cNvSpPr>
            <p:nvPr/>
          </p:nvSpPr>
          <p:spPr bwMode="auto">
            <a:xfrm>
              <a:off x="4516" y="2164"/>
              <a:ext cx="278"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8237" name="Line 56">
              <a:extLst>
                <a:ext uri="{FF2B5EF4-FFF2-40B4-BE49-F238E27FC236}">
                  <a16:creationId xmlns:a16="http://schemas.microsoft.com/office/drawing/2014/main" id="{FEB7495F-7442-4DB0-A88A-37B10FE3A7EB}"/>
                </a:ext>
              </a:extLst>
            </p:cNvPr>
            <p:cNvSpPr>
              <a:spLocks noChangeShapeType="1"/>
            </p:cNvSpPr>
            <p:nvPr/>
          </p:nvSpPr>
          <p:spPr bwMode="auto">
            <a:xfrm>
              <a:off x="5112" y="2164"/>
              <a:ext cx="278"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8238" name="Line 57">
              <a:extLst>
                <a:ext uri="{FF2B5EF4-FFF2-40B4-BE49-F238E27FC236}">
                  <a16:creationId xmlns:a16="http://schemas.microsoft.com/office/drawing/2014/main" id="{ED3CDA1F-BF25-476B-895B-174877C78A69}"/>
                </a:ext>
              </a:extLst>
            </p:cNvPr>
            <p:cNvSpPr>
              <a:spLocks noChangeShapeType="1"/>
            </p:cNvSpPr>
            <p:nvPr/>
          </p:nvSpPr>
          <p:spPr bwMode="auto">
            <a:xfrm flipV="1">
              <a:off x="5390" y="1488"/>
              <a:ext cx="0" cy="676"/>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8239" name="AutoShape 58" descr="Blue tissue paper">
              <a:extLst>
                <a:ext uri="{FF2B5EF4-FFF2-40B4-BE49-F238E27FC236}">
                  <a16:creationId xmlns:a16="http://schemas.microsoft.com/office/drawing/2014/main" id="{26A33A09-399B-41F0-B9A5-12E9BBCB954A}"/>
                </a:ext>
              </a:extLst>
            </p:cNvPr>
            <p:cNvSpPr>
              <a:spLocks noChangeArrowheads="1"/>
            </p:cNvSpPr>
            <p:nvPr/>
          </p:nvSpPr>
          <p:spPr bwMode="auto">
            <a:xfrm flipV="1">
              <a:off x="4976" y="2160"/>
              <a:ext cx="322" cy="288"/>
            </a:xfrm>
            <a:prstGeom prst="triangle">
              <a:avLst>
                <a:gd name="adj" fmla="val 44639"/>
              </a:avLst>
            </a:prstGeom>
            <a:blipFill dpi="0" rotWithShape="0">
              <a:blip r:embed="rId3"/>
              <a:srcRect/>
              <a:tile tx="0" ty="0" sx="100000" sy="100000" flip="none" algn="tl"/>
            </a:blip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lnSpc>
                  <a:spcPct val="90000"/>
                </a:lnSpc>
                <a:spcBef>
                  <a:spcPct val="30000"/>
                </a:spcBef>
                <a:buChar char="•"/>
                <a:defRPr sz="2400" b="1">
                  <a:solidFill>
                    <a:schemeClr val="tx1"/>
                  </a:solidFill>
                  <a:latin typeface="Arial" panose="020B0604020202020204" pitchFamily="34" charset="0"/>
                </a:defRPr>
              </a:lvl1pPr>
              <a:lvl2pPr marL="742950" indent="-285750">
                <a:spcBef>
                  <a:spcPct val="20000"/>
                </a:spcBef>
                <a:buChar char="–"/>
                <a:defRPr b="1">
                  <a:solidFill>
                    <a:schemeClr val="tx1"/>
                  </a:solidFill>
                  <a:latin typeface="Arial" panose="020B0604020202020204" pitchFamily="34" charset="0"/>
                </a:defRPr>
              </a:lvl2pPr>
              <a:lvl3pPr marL="1143000" indent="-228600">
                <a:spcBef>
                  <a:spcPct val="20000"/>
                </a:spcBef>
                <a:buChar char="•"/>
                <a:defRPr sz="1600" b="1">
                  <a:solidFill>
                    <a:schemeClr val="tx1"/>
                  </a:solidFill>
                  <a:latin typeface="Arial" panose="020B0604020202020204" pitchFamily="34" charset="0"/>
                </a:defRPr>
              </a:lvl3pPr>
              <a:lvl4pPr marL="1600200" indent="-228600">
                <a:spcBef>
                  <a:spcPct val="20000"/>
                </a:spcBef>
                <a:buChar char="–"/>
                <a:defRPr sz="2000" b="1">
                  <a:solidFill>
                    <a:schemeClr val="tx1"/>
                  </a:solidFill>
                  <a:latin typeface="Arial" panose="020B0604020202020204" pitchFamily="34" charset="0"/>
                </a:defRPr>
              </a:lvl4pPr>
              <a:lvl5pPr marL="2057400" indent="-228600">
                <a:spcBef>
                  <a:spcPct val="20000"/>
                </a:spcBef>
                <a:buChar char="»"/>
                <a:defRPr sz="2000" b="1">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b="1">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b="1">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b="1">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b="1">
                  <a:solidFill>
                    <a:schemeClr val="tx1"/>
                  </a:solidFill>
                  <a:latin typeface="Arial" panose="020B0604020202020204" pitchFamily="34" charset="0"/>
                </a:defRPr>
              </a:lvl9pPr>
            </a:lstStyle>
            <a:p>
              <a:pPr>
                <a:lnSpc>
                  <a:spcPct val="100000"/>
                </a:lnSpc>
                <a:spcBef>
                  <a:spcPct val="0"/>
                </a:spcBef>
                <a:buFontTx/>
                <a:buNone/>
              </a:pPr>
              <a:endParaRPr lang="en-US" altLang="en-US" b="0">
                <a:latin typeface="Times New Roman" panose="02020603050405020304" pitchFamily="18" charset="0"/>
              </a:endParaRPr>
            </a:p>
          </p:txBody>
        </p:sp>
        <p:sp>
          <p:nvSpPr>
            <p:cNvPr id="8240" name="AutoShape 59" descr="Blue tissue paper">
              <a:extLst>
                <a:ext uri="{FF2B5EF4-FFF2-40B4-BE49-F238E27FC236}">
                  <a16:creationId xmlns:a16="http://schemas.microsoft.com/office/drawing/2014/main" id="{E91FFC57-70B7-48F1-907F-7D6E36083165}"/>
                </a:ext>
              </a:extLst>
            </p:cNvPr>
            <p:cNvSpPr>
              <a:spLocks noChangeArrowheads="1"/>
            </p:cNvSpPr>
            <p:nvPr/>
          </p:nvSpPr>
          <p:spPr bwMode="auto">
            <a:xfrm flipV="1">
              <a:off x="4608" y="2160"/>
              <a:ext cx="322" cy="288"/>
            </a:xfrm>
            <a:prstGeom prst="triangle">
              <a:avLst>
                <a:gd name="adj" fmla="val 56843"/>
              </a:avLst>
            </a:prstGeom>
            <a:blipFill dpi="0" rotWithShape="0">
              <a:blip r:embed="rId3"/>
              <a:srcRect/>
              <a:tile tx="0" ty="0" sx="100000" sy="100000" flip="none" algn="tl"/>
            </a:blip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lnSpc>
                  <a:spcPct val="90000"/>
                </a:lnSpc>
                <a:spcBef>
                  <a:spcPct val="30000"/>
                </a:spcBef>
                <a:buChar char="•"/>
                <a:defRPr sz="2400" b="1">
                  <a:solidFill>
                    <a:schemeClr val="tx1"/>
                  </a:solidFill>
                  <a:latin typeface="Arial" panose="020B0604020202020204" pitchFamily="34" charset="0"/>
                </a:defRPr>
              </a:lvl1pPr>
              <a:lvl2pPr marL="742950" indent="-285750">
                <a:spcBef>
                  <a:spcPct val="20000"/>
                </a:spcBef>
                <a:buChar char="–"/>
                <a:defRPr b="1">
                  <a:solidFill>
                    <a:schemeClr val="tx1"/>
                  </a:solidFill>
                  <a:latin typeface="Arial" panose="020B0604020202020204" pitchFamily="34" charset="0"/>
                </a:defRPr>
              </a:lvl2pPr>
              <a:lvl3pPr marL="1143000" indent="-228600">
                <a:spcBef>
                  <a:spcPct val="20000"/>
                </a:spcBef>
                <a:buChar char="•"/>
                <a:defRPr sz="1600" b="1">
                  <a:solidFill>
                    <a:schemeClr val="tx1"/>
                  </a:solidFill>
                  <a:latin typeface="Arial" panose="020B0604020202020204" pitchFamily="34" charset="0"/>
                </a:defRPr>
              </a:lvl3pPr>
              <a:lvl4pPr marL="1600200" indent="-228600">
                <a:spcBef>
                  <a:spcPct val="20000"/>
                </a:spcBef>
                <a:buChar char="–"/>
                <a:defRPr sz="2000" b="1">
                  <a:solidFill>
                    <a:schemeClr val="tx1"/>
                  </a:solidFill>
                  <a:latin typeface="Arial" panose="020B0604020202020204" pitchFamily="34" charset="0"/>
                </a:defRPr>
              </a:lvl4pPr>
              <a:lvl5pPr marL="2057400" indent="-228600">
                <a:spcBef>
                  <a:spcPct val="20000"/>
                </a:spcBef>
                <a:buChar char="»"/>
                <a:defRPr sz="2000" b="1">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b="1">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b="1">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b="1">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b="1">
                  <a:solidFill>
                    <a:schemeClr val="tx1"/>
                  </a:solidFill>
                  <a:latin typeface="Arial" panose="020B0604020202020204" pitchFamily="34" charset="0"/>
                </a:defRPr>
              </a:lvl9pPr>
            </a:lstStyle>
            <a:p>
              <a:pPr>
                <a:lnSpc>
                  <a:spcPct val="100000"/>
                </a:lnSpc>
                <a:spcBef>
                  <a:spcPct val="0"/>
                </a:spcBef>
                <a:buFontTx/>
                <a:buNone/>
              </a:pPr>
              <a:endParaRPr lang="en-US" altLang="en-US" b="0">
                <a:latin typeface="Times New Roman" panose="02020603050405020304" pitchFamily="18" charset="0"/>
              </a:endParaRPr>
            </a:p>
          </p:txBody>
        </p:sp>
        <p:sp>
          <p:nvSpPr>
            <p:cNvPr id="8241" name="Line 60">
              <a:extLst>
                <a:ext uri="{FF2B5EF4-FFF2-40B4-BE49-F238E27FC236}">
                  <a16:creationId xmlns:a16="http://schemas.microsoft.com/office/drawing/2014/main" id="{F9E65AEB-FF78-4710-9967-3787C8C63460}"/>
                </a:ext>
              </a:extLst>
            </p:cNvPr>
            <p:cNvSpPr>
              <a:spLocks noChangeShapeType="1"/>
            </p:cNvSpPr>
            <p:nvPr/>
          </p:nvSpPr>
          <p:spPr bwMode="auto">
            <a:xfrm>
              <a:off x="4608" y="2160"/>
              <a:ext cx="184" cy="288"/>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8242" name="Line 61">
              <a:extLst>
                <a:ext uri="{FF2B5EF4-FFF2-40B4-BE49-F238E27FC236}">
                  <a16:creationId xmlns:a16="http://schemas.microsoft.com/office/drawing/2014/main" id="{09778BD4-A150-4636-B76E-FB26F3F45D5E}"/>
                </a:ext>
              </a:extLst>
            </p:cNvPr>
            <p:cNvSpPr>
              <a:spLocks noChangeShapeType="1"/>
            </p:cNvSpPr>
            <p:nvPr/>
          </p:nvSpPr>
          <p:spPr bwMode="auto">
            <a:xfrm flipV="1">
              <a:off x="4792" y="2160"/>
              <a:ext cx="138" cy="288"/>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8243" name="Line 62">
              <a:extLst>
                <a:ext uri="{FF2B5EF4-FFF2-40B4-BE49-F238E27FC236}">
                  <a16:creationId xmlns:a16="http://schemas.microsoft.com/office/drawing/2014/main" id="{ECF041DF-5507-40AE-A331-E8B1F8C3038D}"/>
                </a:ext>
              </a:extLst>
            </p:cNvPr>
            <p:cNvSpPr>
              <a:spLocks noChangeShapeType="1"/>
            </p:cNvSpPr>
            <p:nvPr/>
          </p:nvSpPr>
          <p:spPr bwMode="auto">
            <a:xfrm>
              <a:off x="4976" y="2160"/>
              <a:ext cx="138" cy="288"/>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8244" name="Line 63">
              <a:extLst>
                <a:ext uri="{FF2B5EF4-FFF2-40B4-BE49-F238E27FC236}">
                  <a16:creationId xmlns:a16="http://schemas.microsoft.com/office/drawing/2014/main" id="{C43867B9-B3AD-4810-BFA1-A4980ECB1645}"/>
                </a:ext>
              </a:extLst>
            </p:cNvPr>
            <p:cNvSpPr>
              <a:spLocks noChangeShapeType="1"/>
            </p:cNvSpPr>
            <p:nvPr/>
          </p:nvSpPr>
          <p:spPr bwMode="auto">
            <a:xfrm flipV="1">
              <a:off x="5114" y="2160"/>
              <a:ext cx="184" cy="288"/>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8245" name="Line 64">
              <a:extLst>
                <a:ext uri="{FF2B5EF4-FFF2-40B4-BE49-F238E27FC236}">
                  <a16:creationId xmlns:a16="http://schemas.microsoft.com/office/drawing/2014/main" id="{D8FBD410-B779-495A-8994-E83CA144A728}"/>
                </a:ext>
              </a:extLst>
            </p:cNvPr>
            <p:cNvSpPr>
              <a:spLocks noChangeShapeType="1"/>
            </p:cNvSpPr>
            <p:nvPr/>
          </p:nvSpPr>
          <p:spPr bwMode="auto">
            <a:xfrm>
              <a:off x="4930" y="2160"/>
              <a:ext cx="46"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8246" name="Text Box 65">
              <a:extLst>
                <a:ext uri="{FF2B5EF4-FFF2-40B4-BE49-F238E27FC236}">
                  <a16:creationId xmlns:a16="http://schemas.microsoft.com/office/drawing/2014/main" id="{37D8BB44-2F42-4B80-9EA6-EABCA3030018}"/>
                </a:ext>
              </a:extLst>
            </p:cNvPr>
            <p:cNvSpPr txBox="1">
              <a:spLocks noChangeArrowheads="1"/>
            </p:cNvSpPr>
            <p:nvPr/>
          </p:nvSpPr>
          <p:spPr bwMode="auto">
            <a:xfrm>
              <a:off x="4554" y="1601"/>
              <a:ext cx="889" cy="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lnSpc>
                  <a:spcPct val="90000"/>
                </a:lnSpc>
                <a:spcBef>
                  <a:spcPct val="30000"/>
                </a:spcBef>
                <a:buChar char="•"/>
                <a:defRPr sz="2400" b="1">
                  <a:solidFill>
                    <a:schemeClr val="tx1"/>
                  </a:solidFill>
                  <a:latin typeface="Arial" panose="020B0604020202020204" pitchFamily="34" charset="0"/>
                </a:defRPr>
              </a:lvl1pPr>
              <a:lvl2pPr marL="742950" indent="-285750">
                <a:spcBef>
                  <a:spcPct val="20000"/>
                </a:spcBef>
                <a:buChar char="–"/>
                <a:defRPr b="1">
                  <a:solidFill>
                    <a:schemeClr val="tx1"/>
                  </a:solidFill>
                  <a:latin typeface="Arial" panose="020B0604020202020204" pitchFamily="34" charset="0"/>
                </a:defRPr>
              </a:lvl2pPr>
              <a:lvl3pPr marL="1143000" indent="-228600">
                <a:spcBef>
                  <a:spcPct val="20000"/>
                </a:spcBef>
                <a:buChar char="•"/>
                <a:defRPr sz="1600" b="1">
                  <a:solidFill>
                    <a:schemeClr val="tx1"/>
                  </a:solidFill>
                  <a:latin typeface="Arial" panose="020B0604020202020204" pitchFamily="34" charset="0"/>
                </a:defRPr>
              </a:lvl3pPr>
              <a:lvl4pPr marL="1600200" indent="-228600">
                <a:spcBef>
                  <a:spcPct val="20000"/>
                </a:spcBef>
                <a:buChar char="–"/>
                <a:defRPr sz="2000" b="1">
                  <a:solidFill>
                    <a:schemeClr val="tx1"/>
                  </a:solidFill>
                  <a:latin typeface="Arial" panose="020B0604020202020204" pitchFamily="34" charset="0"/>
                </a:defRPr>
              </a:lvl4pPr>
              <a:lvl5pPr marL="2057400" indent="-228600">
                <a:spcBef>
                  <a:spcPct val="20000"/>
                </a:spcBef>
                <a:buChar char="»"/>
                <a:defRPr sz="2000" b="1">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b="1">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b="1">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b="1">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b="1">
                  <a:solidFill>
                    <a:schemeClr val="tx1"/>
                  </a:solidFill>
                  <a:latin typeface="Arial" panose="020B0604020202020204" pitchFamily="34" charset="0"/>
                </a:defRPr>
              </a:lvl9pPr>
            </a:lstStyle>
            <a:p>
              <a:pPr algn="ctr">
                <a:lnSpc>
                  <a:spcPct val="100000"/>
                </a:lnSpc>
                <a:spcBef>
                  <a:spcPct val="0"/>
                </a:spcBef>
                <a:buFontTx/>
                <a:buNone/>
              </a:pPr>
              <a:r>
                <a:rPr lang="en-US" altLang="en-US" sz="1600" dirty="0">
                  <a:solidFill>
                    <a:srgbClr val="000000"/>
                  </a:solidFill>
                  <a:latin typeface="Arial Black" panose="020B0A04020102020204" pitchFamily="34" charset="0"/>
                </a:rPr>
                <a:t>Symantec</a:t>
              </a:r>
              <a:br>
                <a:rPr lang="en-US" altLang="en-US" sz="1600" b="0" dirty="0">
                  <a:solidFill>
                    <a:srgbClr val="000000"/>
                  </a:solidFill>
                  <a:latin typeface="Times New Roman" panose="02020603050405020304" pitchFamily="18" charset="0"/>
                </a:rPr>
              </a:br>
              <a:r>
                <a:rPr lang="en-US" altLang="en-US" sz="1600" b="0" dirty="0">
                  <a:solidFill>
                    <a:srgbClr val="000000"/>
                  </a:solidFill>
                  <a:latin typeface="Arial Black" panose="020B0A04020102020204" pitchFamily="34" charset="0"/>
                </a:rPr>
                <a:t>for</a:t>
              </a:r>
              <a:r>
                <a:rPr lang="en-US" altLang="en-US" sz="1600" b="0" dirty="0">
                  <a:solidFill>
                    <a:srgbClr val="000000"/>
                  </a:solidFill>
                  <a:latin typeface="Times New Roman" panose="02020603050405020304" pitchFamily="18" charset="0"/>
                </a:rPr>
                <a:t> </a:t>
              </a:r>
              <a:r>
                <a:rPr lang="en-US" altLang="en-US" sz="1600" b="0" dirty="0">
                  <a:solidFill>
                    <a:srgbClr val="000000"/>
                  </a:solidFill>
                  <a:latin typeface="Arial Black" panose="020B0A04020102020204" pitchFamily="34" charset="0"/>
                </a:rPr>
                <a:t>Unix </a:t>
              </a:r>
              <a:br>
                <a:rPr lang="en-US" altLang="en-US" sz="1600" b="0" dirty="0">
                  <a:solidFill>
                    <a:srgbClr val="000000"/>
                  </a:solidFill>
                  <a:latin typeface="Arial Black" panose="020B0A04020102020204" pitchFamily="34" charset="0"/>
                </a:rPr>
              </a:br>
              <a:r>
                <a:rPr lang="en-US" altLang="en-US" sz="1600" b="0" dirty="0">
                  <a:solidFill>
                    <a:srgbClr val="000000"/>
                  </a:solidFill>
                  <a:latin typeface="Arial Black" panose="020B0A04020102020204" pitchFamily="34" charset="0"/>
                </a:rPr>
                <a:t>(Linux)</a:t>
              </a:r>
              <a:endParaRPr lang="en-US" altLang="en-US" sz="1600" b="0" dirty="0">
                <a:solidFill>
                  <a:srgbClr val="000000"/>
                </a:solidFill>
                <a:latin typeface="Times New Roman" panose="02020603050405020304" pitchFamily="18" charset="0"/>
              </a:endParaRPr>
            </a:p>
          </p:txBody>
        </p:sp>
        <p:sp>
          <p:nvSpPr>
            <p:cNvPr id="8247" name="Text Box 66">
              <a:extLst>
                <a:ext uri="{FF2B5EF4-FFF2-40B4-BE49-F238E27FC236}">
                  <a16:creationId xmlns:a16="http://schemas.microsoft.com/office/drawing/2014/main" id="{BD53240D-C19E-4DC7-872F-E4E39E3486A1}"/>
                </a:ext>
              </a:extLst>
            </p:cNvPr>
            <p:cNvSpPr txBox="1">
              <a:spLocks noChangeArrowheads="1"/>
            </p:cNvSpPr>
            <p:nvPr/>
          </p:nvSpPr>
          <p:spPr bwMode="auto">
            <a:xfrm>
              <a:off x="1121" y="3119"/>
              <a:ext cx="815" cy="2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lnSpc>
                  <a:spcPct val="90000"/>
                </a:lnSpc>
                <a:spcBef>
                  <a:spcPct val="30000"/>
                </a:spcBef>
                <a:buChar char="•"/>
                <a:defRPr sz="2400" b="1">
                  <a:solidFill>
                    <a:schemeClr val="tx1"/>
                  </a:solidFill>
                  <a:latin typeface="Arial" panose="020B0604020202020204" pitchFamily="34" charset="0"/>
                </a:defRPr>
              </a:lvl1pPr>
              <a:lvl2pPr marL="742950" indent="-285750">
                <a:spcBef>
                  <a:spcPct val="20000"/>
                </a:spcBef>
                <a:buChar char="–"/>
                <a:defRPr b="1">
                  <a:solidFill>
                    <a:schemeClr val="tx1"/>
                  </a:solidFill>
                  <a:latin typeface="Arial" panose="020B0604020202020204" pitchFamily="34" charset="0"/>
                </a:defRPr>
              </a:lvl2pPr>
              <a:lvl3pPr marL="1143000" indent="-228600">
                <a:spcBef>
                  <a:spcPct val="20000"/>
                </a:spcBef>
                <a:buChar char="•"/>
                <a:defRPr sz="1600" b="1">
                  <a:solidFill>
                    <a:schemeClr val="tx1"/>
                  </a:solidFill>
                  <a:latin typeface="Arial" panose="020B0604020202020204" pitchFamily="34" charset="0"/>
                </a:defRPr>
              </a:lvl3pPr>
              <a:lvl4pPr marL="1600200" indent="-228600">
                <a:spcBef>
                  <a:spcPct val="20000"/>
                </a:spcBef>
                <a:buChar char="–"/>
                <a:defRPr sz="2000" b="1">
                  <a:solidFill>
                    <a:schemeClr val="tx1"/>
                  </a:solidFill>
                  <a:latin typeface="Arial" panose="020B0604020202020204" pitchFamily="34" charset="0"/>
                </a:defRPr>
              </a:lvl4pPr>
              <a:lvl5pPr marL="2057400" indent="-228600">
                <a:spcBef>
                  <a:spcPct val="20000"/>
                </a:spcBef>
                <a:buChar char="»"/>
                <a:defRPr sz="2000" b="1">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b="1">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b="1">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b="1">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b="1">
                  <a:solidFill>
                    <a:schemeClr val="tx1"/>
                  </a:solidFill>
                  <a:latin typeface="Arial" panose="020B0604020202020204" pitchFamily="34" charset="0"/>
                </a:defRPr>
              </a:lvl9pPr>
            </a:lstStyle>
            <a:p>
              <a:pPr algn="ctr">
                <a:lnSpc>
                  <a:spcPct val="100000"/>
                </a:lnSpc>
                <a:spcBef>
                  <a:spcPct val="0"/>
                </a:spcBef>
                <a:buFontTx/>
                <a:buNone/>
              </a:pPr>
              <a:r>
                <a:rPr lang="en-US" altLang="en-US" sz="1600" b="0">
                  <a:solidFill>
                    <a:srgbClr val="000000"/>
                  </a:solidFill>
                  <a:latin typeface="Arial Black" panose="020B0A04020102020204" pitchFamily="34" charset="0"/>
                </a:rPr>
                <a:t>Windows</a:t>
              </a:r>
              <a:endParaRPr lang="en-US" altLang="en-US" sz="1600" b="0">
                <a:solidFill>
                  <a:srgbClr val="CC3300"/>
                </a:solidFill>
                <a:latin typeface="Arial Black" panose="020B0A04020102020204" pitchFamily="34" charset="0"/>
              </a:endParaRPr>
            </a:p>
          </p:txBody>
        </p:sp>
        <p:sp>
          <p:nvSpPr>
            <p:cNvPr id="8248" name="Text Box 67" descr="Blue tissue paper">
              <a:extLst>
                <a:ext uri="{FF2B5EF4-FFF2-40B4-BE49-F238E27FC236}">
                  <a16:creationId xmlns:a16="http://schemas.microsoft.com/office/drawing/2014/main" id="{15025060-44C7-468A-87C5-5F449916039D}"/>
                </a:ext>
              </a:extLst>
            </p:cNvPr>
            <p:cNvSpPr txBox="1">
              <a:spLocks noChangeArrowheads="1"/>
            </p:cNvSpPr>
            <p:nvPr/>
          </p:nvSpPr>
          <p:spPr bwMode="auto">
            <a:xfrm>
              <a:off x="3356" y="3168"/>
              <a:ext cx="840" cy="212"/>
            </a:xfrm>
            <a:prstGeom prst="rect">
              <a:avLst/>
            </a:prstGeom>
            <a:blipFill dpi="0" rotWithShape="0">
              <a:blip r:embed="rId3"/>
              <a:srcRect/>
              <a:tile tx="0" ty="0" sx="100000" sy="100000" flip="none" algn="tl"/>
            </a:blip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lnSpc>
                  <a:spcPct val="90000"/>
                </a:lnSpc>
                <a:spcBef>
                  <a:spcPct val="30000"/>
                </a:spcBef>
                <a:buChar char="•"/>
                <a:defRPr sz="2400" b="1">
                  <a:solidFill>
                    <a:schemeClr val="tx1"/>
                  </a:solidFill>
                  <a:latin typeface="Arial" panose="020B0604020202020204" pitchFamily="34" charset="0"/>
                </a:defRPr>
              </a:lvl1pPr>
              <a:lvl2pPr marL="742950" indent="-285750">
                <a:spcBef>
                  <a:spcPct val="20000"/>
                </a:spcBef>
                <a:buChar char="–"/>
                <a:defRPr b="1">
                  <a:solidFill>
                    <a:schemeClr val="tx1"/>
                  </a:solidFill>
                  <a:latin typeface="Arial" panose="020B0604020202020204" pitchFamily="34" charset="0"/>
                </a:defRPr>
              </a:lvl2pPr>
              <a:lvl3pPr marL="1143000" indent="-228600">
                <a:spcBef>
                  <a:spcPct val="20000"/>
                </a:spcBef>
                <a:buChar char="•"/>
                <a:defRPr sz="1600" b="1">
                  <a:solidFill>
                    <a:schemeClr val="tx1"/>
                  </a:solidFill>
                  <a:latin typeface="Arial" panose="020B0604020202020204" pitchFamily="34" charset="0"/>
                </a:defRPr>
              </a:lvl3pPr>
              <a:lvl4pPr marL="1600200" indent="-228600">
                <a:spcBef>
                  <a:spcPct val="20000"/>
                </a:spcBef>
                <a:buChar char="–"/>
                <a:defRPr sz="2000" b="1">
                  <a:solidFill>
                    <a:schemeClr val="tx1"/>
                  </a:solidFill>
                  <a:latin typeface="Arial" panose="020B0604020202020204" pitchFamily="34" charset="0"/>
                </a:defRPr>
              </a:lvl4pPr>
              <a:lvl5pPr marL="2057400" indent="-228600">
                <a:spcBef>
                  <a:spcPct val="20000"/>
                </a:spcBef>
                <a:buChar char="»"/>
                <a:defRPr sz="2000" b="1">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b="1">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b="1">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b="1">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b="1">
                  <a:solidFill>
                    <a:schemeClr val="tx1"/>
                  </a:solidFill>
                  <a:latin typeface="Arial" panose="020B0604020202020204" pitchFamily="34" charset="0"/>
                </a:defRPr>
              </a:lvl9pPr>
            </a:lstStyle>
            <a:p>
              <a:pPr algn="ctr">
                <a:lnSpc>
                  <a:spcPct val="100000"/>
                </a:lnSpc>
                <a:spcBef>
                  <a:spcPct val="0"/>
                </a:spcBef>
                <a:buFontTx/>
                <a:buNone/>
              </a:pPr>
              <a:r>
                <a:rPr lang="en-US" altLang="en-US" sz="1600" b="0">
                  <a:solidFill>
                    <a:srgbClr val="000000"/>
                  </a:solidFill>
                  <a:latin typeface="Arial Black" panose="020B0A04020102020204" pitchFamily="34" charset="0"/>
                </a:rPr>
                <a:t>Macintosh</a:t>
              </a:r>
            </a:p>
          </p:txBody>
        </p:sp>
        <p:sp>
          <p:nvSpPr>
            <p:cNvPr id="8249" name="Text Box 68">
              <a:extLst>
                <a:ext uri="{FF2B5EF4-FFF2-40B4-BE49-F238E27FC236}">
                  <a16:creationId xmlns:a16="http://schemas.microsoft.com/office/drawing/2014/main" id="{DA18F1C1-7650-45B1-BAC4-52F8DD2F6654}"/>
                </a:ext>
              </a:extLst>
            </p:cNvPr>
            <p:cNvSpPr txBox="1">
              <a:spLocks noChangeArrowheads="1"/>
            </p:cNvSpPr>
            <p:nvPr/>
          </p:nvSpPr>
          <p:spPr bwMode="auto">
            <a:xfrm>
              <a:off x="4690" y="3167"/>
              <a:ext cx="474" cy="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lnSpc>
                  <a:spcPct val="90000"/>
                </a:lnSpc>
                <a:spcBef>
                  <a:spcPct val="30000"/>
                </a:spcBef>
                <a:buChar char="•"/>
                <a:defRPr sz="2400" b="1">
                  <a:solidFill>
                    <a:schemeClr val="tx1"/>
                  </a:solidFill>
                  <a:latin typeface="Arial" panose="020B0604020202020204" pitchFamily="34" charset="0"/>
                </a:defRPr>
              </a:lvl1pPr>
              <a:lvl2pPr marL="742950" indent="-285750">
                <a:spcBef>
                  <a:spcPct val="20000"/>
                </a:spcBef>
                <a:buChar char="–"/>
                <a:defRPr b="1">
                  <a:solidFill>
                    <a:schemeClr val="tx1"/>
                  </a:solidFill>
                  <a:latin typeface="Arial" panose="020B0604020202020204" pitchFamily="34" charset="0"/>
                </a:defRPr>
              </a:lvl2pPr>
              <a:lvl3pPr marL="1143000" indent="-228600">
                <a:spcBef>
                  <a:spcPct val="20000"/>
                </a:spcBef>
                <a:buChar char="•"/>
                <a:defRPr sz="1600" b="1">
                  <a:solidFill>
                    <a:schemeClr val="tx1"/>
                  </a:solidFill>
                  <a:latin typeface="Arial" panose="020B0604020202020204" pitchFamily="34" charset="0"/>
                </a:defRPr>
              </a:lvl3pPr>
              <a:lvl4pPr marL="1600200" indent="-228600">
                <a:spcBef>
                  <a:spcPct val="20000"/>
                </a:spcBef>
                <a:buChar char="–"/>
                <a:defRPr sz="2000" b="1">
                  <a:solidFill>
                    <a:schemeClr val="tx1"/>
                  </a:solidFill>
                  <a:latin typeface="Arial" panose="020B0604020202020204" pitchFamily="34" charset="0"/>
                </a:defRPr>
              </a:lvl4pPr>
              <a:lvl5pPr marL="2057400" indent="-228600">
                <a:spcBef>
                  <a:spcPct val="20000"/>
                </a:spcBef>
                <a:buChar char="»"/>
                <a:defRPr sz="2000" b="1">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b="1">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b="1">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b="1">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b="1">
                  <a:solidFill>
                    <a:schemeClr val="tx1"/>
                  </a:solidFill>
                  <a:latin typeface="Arial" panose="020B0604020202020204" pitchFamily="34" charset="0"/>
                </a:defRPr>
              </a:lvl9pPr>
            </a:lstStyle>
            <a:p>
              <a:pPr algn="ctr">
                <a:lnSpc>
                  <a:spcPct val="100000"/>
                </a:lnSpc>
                <a:spcBef>
                  <a:spcPct val="0"/>
                </a:spcBef>
                <a:buFontTx/>
                <a:buNone/>
              </a:pPr>
              <a:r>
                <a:rPr lang="en-US" altLang="en-US" sz="1600" b="0">
                  <a:solidFill>
                    <a:srgbClr val="000000"/>
                  </a:solidFill>
                  <a:latin typeface="Arial Black" panose="020B0A04020102020204" pitchFamily="34" charset="0"/>
                </a:rPr>
                <a:t>Unix</a:t>
              </a:r>
            </a:p>
          </p:txBody>
        </p:sp>
        <p:sp>
          <p:nvSpPr>
            <p:cNvPr id="8250" name="Line 69">
              <a:extLst>
                <a:ext uri="{FF2B5EF4-FFF2-40B4-BE49-F238E27FC236}">
                  <a16:creationId xmlns:a16="http://schemas.microsoft.com/office/drawing/2014/main" id="{E4F36F89-E8CA-40CE-8A8F-77C279F2FE29}"/>
                </a:ext>
              </a:extLst>
            </p:cNvPr>
            <p:cNvSpPr>
              <a:spLocks noChangeShapeType="1"/>
            </p:cNvSpPr>
            <p:nvPr/>
          </p:nvSpPr>
          <p:spPr bwMode="auto">
            <a:xfrm flipV="1">
              <a:off x="2212" y="2784"/>
              <a:ext cx="0" cy="67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8251" name="Line 70">
              <a:extLst>
                <a:ext uri="{FF2B5EF4-FFF2-40B4-BE49-F238E27FC236}">
                  <a16:creationId xmlns:a16="http://schemas.microsoft.com/office/drawing/2014/main" id="{AEE272E0-9523-4964-B6E0-46E2053730E4}"/>
                </a:ext>
              </a:extLst>
            </p:cNvPr>
            <p:cNvSpPr>
              <a:spLocks noChangeShapeType="1"/>
            </p:cNvSpPr>
            <p:nvPr/>
          </p:nvSpPr>
          <p:spPr bwMode="auto">
            <a:xfrm flipV="1">
              <a:off x="2212" y="2784"/>
              <a:ext cx="240"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8252" name="Line 71">
              <a:extLst>
                <a:ext uri="{FF2B5EF4-FFF2-40B4-BE49-F238E27FC236}">
                  <a16:creationId xmlns:a16="http://schemas.microsoft.com/office/drawing/2014/main" id="{6D465450-1708-4BFC-9BD1-D4949BA5E99F}"/>
                </a:ext>
              </a:extLst>
            </p:cNvPr>
            <p:cNvSpPr>
              <a:spLocks noChangeShapeType="1"/>
            </p:cNvSpPr>
            <p:nvPr/>
          </p:nvSpPr>
          <p:spPr bwMode="auto">
            <a:xfrm>
              <a:off x="3076" y="2784"/>
              <a:ext cx="0" cy="67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8253" name="Text Box 72">
              <a:extLst>
                <a:ext uri="{FF2B5EF4-FFF2-40B4-BE49-F238E27FC236}">
                  <a16:creationId xmlns:a16="http://schemas.microsoft.com/office/drawing/2014/main" id="{12283DAC-4830-4DAB-9EB0-8123A7E17BDC}"/>
                </a:ext>
              </a:extLst>
            </p:cNvPr>
            <p:cNvSpPr txBox="1">
              <a:spLocks noChangeArrowheads="1"/>
            </p:cNvSpPr>
            <p:nvPr/>
          </p:nvSpPr>
          <p:spPr bwMode="auto">
            <a:xfrm>
              <a:off x="2255" y="3167"/>
              <a:ext cx="822" cy="2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spAutoFit/>
            </a:bodyPr>
            <a:lstStyle>
              <a:lvl1pPr>
                <a:lnSpc>
                  <a:spcPct val="90000"/>
                </a:lnSpc>
                <a:spcBef>
                  <a:spcPct val="30000"/>
                </a:spcBef>
                <a:buChar char="•"/>
                <a:defRPr sz="2400" b="1">
                  <a:solidFill>
                    <a:schemeClr val="tx1"/>
                  </a:solidFill>
                  <a:latin typeface="Arial" panose="020B0604020202020204" pitchFamily="34" charset="0"/>
                </a:defRPr>
              </a:lvl1pPr>
              <a:lvl2pPr marL="742950" indent="-285750">
                <a:spcBef>
                  <a:spcPct val="20000"/>
                </a:spcBef>
                <a:buChar char="–"/>
                <a:defRPr b="1">
                  <a:solidFill>
                    <a:schemeClr val="tx1"/>
                  </a:solidFill>
                  <a:latin typeface="Arial" panose="020B0604020202020204" pitchFamily="34" charset="0"/>
                </a:defRPr>
              </a:lvl2pPr>
              <a:lvl3pPr marL="1143000" indent="-228600">
                <a:spcBef>
                  <a:spcPct val="20000"/>
                </a:spcBef>
                <a:buChar char="•"/>
                <a:defRPr sz="1600" b="1">
                  <a:solidFill>
                    <a:schemeClr val="tx1"/>
                  </a:solidFill>
                  <a:latin typeface="Arial" panose="020B0604020202020204" pitchFamily="34" charset="0"/>
                </a:defRPr>
              </a:lvl3pPr>
              <a:lvl4pPr marL="1600200" indent="-228600">
                <a:spcBef>
                  <a:spcPct val="20000"/>
                </a:spcBef>
                <a:buChar char="–"/>
                <a:defRPr sz="2000" b="1">
                  <a:solidFill>
                    <a:schemeClr val="tx1"/>
                  </a:solidFill>
                  <a:latin typeface="Arial" panose="020B0604020202020204" pitchFamily="34" charset="0"/>
                </a:defRPr>
              </a:lvl4pPr>
              <a:lvl5pPr marL="2057400" indent="-228600">
                <a:spcBef>
                  <a:spcPct val="20000"/>
                </a:spcBef>
                <a:buChar char="»"/>
                <a:defRPr sz="2000" b="1">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b="1">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b="1">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b="1">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b="1">
                  <a:solidFill>
                    <a:schemeClr val="tx1"/>
                  </a:solidFill>
                  <a:latin typeface="Arial" panose="020B0604020202020204" pitchFamily="34" charset="0"/>
                </a:defRPr>
              </a:lvl9pPr>
            </a:lstStyle>
            <a:p>
              <a:pPr algn="ctr">
                <a:lnSpc>
                  <a:spcPct val="100000"/>
                </a:lnSpc>
                <a:spcBef>
                  <a:spcPct val="0"/>
                </a:spcBef>
                <a:buFontTx/>
                <a:buNone/>
              </a:pPr>
              <a:r>
                <a:rPr lang="en-US" altLang="en-US" sz="1600" b="0" dirty="0">
                  <a:solidFill>
                    <a:srgbClr val="000000"/>
                  </a:solidFill>
                  <a:latin typeface="Arial Black" panose="020B0A04020102020204" pitchFamily="34" charset="0"/>
                </a:rPr>
                <a:t>IBM OS/2</a:t>
              </a:r>
            </a:p>
          </p:txBody>
        </p:sp>
        <p:sp>
          <p:nvSpPr>
            <p:cNvPr id="8254" name="Line 73">
              <a:extLst>
                <a:ext uri="{FF2B5EF4-FFF2-40B4-BE49-F238E27FC236}">
                  <a16:creationId xmlns:a16="http://schemas.microsoft.com/office/drawing/2014/main" id="{995F416C-C7B0-477E-94DC-6245B35B5B5F}"/>
                </a:ext>
              </a:extLst>
            </p:cNvPr>
            <p:cNvSpPr>
              <a:spLocks noChangeShapeType="1"/>
            </p:cNvSpPr>
            <p:nvPr/>
          </p:nvSpPr>
          <p:spPr bwMode="auto">
            <a:xfrm>
              <a:off x="2836" y="2784"/>
              <a:ext cx="0" cy="336"/>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8255" name="Line 74">
              <a:extLst>
                <a:ext uri="{FF2B5EF4-FFF2-40B4-BE49-F238E27FC236}">
                  <a16:creationId xmlns:a16="http://schemas.microsoft.com/office/drawing/2014/main" id="{3E962C5E-5D50-4A8A-81A8-6F1FB94FB4FB}"/>
                </a:ext>
              </a:extLst>
            </p:cNvPr>
            <p:cNvSpPr>
              <a:spLocks noChangeShapeType="1"/>
            </p:cNvSpPr>
            <p:nvPr/>
          </p:nvSpPr>
          <p:spPr bwMode="auto">
            <a:xfrm flipV="1">
              <a:off x="2452" y="2784"/>
              <a:ext cx="0" cy="336"/>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8256" name="Line 75">
              <a:extLst>
                <a:ext uri="{FF2B5EF4-FFF2-40B4-BE49-F238E27FC236}">
                  <a16:creationId xmlns:a16="http://schemas.microsoft.com/office/drawing/2014/main" id="{7A1CB789-7CBF-47C7-856D-460F9B3C156A}"/>
                </a:ext>
              </a:extLst>
            </p:cNvPr>
            <p:cNvSpPr>
              <a:spLocks noChangeShapeType="1"/>
            </p:cNvSpPr>
            <p:nvPr/>
          </p:nvSpPr>
          <p:spPr bwMode="auto">
            <a:xfrm>
              <a:off x="4516" y="2784"/>
              <a:ext cx="96"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8257" name="Line 76">
              <a:extLst>
                <a:ext uri="{FF2B5EF4-FFF2-40B4-BE49-F238E27FC236}">
                  <a16:creationId xmlns:a16="http://schemas.microsoft.com/office/drawing/2014/main" id="{5DB708CC-5005-4056-9A4B-F69600974D38}"/>
                </a:ext>
              </a:extLst>
            </p:cNvPr>
            <p:cNvSpPr>
              <a:spLocks noChangeShapeType="1"/>
            </p:cNvSpPr>
            <p:nvPr/>
          </p:nvSpPr>
          <p:spPr bwMode="auto">
            <a:xfrm>
              <a:off x="5332" y="2784"/>
              <a:ext cx="48"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8258" name="Line 77">
              <a:extLst>
                <a:ext uri="{FF2B5EF4-FFF2-40B4-BE49-F238E27FC236}">
                  <a16:creationId xmlns:a16="http://schemas.microsoft.com/office/drawing/2014/main" id="{124D34AC-36DC-4E2F-8217-0453380497A6}"/>
                </a:ext>
              </a:extLst>
            </p:cNvPr>
            <p:cNvSpPr>
              <a:spLocks noChangeShapeType="1"/>
            </p:cNvSpPr>
            <p:nvPr/>
          </p:nvSpPr>
          <p:spPr bwMode="auto">
            <a:xfrm>
              <a:off x="1684" y="2160"/>
              <a:ext cx="242"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8259" name="Line 78">
              <a:extLst>
                <a:ext uri="{FF2B5EF4-FFF2-40B4-BE49-F238E27FC236}">
                  <a16:creationId xmlns:a16="http://schemas.microsoft.com/office/drawing/2014/main" id="{4D15FE7F-1E55-4FA4-9355-03C2BEF5280E}"/>
                </a:ext>
              </a:extLst>
            </p:cNvPr>
            <p:cNvSpPr>
              <a:spLocks noChangeShapeType="1"/>
            </p:cNvSpPr>
            <p:nvPr/>
          </p:nvSpPr>
          <p:spPr bwMode="auto">
            <a:xfrm>
              <a:off x="2801" y="2160"/>
              <a:ext cx="275"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8260" name="Line 79">
              <a:extLst>
                <a:ext uri="{FF2B5EF4-FFF2-40B4-BE49-F238E27FC236}">
                  <a16:creationId xmlns:a16="http://schemas.microsoft.com/office/drawing/2014/main" id="{08F2E382-F85D-415A-898D-1299654BBE4A}"/>
                </a:ext>
              </a:extLst>
            </p:cNvPr>
            <p:cNvSpPr>
              <a:spLocks noChangeShapeType="1"/>
            </p:cNvSpPr>
            <p:nvPr/>
          </p:nvSpPr>
          <p:spPr bwMode="auto">
            <a:xfrm>
              <a:off x="2216" y="2160"/>
              <a:ext cx="236"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8261" name="Line 80">
              <a:extLst>
                <a:ext uri="{FF2B5EF4-FFF2-40B4-BE49-F238E27FC236}">
                  <a16:creationId xmlns:a16="http://schemas.microsoft.com/office/drawing/2014/main" id="{4B8FF560-E093-427D-AAD4-E6A81EB72DC9}"/>
                </a:ext>
              </a:extLst>
            </p:cNvPr>
            <p:cNvSpPr>
              <a:spLocks noChangeShapeType="1"/>
            </p:cNvSpPr>
            <p:nvPr/>
          </p:nvSpPr>
          <p:spPr bwMode="auto">
            <a:xfrm flipV="1">
              <a:off x="2212" y="1488"/>
              <a:ext cx="0" cy="67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8262" name="Line 81">
              <a:extLst>
                <a:ext uri="{FF2B5EF4-FFF2-40B4-BE49-F238E27FC236}">
                  <a16:creationId xmlns:a16="http://schemas.microsoft.com/office/drawing/2014/main" id="{F0392CCE-09C5-4EF5-9F32-76BF04418626}"/>
                </a:ext>
              </a:extLst>
            </p:cNvPr>
            <p:cNvSpPr>
              <a:spLocks noChangeShapeType="1"/>
            </p:cNvSpPr>
            <p:nvPr/>
          </p:nvSpPr>
          <p:spPr bwMode="auto">
            <a:xfrm>
              <a:off x="2212" y="1488"/>
              <a:ext cx="864"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8263" name="Line 82">
              <a:extLst>
                <a:ext uri="{FF2B5EF4-FFF2-40B4-BE49-F238E27FC236}">
                  <a16:creationId xmlns:a16="http://schemas.microsoft.com/office/drawing/2014/main" id="{97054649-E025-4B57-B849-9C7E5DE19646}"/>
                </a:ext>
              </a:extLst>
            </p:cNvPr>
            <p:cNvSpPr>
              <a:spLocks noChangeShapeType="1"/>
            </p:cNvSpPr>
            <p:nvPr/>
          </p:nvSpPr>
          <p:spPr bwMode="auto">
            <a:xfrm>
              <a:off x="3076" y="1488"/>
              <a:ext cx="0" cy="67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8264" name="Line 83">
              <a:extLst>
                <a:ext uri="{FF2B5EF4-FFF2-40B4-BE49-F238E27FC236}">
                  <a16:creationId xmlns:a16="http://schemas.microsoft.com/office/drawing/2014/main" id="{DA4C2165-F813-4401-AF40-FD0CFCE69A83}"/>
                </a:ext>
              </a:extLst>
            </p:cNvPr>
            <p:cNvSpPr>
              <a:spLocks noChangeShapeType="1"/>
            </p:cNvSpPr>
            <p:nvPr/>
          </p:nvSpPr>
          <p:spPr bwMode="auto">
            <a:xfrm flipH="1">
              <a:off x="3940" y="2784"/>
              <a:ext cx="96"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8265" name="Line 84">
              <a:extLst>
                <a:ext uri="{FF2B5EF4-FFF2-40B4-BE49-F238E27FC236}">
                  <a16:creationId xmlns:a16="http://schemas.microsoft.com/office/drawing/2014/main" id="{B35C57D3-7728-4193-B070-5325EBE41D4E}"/>
                </a:ext>
              </a:extLst>
            </p:cNvPr>
            <p:cNvSpPr>
              <a:spLocks noChangeShapeType="1"/>
            </p:cNvSpPr>
            <p:nvPr/>
          </p:nvSpPr>
          <p:spPr bwMode="auto">
            <a:xfrm>
              <a:off x="2836" y="2784"/>
              <a:ext cx="240"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8266" name="Line 85">
              <a:extLst>
                <a:ext uri="{FF2B5EF4-FFF2-40B4-BE49-F238E27FC236}">
                  <a16:creationId xmlns:a16="http://schemas.microsoft.com/office/drawing/2014/main" id="{C6B1251C-AC5B-48A1-BC05-9EBEAAEF2705}"/>
                </a:ext>
              </a:extLst>
            </p:cNvPr>
            <p:cNvSpPr>
              <a:spLocks noChangeShapeType="1"/>
            </p:cNvSpPr>
            <p:nvPr/>
          </p:nvSpPr>
          <p:spPr bwMode="auto">
            <a:xfrm>
              <a:off x="2452" y="3120"/>
              <a:ext cx="384"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dirty="0"/>
            </a:p>
          </p:txBody>
        </p:sp>
        <p:sp>
          <p:nvSpPr>
            <p:cNvPr id="8267" name="Line 86">
              <a:extLst>
                <a:ext uri="{FF2B5EF4-FFF2-40B4-BE49-F238E27FC236}">
                  <a16:creationId xmlns:a16="http://schemas.microsoft.com/office/drawing/2014/main" id="{8D6ECDA4-B132-49A0-B02C-90763B96456E}"/>
                </a:ext>
              </a:extLst>
            </p:cNvPr>
            <p:cNvSpPr>
              <a:spLocks noChangeShapeType="1"/>
            </p:cNvSpPr>
            <p:nvPr/>
          </p:nvSpPr>
          <p:spPr bwMode="auto">
            <a:xfrm>
              <a:off x="3953" y="2160"/>
              <a:ext cx="275"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8268" name="Line 87">
              <a:extLst>
                <a:ext uri="{FF2B5EF4-FFF2-40B4-BE49-F238E27FC236}">
                  <a16:creationId xmlns:a16="http://schemas.microsoft.com/office/drawing/2014/main" id="{8F4EEED0-0597-44F1-9523-758FA5E10DE2}"/>
                </a:ext>
              </a:extLst>
            </p:cNvPr>
            <p:cNvSpPr>
              <a:spLocks noChangeShapeType="1"/>
            </p:cNvSpPr>
            <p:nvPr/>
          </p:nvSpPr>
          <p:spPr bwMode="auto">
            <a:xfrm flipV="1">
              <a:off x="3364" y="1488"/>
              <a:ext cx="0" cy="67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8269" name="Line 88">
              <a:extLst>
                <a:ext uri="{FF2B5EF4-FFF2-40B4-BE49-F238E27FC236}">
                  <a16:creationId xmlns:a16="http://schemas.microsoft.com/office/drawing/2014/main" id="{B33842CE-58E9-44E5-8496-6FDCACA93CBB}"/>
                </a:ext>
              </a:extLst>
            </p:cNvPr>
            <p:cNvSpPr>
              <a:spLocks noChangeShapeType="1"/>
            </p:cNvSpPr>
            <p:nvPr/>
          </p:nvSpPr>
          <p:spPr bwMode="auto">
            <a:xfrm>
              <a:off x="3364" y="1488"/>
              <a:ext cx="864"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8270" name="Line 89">
              <a:extLst>
                <a:ext uri="{FF2B5EF4-FFF2-40B4-BE49-F238E27FC236}">
                  <a16:creationId xmlns:a16="http://schemas.microsoft.com/office/drawing/2014/main" id="{1E99EF43-AA98-48B1-BDFF-F6528EE724DC}"/>
                </a:ext>
              </a:extLst>
            </p:cNvPr>
            <p:cNvSpPr>
              <a:spLocks noChangeShapeType="1"/>
            </p:cNvSpPr>
            <p:nvPr/>
          </p:nvSpPr>
          <p:spPr bwMode="auto">
            <a:xfrm>
              <a:off x="4228" y="1488"/>
              <a:ext cx="0" cy="67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8271" name="Line 90">
              <a:extLst>
                <a:ext uri="{FF2B5EF4-FFF2-40B4-BE49-F238E27FC236}">
                  <a16:creationId xmlns:a16="http://schemas.microsoft.com/office/drawing/2014/main" id="{519D132D-BFC0-4A09-B0F4-C2E169AA2648}"/>
                </a:ext>
              </a:extLst>
            </p:cNvPr>
            <p:cNvSpPr>
              <a:spLocks noChangeShapeType="1"/>
            </p:cNvSpPr>
            <p:nvPr/>
          </p:nvSpPr>
          <p:spPr bwMode="auto">
            <a:xfrm>
              <a:off x="3364" y="2160"/>
              <a:ext cx="288"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5211" name="AutoShape 91">
              <a:extLst>
                <a:ext uri="{FF2B5EF4-FFF2-40B4-BE49-F238E27FC236}">
                  <a16:creationId xmlns:a16="http://schemas.microsoft.com/office/drawing/2014/main" id="{8421088A-FA3D-441B-B9EB-C6C7342471F9}"/>
                </a:ext>
              </a:extLst>
            </p:cNvPr>
            <p:cNvSpPr>
              <a:spLocks noChangeArrowheads="1"/>
            </p:cNvSpPr>
            <p:nvPr/>
          </p:nvSpPr>
          <p:spPr bwMode="auto">
            <a:xfrm flipV="1">
              <a:off x="1296" y="2784"/>
              <a:ext cx="391" cy="314"/>
            </a:xfrm>
            <a:prstGeom prst="triangle">
              <a:avLst>
                <a:gd name="adj" fmla="val 49787"/>
              </a:avLst>
            </a:prstGeom>
            <a:solidFill>
              <a:schemeClr val="bg1"/>
            </a:solidFill>
            <a:ln w="12700">
              <a:noFill/>
              <a:miter lim="800000"/>
              <a:headEnd/>
              <a:tailEnd/>
            </a:ln>
            <a:effectLst/>
          </p:spPr>
          <p:txBody>
            <a:bodyPr wrap="none" anchor="ctr"/>
            <a:lstStyle/>
            <a:p>
              <a:pPr algn="ctr">
                <a:defRPr/>
              </a:pPr>
              <a:endParaRPr lang="en-US" sz="1600">
                <a:effectLst>
                  <a:outerShdw blurRad="38100" dist="38100" dir="2700000" algn="tl">
                    <a:srgbClr val="C0C0C0"/>
                  </a:outerShdw>
                </a:effectLst>
                <a:latin typeface="Times New Roman"/>
              </a:endParaRPr>
            </a:p>
            <a:p>
              <a:pPr algn="ctr">
                <a:defRPr/>
              </a:pPr>
              <a:endParaRPr lang="en-US" sz="1600">
                <a:effectLst>
                  <a:outerShdw blurRad="38100" dist="38100" dir="2700000" algn="tl">
                    <a:srgbClr val="C0C0C0"/>
                  </a:outerShdw>
                </a:effectLst>
                <a:latin typeface="Times New Roman"/>
              </a:endParaRPr>
            </a:p>
            <a:p>
              <a:pPr algn="ctr">
                <a:defRPr/>
              </a:pPr>
              <a:endParaRPr lang="en-US" sz="1600">
                <a:effectLst>
                  <a:outerShdw blurRad="38100" dist="38100" dir="2700000" algn="tl">
                    <a:srgbClr val="C0C0C0"/>
                  </a:outerShdw>
                </a:effectLst>
                <a:latin typeface="Times New Roman"/>
              </a:endParaRPr>
            </a:p>
            <a:p>
              <a:pPr algn="ctr">
                <a:defRPr/>
              </a:pPr>
              <a:endParaRPr lang="en-US" sz="1600">
                <a:effectLst>
                  <a:outerShdw blurRad="38100" dist="38100" dir="2700000" algn="tl">
                    <a:srgbClr val="C0C0C0"/>
                  </a:outerShdw>
                </a:effectLst>
                <a:latin typeface="Times New Roman"/>
              </a:endParaRPr>
            </a:p>
            <a:p>
              <a:pPr algn="ctr">
                <a:defRPr/>
              </a:pPr>
              <a:endParaRPr lang="en-US" sz="1600">
                <a:effectLst>
                  <a:outerShdw blurRad="38100" dist="38100" dir="2700000" algn="tl">
                    <a:srgbClr val="C0C0C0"/>
                  </a:outerShdw>
                </a:effectLst>
                <a:latin typeface="Times New Roman"/>
              </a:endParaRPr>
            </a:p>
            <a:p>
              <a:pPr algn="ctr">
                <a:defRPr/>
              </a:pPr>
              <a:endParaRPr lang="en-US" sz="1600">
                <a:effectLst>
                  <a:outerShdw blurRad="38100" dist="38100" dir="2700000" algn="tl">
                    <a:srgbClr val="C0C0C0"/>
                  </a:outerShdw>
                </a:effectLst>
                <a:latin typeface="Times New Roman"/>
              </a:endParaRPr>
            </a:p>
            <a:p>
              <a:pPr algn="ctr">
                <a:defRPr/>
              </a:pPr>
              <a:endParaRPr lang="en-US" sz="1600">
                <a:effectLst>
                  <a:outerShdw blurRad="38100" dist="38100" dir="2700000" algn="tl">
                    <a:srgbClr val="C0C0C0"/>
                  </a:outerShdw>
                </a:effectLst>
                <a:latin typeface="Times New Roman"/>
              </a:endParaRPr>
            </a:p>
            <a:p>
              <a:pPr algn="ctr">
                <a:defRPr/>
              </a:pPr>
              <a:endParaRPr lang="en-US" sz="1600">
                <a:effectLst>
                  <a:outerShdw blurRad="38100" dist="38100" dir="2700000" algn="tl">
                    <a:srgbClr val="C0C0C0"/>
                  </a:outerShdw>
                </a:effectLst>
                <a:latin typeface="Times New Roman"/>
              </a:endParaRPr>
            </a:p>
            <a:p>
              <a:pPr algn="ctr">
                <a:defRPr/>
              </a:pPr>
              <a:endParaRPr lang="en-US" sz="1600">
                <a:effectLst>
                  <a:outerShdw blurRad="38100" dist="38100" dir="2700000" algn="tl">
                    <a:srgbClr val="C0C0C0"/>
                  </a:outerShdw>
                </a:effectLst>
                <a:latin typeface="Times New Roman"/>
              </a:endParaRPr>
            </a:p>
            <a:p>
              <a:pPr algn="ctr">
                <a:defRPr/>
              </a:pPr>
              <a:endParaRPr lang="en-US" sz="1600">
                <a:effectLst>
                  <a:outerShdw blurRad="38100" dist="38100" dir="2700000" algn="tl">
                    <a:srgbClr val="C0C0C0"/>
                  </a:outerShdw>
                </a:effectLst>
                <a:latin typeface="Times New Roman"/>
              </a:endParaRPr>
            </a:p>
            <a:p>
              <a:pPr algn="ctr">
                <a:defRPr/>
              </a:pPr>
              <a:endParaRPr lang="en-US" sz="1600">
                <a:effectLst>
                  <a:outerShdw blurRad="38100" dist="38100" dir="2700000" algn="tl">
                    <a:srgbClr val="C0C0C0"/>
                  </a:outerShdw>
                </a:effectLst>
                <a:latin typeface="Times New Roman"/>
              </a:endParaRPr>
            </a:p>
            <a:p>
              <a:pPr algn="ctr">
                <a:defRPr/>
              </a:pPr>
              <a:endParaRPr lang="en-US" sz="1600">
                <a:effectLst>
                  <a:outerShdw blurRad="38100" dist="38100" dir="2700000" algn="tl">
                    <a:srgbClr val="C0C0C0"/>
                  </a:outerShdw>
                </a:effectLst>
                <a:latin typeface="Times New Roman"/>
              </a:endParaRPr>
            </a:p>
            <a:p>
              <a:pPr algn="ctr">
                <a:defRPr/>
              </a:pPr>
              <a:endParaRPr lang="en-US" sz="1600">
                <a:effectLst>
                  <a:outerShdw blurRad="38100" dist="38100" dir="2700000" algn="tl">
                    <a:srgbClr val="C0C0C0"/>
                  </a:outerShdw>
                </a:effectLst>
                <a:latin typeface="Times New Roman"/>
              </a:endParaRPr>
            </a:p>
            <a:p>
              <a:pPr algn="ctr">
                <a:defRPr/>
              </a:pPr>
              <a:endParaRPr lang="en-US" sz="1600">
                <a:effectLst>
                  <a:outerShdw blurRad="38100" dist="38100" dir="2700000" algn="tl">
                    <a:srgbClr val="C0C0C0"/>
                  </a:outerShdw>
                </a:effectLst>
                <a:latin typeface="Times New Roman"/>
              </a:endParaRPr>
            </a:p>
            <a:p>
              <a:pPr algn="ctr">
                <a:defRPr/>
              </a:pPr>
              <a:endParaRPr lang="en-US" sz="1600">
                <a:effectLst>
                  <a:outerShdw blurRad="38100" dist="38100" dir="2700000" algn="tl">
                    <a:srgbClr val="C0C0C0"/>
                  </a:outerShdw>
                </a:effectLst>
                <a:latin typeface="Times New Roman"/>
              </a:endParaRPr>
            </a:p>
            <a:p>
              <a:pPr algn="ctr">
                <a:defRPr/>
              </a:pPr>
              <a:endParaRPr lang="en-US" sz="1600">
                <a:effectLst>
                  <a:outerShdw blurRad="38100" dist="38100" dir="2700000" algn="tl">
                    <a:srgbClr val="C0C0C0"/>
                  </a:outerShdw>
                </a:effectLst>
                <a:latin typeface="Times New Roman"/>
              </a:endParaRPr>
            </a:p>
            <a:p>
              <a:pPr algn="ctr">
                <a:defRPr/>
              </a:pPr>
              <a:endParaRPr lang="en-US" sz="1600">
                <a:effectLst>
                  <a:outerShdw blurRad="38100" dist="38100" dir="2700000" algn="tl">
                    <a:srgbClr val="C0C0C0"/>
                  </a:outerShdw>
                </a:effectLst>
                <a:latin typeface="Times New Roman"/>
              </a:endParaRPr>
            </a:p>
            <a:p>
              <a:pPr algn="ctr">
                <a:defRPr/>
              </a:pPr>
              <a:endParaRPr lang="en-US" sz="1600">
                <a:effectLst>
                  <a:outerShdw blurRad="38100" dist="38100" dir="2700000" algn="tl">
                    <a:srgbClr val="C0C0C0"/>
                  </a:outerShdw>
                </a:effectLst>
                <a:latin typeface="Times New Roman"/>
              </a:endParaRPr>
            </a:p>
            <a:p>
              <a:pPr algn="ctr">
                <a:defRPr/>
              </a:pPr>
              <a:endParaRPr lang="en-US" sz="1600">
                <a:effectLst>
                  <a:outerShdw blurRad="38100" dist="38100" dir="2700000" algn="tl">
                    <a:srgbClr val="C0C0C0"/>
                  </a:outerShdw>
                </a:effectLst>
                <a:latin typeface="Times New Roman"/>
              </a:endParaRPr>
            </a:p>
          </p:txBody>
        </p:sp>
        <p:sp>
          <p:nvSpPr>
            <p:cNvPr id="5212" name="AutoShape 92">
              <a:extLst>
                <a:ext uri="{FF2B5EF4-FFF2-40B4-BE49-F238E27FC236}">
                  <a16:creationId xmlns:a16="http://schemas.microsoft.com/office/drawing/2014/main" id="{D55FBC16-17C3-4E59-8AEF-26120E36D719}"/>
                </a:ext>
              </a:extLst>
            </p:cNvPr>
            <p:cNvSpPr>
              <a:spLocks noChangeArrowheads="1"/>
            </p:cNvSpPr>
            <p:nvPr/>
          </p:nvSpPr>
          <p:spPr bwMode="auto">
            <a:xfrm flipV="1">
              <a:off x="1296" y="2784"/>
              <a:ext cx="391" cy="314"/>
            </a:xfrm>
            <a:prstGeom prst="triangle">
              <a:avLst>
                <a:gd name="adj" fmla="val 49787"/>
              </a:avLst>
            </a:prstGeom>
            <a:noFill/>
            <a:ln w="12700">
              <a:noFill/>
              <a:miter lim="800000"/>
              <a:headEnd/>
              <a:tailEnd/>
            </a:ln>
            <a:effectLst/>
          </p:spPr>
          <p:txBody>
            <a:bodyPr rot="10800000" wrap="none" anchor="ctr"/>
            <a:lstStyle/>
            <a:p>
              <a:pPr algn="ctr">
                <a:defRPr/>
              </a:pPr>
              <a:endParaRPr lang="en-US" sz="1600">
                <a:effectLst>
                  <a:outerShdw blurRad="38100" dist="38100" dir="2700000" algn="tl">
                    <a:srgbClr val="FFFFFF"/>
                  </a:outerShdw>
                </a:effectLst>
                <a:latin typeface="Times New Roman"/>
              </a:endParaRPr>
            </a:p>
            <a:p>
              <a:pPr algn="ctr">
                <a:defRPr/>
              </a:pPr>
              <a:endParaRPr lang="en-US" sz="1600">
                <a:effectLst>
                  <a:outerShdw blurRad="38100" dist="38100" dir="2700000" algn="tl">
                    <a:srgbClr val="FFFFFF"/>
                  </a:outerShdw>
                </a:effectLst>
                <a:latin typeface="Times New Roman"/>
              </a:endParaRPr>
            </a:p>
            <a:p>
              <a:pPr algn="ctr">
                <a:defRPr/>
              </a:pPr>
              <a:endParaRPr lang="en-US" sz="1600">
                <a:effectLst>
                  <a:outerShdw blurRad="38100" dist="38100" dir="2700000" algn="tl">
                    <a:srgbClr val="FFFFFF"/>
                  </a:outerShdw>
                </a:effectLst>
                <a:latin typeface="Times New Roman"/>
              </a:endParaRPr>
            </a:p>
            <a:p>
              <a:pPr algn="ctr">
                <a:defRPr/>
              </a:pPr>
              <a:endParaRPr lang="en-US" sz="1600">
                <a:effectLst>
                  <a:outerShdw blurRad="38100" dist="38100" dir="2700000" algn="tl">
                    <a:srgbClr val="FFFFFF"/>
                  </a:outerShdw>
                </a:effectLst>
                <a:latin typeface="Times New Roman"/>
              </a:endParaRPr>
            </a:p>
            <a:p>
              <a:pPr algn="ctr">
                <a:defRPr/>
              </a:pPr>
              <a:endParaRPr lang="en-US" sz="1600">
                <a:effectLst>
                  <a:outerShdw blurRad="38100" dist="38100" dir="2700000" algn="tl">
                    <a:srgbClr val="FFFFFF"/>
                  </a:outerShdw>
                </a:effectLst>
                <a:latin typeface="Times New Roman"/>
              </a:endParaRPr>
            </a:p>
            <a:p>
              <a:pPr algn="ctr">
                <a:defRPr/>
              </a:pPr>
              <a:endParaRPr lang="en-US" sz="1600">
                <a:effectLst>
                  <a:outerShdw blurRad="38100" dist="38100" dir="2700000" algn="tl">
                    <a:srgbClr val="FFFFFF"/>
                  </a:outerShdw>
                </a:effectLst>
                <a:latin typeface="Times New Roman"/>
              </a:endParaRPr>
            </a:p>
            <a:p>
              <a:pPr algn="ctr">
                <a:defRPr/>
              </a:pPr>
              <a:endParaRPr lang="en-US" sz="1600">
                <a:effectLst>
                  <a:outerShdw blurRad="38100" dist="38100" dir="2700000" algn="tl">
                    <a:srgbClr val="FFFFFF"/>
                  </a:outerShdw>
                </a:effectLst>
                <a:latin typeface="Times New Roman"/>
              </a:endParaRPr>
            </a:p>
            <a:p>
              <a:pPr algn="ctr">
                <a:defRPr/>
              </a:pPr>
              <a:endParaRPr lang="en-US" sz="1600">
                <a:effectLst>
                  <a:outerShdw blurRad="38100" dist="38100" dir="2700000" algn="tl">
                    <a:srgbClr val="FFFFFF"/>
                  </a:outerShdw>
                </a:effectLst>
                <a:latin typeface="Times New Roman"/>
              </a:endParaRPr>
            </a:p>
            <a:p>
              <a:pPr algn="ctr">
                <a:defRPr/>
              </a:pPr>
              <a:endParaRPr lang="en-US" sz="1600">
                <a:effectLst>
                  <a:outerShdw blurRad="38100" dist="38100" dir="2700000" algn="tl">
                    <a:srgbClr val="FFFFFF"/>
                  </a:outerShdw>
                </a:effectLst>
                <a:latin typeface="Times New Roman"/>
              </a:endParaRPr>
            </a:p>
            <a:p>
              <a:pPr algn="ctr">
                <a:defRPr/>
              </a:pPr>
              <a:endParaRPr lang="en-US" sz="1600">
                <a:effectLst>
                  <a:outerShdw blurRad="38100" dist="38100" dir="2700000" algn="tl">
                    <a:srgbClr val="FFFFFF"/>
                  </a:outerShdw>
                </a:effectLst>
                <a:latin typeface="Times New Roman"/>
              </a:endParaRPr>
            </a:p>
            <a:p>
              <a:pPr algn="ctr">
                <a:defRPr/>
              </a:pPr>
              <a:endParaRPr lang="en-US" sz="1600">
                <a:effectLst>
                  <a:outerShdw blurRad="38100" dist="38100" dir="2700000" algn="tl">
                    <a:srgbClr val="FFFFFF"/>
                  </a:outerShdw>
                </a:effectLst>
                <a:latin typeface="Times New Roman"/>
              </a:endParaRPr>
            </a:p>
            <a:p>
              <a:pPr algn="ctr">
                <a:defRPr/>
              </a:pPr>
              <a:endParaRPr lang="en-US" sz="1600">
                <a:effectLst>
                  <a:outerShdw blurRad="38100" dist="38100" dir="2700000" algn="tl">
                    <a:srgbClr val="FFFFFF"/>
                  </a:outerShdw>
                </a:effectLst>
                <a:latin typeface="Times New Roman"/>
              </a:endParaRPr>
            </a:p>
            <a:p>
              <a:pPr algn="ctr">
                <a:defRPr/>
              </a:pPr>
              <a:endParaRPr lang="en-US" sz="1600">
                <a:effectLst>
                  <a:outerShdw blurRad="38100" dist="38100" dir="2700000" algn="tl">
                    <a:srgbClr val="FFFFFF"/>
                  </a:outerShdw>
                </a:effectLst>
                <a:latin typeface="Times New Roman"/>
              </a:endParaRPr>
            </a:p>
            <a:p>
              <a:pPr algn="ctr">
                <a:defRPr/>
              </a:pPr>
              <a:endParaRPr lang="en-US" sz="1600">
                <a:effectLst>
                  <a:outerShdw blurRad="38100" dist="38100" dir="2700000" algn="tl">
                    <a:srgbClr val="FFFFFF"/>
                  </a:outerShdw>
                </a:effectLst>
                <a:latin typeface="Times New Roman"/>
              </a:endParaRPr>
            </a:p>
            <a:p>
              <a:pPr algn="ctr">
                <a:defRPr/>
              </a:pPr>
              <a:endParaRPr lang="en-US" sz="1600">
                <a:effectLst>
                  <a:outerShdw blurRad="38100" dist="38100" dir="2700000" algn="tl">
                    <a:srgbClr val="FFFFFF"/>
                  </a:outerShdw>
                </a:effectLst>
                <a:latin typeface="Times New Roman"/>
              </a:endParaRPr>
            </a:p>
            <a:p>
              <a:pPr algn="ctr">
                <a:defRPr/>
              </a:pPr>
              <a:endParaRPr lang="en-US" sz="1600">
                <a:effectLst>
                  <a:outerShdw blurRad="38100" dist="38100" dir="2700000" algn="tl">
                    <a:srgbClr val="FFFFFF"/>
                  </a:outerShdw>
                </a:effectLst>
                <a:latin typeface="Times New Roman"/>
              </a:endParaRPr>
            </a:p>
            <a:p>
              <a:pPr algn="ctr">
                <a:defRPr/>
              </a:pPr>
              <a:endParaRPr lang="en-US" sz="1600">
                <a:effectLst>
                  <a:outerShdw blurRad="38100" dist="38100" dir="2700000" algn="tl">
                    <a:srgbClr val="FFFFFF"/>
                  </a:outerShdw>
                </a:effectLst>
                <a:latin typeface="Times New Roman"/>
              </a:endParaRPr>
            </a:p>
            <a:p>
              <a:pPr algn="ctr">
                <a:defRPr/>
              </a:pPr>
              <a:endParaRPr lang="en-US" sz="1600">
                <a:effectLst>
                  <a:outerShdw blurRad="38100" dist="38100" dir="2700000" algn="tl">
                    <a:srgbClr val="FFFFFF"/>
                  </a:outerShdw>
                </a:effectLst>
                <a:latin typeface="Times New Roman"/>
              </a:endParaRPr>
            </a:p>
            <a:p>
              <a:pPr algn="ctr">
                <a:defRPr/>
              </a:pPr>
              <a:endParaRPr lang="en-US" sz="1600">
                <a:effectLst>
                  <a:outerShdw blurRad="38100" dist="38100" dir="2700000" algn="tl">
                    <a:srgbClr val="FFFFFF"/>
                  </a:outerShdw>
                </a:effectLst>
                <a:latin typeface="Times New Roman"/>
              </a:endParaRPr>
            </a:p>
          </p:txBody>
        </p:sp>
        <p:sp>
          <p:nvSpPr>
            <p:cNvPr id="8274" name="Line 93">
              <a:extLst>
                <a:ext uri="{FF2B5EF4-FFF2-40B4-BE49-F238E27FC236}">
                  <a16:creationId xmlns:a16="http://schemas.microsoft.com/office/drawing/2014/main" id="{FBD5C9C4-BBB8-4F43-B0F3-4133638F065F}"/>
                </a:ext>
              </a:extLst>
            </p:cNvPr>
            <p:cNvSpPr>
              <a:spLocks noChangeShapeType="1"/>
            </p:cNvSpPr>
            <p:nvPr/>
          </p:nvSpPr>
          <p:spPr bwMode="auto">
            <a:xfrm flipV="1">
              <a:off x="1060" y="3456"/>
              <a:ext cx="864"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8275" name="Line 94">
              <a:extLst>
                <a:ext uri="{FF2B5EF4-FFF2-40B4-BE49-F238E27FC236}">
                  <a16:creationId xmlns:a16="http://schemas.microsoft.com/office/drawing/2014/main" id="{6350EAD8-9F9A-4488-A41D-F72ECBD31C28}"/>
                </a:ext>
              </a:extLst>
            </p:cNvPr>
            <p:cNvSpPr>
              <a:spLocks noChangeShapeType="1"/>
            </p:cNvSpPr>
            <p:nvPr/>
          </p:nvSpPr>
          <p:spPr bwMode="auto">
            <a:xfrm flipV="1">
              <a:off x="1060" y="2784"/>
              <a:ext cx="0" cy="67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8276" name="Line 95">
              <a:extLst>
                <a:ext uri="{FF2B5EF4-FFF2-40B4-BE49-F238E27FC236}">
                  <a16:creationId xmlns:a16="http://schemas.microsoft.com/office/drawing/2014/main" id="{E2D53CBE-12D0-4DE3-B79F-20EED8985BCA}"/>
                </a:ext>
              </a:extLst>
            </p:cNvPr>
            <p:cNvSpPr>
              <a:spLocks noChangeShapeType="1"/>
            </p:cNvSpPr>
            <p:nvPr/>
          </p:nvSpPr>
          <p:spPr bwMode="auto">
            <a:xfrm flipV="1">
              <a:off x="1060" y="2784"/>
              <a:ext cx="236"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8277" name="Line 96">
              <a:extLst>
                <a:ext uri="{FF2B5EF4-FFF2-40B4-BE49-F238E27FC236}">
                  <a16:creationId xmlns:a16="http://schemas.microsoft.com/office/drawing/2014/main" id="{6ACBB7FC-E0C1-440E-B23A-656AEE1CE26B}"/>
                </a:ext>
              </a:extLst>
            </p:cNvPr>
            <p:cNvSpPr>
              <a:spLocks noChangeShapeType="1"/>
            </p:cNvSpPr>
            <p:nvPr/>
          </p:nvSpPr>
          <p:spPr bwMode="auto">
            <a:xfrm flipV="1">
              <a:off x="1688" y="2784"/>
              <a:ext cx="236"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8278" name="Line 97">
              <a:extLst>
                <a:ext uri="{FF2B5EF4-FFF2-40B4-BE49-F238E27FC236}">
                  <a16:creationId xmlns:a16="http://schemas.microsoft.com/office/drawing/2014/main" id="{8F2E80FE-81B2-40C2-B6CA-3D44EE695850}"/>
                </a:ext>
              </a:extLst>
            </p:cNvPr>
            <p:cNvSpPr>
              <a:spLocks noChangeShapeType="1"/>
            </p:cNvSpPr>
            <p:nvPr/>
          </p:nvSpPr>
          <p:spPr bwMode="auto">
            <a:xfrm>
              <a:off x="1924" y="2784"/>
              <a:ext cx="0" cy="67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8279" name="Line 98">
              <a:extLst>
                <a:ext uri="{FF2B5EF4-FFF2-40B4-BE49-F238E27FC236}">
                  <a16:creationId xmlns:a16="http://schemas.microsoft.com/office/drawing/2014/main" id="{DACFD735-8AB8-48B4-8F1D-C32E37DA109D}"/>
                </a:ext>
              </a:extLst>
            </p:cNvPr>
            <p:cNvSpPr>
              <a:spLocks noChangeShapeType="1"/>
            </p:cNvSpPr>
            <p:nvPr/>
          </p:nvSpPr>
          <p:spPr bwMode="auto">
            <a:xfrm rot="11877" flipH="1">
              <a:off x="1490" y="2791"/>
              <a:ext cx="198" cy="294"/>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8280" name="Line 99">
              <a:extLst>
                <a:ext uri="{FF2B5EF4-FFF2-40B4-BE49-F238E27FC236}">
                  <a16:creationId xmlns:a16="http://schemas.microsoft.com/office/drawing/2014/main" id="{CFD22590-0BE7-43FE-9540-8A167A361E07}"/>
                </a:ext>
              </a:extLst>
            </p:cNvPr>
            <p:cNvSpPr>
              <a:spLocks noChangeShapeType="1"/>
            </p:cNvSpPr>
            <p:nvPr/>
          </p:nvSpPr>
          <p:spPr bwMode="auto">
            <a:xfrm rot="148020" flipH="1" flipV="1">
              <a:off x="1296" y="2784"/>
              <a:ext cx="196" cy="294"/>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8281" name="Rectangle 100">
              <a:extLst>
                <a:ext uri="{FF2B5EF4-FFF2-40B4-BE49-F238E27FC236}">
                  <a16:creationId xmlns:a16="http://schemas.microsoft.com/office/drawing/2014/main" id="{75C72BD0-3253-4DE2-8335-6C16D9AC3853}"/>
                </a:ext>
              </a:extLst>
            </p:cNvPr>
            <p:cNvSpPr>
              <a:spLocks noChangeArrowheads="1"/>
            </p:cNvSpPr>
            <p:nvPr/>
          </p:nvSpPr>
          <p:spPr bwMode="auto">
            <a:xfrm>
              <a:off x="3552" y="2544"/>
              <a:ext cx="409" cy="240"/>
            </a:xfrm>
            <a:prstGeom prst="rect">
              <a:avLst/>
            </a:prstGeom>
            <a:solidFill>
              <a:schemeClr val="bg1"/>
            </a:solidFill>
            <a:ln>
              <a:noFill/>
            </a:ln>
            <a:extLst>
              <a:ext uri="{91240B29-F687-4F45-9708-019B960494DF}">
                <a14:hiddenLine xmlns:a14="http://schemas.microsoft.com/office/drawing/2010/main" w="41275">
                  <a:solidFill>
                    <a:srgbClr val="000000"/>
                  </a:solidFill>
                  <a:miter lim="800000"/>
                  <a:headEnd/>
                  <a:tailEnd/>
                </a14:hiddenLine>
              </a:ext>
            </a:extLst>
          </p:spPr>
          <p:txBody>
            <a:bodyPr wrap="none" anchor="ctr"/>
            <a:lstStyle>
              <a:lvl1pPr>
                <a:lnSpc>
                  <a:spcPct val="90000"/>
                </a:lnSpc>
                <a:spcBef>
                  <a:spcPct val="30000"/>
                </a:spcBef>
                <a:buChar char="•"/>
                <a:defRPr sz="2400" b="1">
                  <a:solidFill>
                    <a:schemeClr val="tx1"/>
                  </a:solidFill>
                  <a:latin typeface="Arial" panose="020B0604020202020204" pitchFamily="34" charset="0"/>
                </a:defRPr>
              </a:lvl1pPr>
              <a:lvl2pPr marL="742950" indent="-285750">
                <a:spcBef>
                  <a:spcPct val="20000"/>
                </a:spcBef>
                <a:buChar char="–"/>
                <a:defRPr b="1">
                  <a:solidFill>
                    <a:schemeClr val="tx1"/>
                  </a:solidFill>
                  <a:latin typeface="Arial" panose="020B0604020202020204" pitchFamily="34" charset="0"/>
                </a:defRPr>
              </a:lvl2pPr>
              <a:lvl3pPr marL="1143000" indent="-228600">
                <a:spcBef>
                  <a:spcPct val="20000"/>
                </a:spcBef>
                <a:buChar char="•"/>
                <a:defRPr sz="1600" b="1">
                  <a:solidFill>
                    <a:schemeClr val="tx1"/>
                  </a:solidFill>
                  <a:latin typeface="Arial" panose="020B0604020202020204" pitchFamily="34" charset="0"/>
                </a:defRPr>
              </a:lvl3pPr>
              <a:lvl4pPr marL="1600200" indent="-228600">
                <a:spcBef>
                  <a:spcPct val="20000"/>
                </a:spcBef>
                <a:buChar char="–"/>
                <a:defRPr sz="2000" b="1">
                  <a:solidFill>
                    <a:schemeClr val="tx1"/>
                  </a:solidFill>
                  <a:latin typeface="Arial" panose="020B0604020202020204" pitchFamily="34" charset="0"/>
                </a:defRPr>
              </a:lvl4pPr>
              <a:lvl5pPr marL="2057400" indent="-228600">
                <a:spcBef>
                  <a:spcPct val="20000"/>
                </a:spcBef>
                <a:buChar char="»"/>
                <a:defRPr sz="2000" b="1">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b="1">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b="1">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b="1">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b="1">
                  <a:solidFill>
                    <a:schemeClr val="tx1"/>
                  </a:solidFill>
                  <a:latin typeface="Arial" panose="020B0604020202020204" pitchFamily="34" charset="0"/>
                </a:defRPr>
              </a:lvl9pPr>
            </a:lstStyle>
            <a:p>
              <a:pPr>
                <a:lnSpc>
                  <a:spcPct val="100000"/>
                </a:lnSpc>
                <a:spcBef>
                  <a:spcPct val="0"/>
                </a:spcBef>
                <a:buFontTx/>
                <a:buNone/>
              </a:pPr>
              <a:endParaRPr lang="en-US" altLang="en-US" b="0">
                <a:latin typeface="Times New Roman" panose="02020603050405020304" pitchFamily="18" charset="0"/>
              </a:endParaRPr>
            </a:p>
          </p:txBody>
        </p:sp>
        <p:sp>
          <p:nvSpPr>
            <p:cNvPr id="8282" name="Line 101">
              <a:extLst>
                <a:ext uri="{FF2B5EF4-FFF2-40B4-BE49-F238E27FC236}">
                  <a16:creationId xmlns:a16="http://schemas.microsoft.com/office/drawing/2014/main" id="{CB543285-ECB4-4A73-86E6-008AC5F8184A}"/>
                </a:ext>
              </a:extLst>
            </p:cNvPr>
            <p:cNvSpPr>
              <a:spLocks noChangeShapeType="1"/>
            </p:cNvSpPr>
            <p:nvPr/>
          </p:nvSpPr>
          <p:spPr bwMode="auto">
            <a:xfrm flipV="1">
              <a:off x="3365" y="3456"/>
              <a:ext cx="863"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8283" name="Line 102">
              <a:extLst>
                <a:ext uri="{FF2B5EF4-FFF2-40B4-BE49-F238E27FC236}">
                  <a16:creationId xmlns:a16="http://schemas.microsoft.com/office/drawing/2014/main" id="{B592107E-8DF7-4B4F-9FCD-36192196D2B6}"/>
                </a:ext>
              </a:extLst>
            </p:cNvPr>
            <p:cNvSpPr>
              <a:spLocks noChangeShapeType="1"/>
            </p:cNvSpPr>
            <p:nvPr/>
          </p:nvSpPr>
          <p:spPr bwMode="auto">
            <a:xfrm flipV="1">
              <a:off x="3365" y="2784"/>
              <a:ext cx="0" cy="67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8284" name="Line 103">
              <a:extLst>
                <a:ext uri="{FF2B5EF4-FFF2-40B4-BE49-F238E27FC236}">
                  <a16:creationId xmlns:a16="http://schemas.microsoft.com/office/drawing/2014/main" id="{556DAB52-7574-4B83-9746-CA63BF5A711B}"/>
                </a:ext>
              </a:extLst>
            </p:cNvPr>
            <p:cNvSpPr>
              <a:spLocks noChangeShapeType="1"/>
            </p:cNvSpPr>
            <p:nvPr/>
          </p:nvSpPr>
          <p:spPr bwMode="auto">
            <a:xfrm flipV="1">
              <a:off x="3365" y="2784"/>
              <a:ext cx="287"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8285" name="Line 104">
              <a:extLst>
                <a:ext uri="{FF2B5EF4-FFF2-40B4-BE49-F238E27FC236}">
                  <a16:creationId xmlns:a16="http://schemas.microsoft.com/office/drawing/2014/main" id="{86825C1A-780E-4236-9214-5336E0C601E2}"/>
                </a:ext>
              </a:extLst>
            </p:cNvPr>
            <p:cNvSpPr>
              <a:spLocks noChangeShapeType="1"/>
            </p:cNvSpPr>
            <p:nvPr/>
          </p:nvSpPr>
          <p:spPr bwMode="auto">
            <a:xfrm flipV="1">
              <a:off x="3953" y="2784"/>
              <a:ext cx="275"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8286" name="Line 105">
              <a:extLst>
                <a:ext uri="{FF2B5EF4-FFF2-40B4-BE49-F238E27FC236}">
                  <a16:creationId xmlns:a16="http://schemas.microsoft.com/office/drawing/2014/main" id="{276D9087-3FDF-47AD-AFE3-9B024AA80031}"/>
                </a:ext>
              </a:extLst>
            </p:cNvPr>
            <p:cNvSpPr>
              <a:spLocks noChangeShapeType="1"/>
            </p:cNvSpPr>
            <p:nvPr/>
          </p:nvSpPr>
          <p:spPr bwMode="auto">
            <a:xfrm>
              <a:off x="4228" y="2784"/>
              <a:ext cx="0" cy="67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8287" name="Rectangle 107">
              <a:extLst>
                <a:ext uri="{FF2B5EF4-FFF2-40B4-BE49-F238E27FC236}">
                  <a16:creationId xmlns:a16="http://schemas.microsoft.com/office/drawing/2014/main" id="{433A55CD-B135-484E-AEA7-B0F35AF3FBC3}"/>
                </a:ext>
              </a:extLst>
            </p:cNvPr>
            <p:cNvSpPr>
              <a:spLocks noChangeArrowheads="1"/>
            </p:cNvSpPr>
            <p:nvPr/>
          </p:nvSpPr>
          <p:spPr bwMode="auto">
            <a:xfrm>
              <a:off x="2448" y="2784"/>
              <a:ext cx="432" cy="336"/>
            </a:xfrm>
            <a:prstGeom prst="rect">
              <a:avLst/>
            </a:prstGeom>
            <a:solidFill>
              <a:schemeClr val="bg1"/>
            </a:solidFill>
            <a:ln w="12700">
              <a:solidFill>
                <a:schemeClr val="tx1"/>
              </a:solidFill>
              <a:miter lim="800000"/>
              <a:headEnd/>
              <a:tailEnd/>
            </a:ln>
          </p:spPr>
          <p:txBody>
            <a:bodyPr wrap="none" anchor="ctr"/>
            <a:lstStyle>
              <a:lvl1pPr>
                <a:lnSpc>
                  <a:spcPct val="90000"/>
                </a:lnSpc>
                <a:spcBef>
                  <a:spcPct val="30000"/>
                </a:spcBef>
                <a:buChar char="•"/>
                <a:defRPr sz="2400" b="1">
                  <a:solidFill>
                    <a:schemeClr val="tx1"/>
                  </a:solidFill>
                  <a:latin typeface="Arial" panose="020B0604020202020204" pitchFamily="34" charset="0"/>
                </a:defRPr>
              </a:lvl1pPr>
              <a:lvl2pPr marL="742950" indent="-285750">
                <a:spcBef>
                  <a:spcPct val="20000"/>
                </a:spcBef>
                <a:buChar char="–"/>
                <a:defRPr b="1">
                  <a:solidFill>
                    <a:schemeClr val="tx1"/>
                  </a:solidFill>
                  <a:latin typeface="Arial" panose="020B0604020202020204" pitchFamily="34" charset="0"/>
                </a:defRPr>
              </a:lvl2pPr>
              <a:lvl3pPr marL="1143000" indent="-228600">
                <a:spcBef>
                  <a:spcPct val="20000"/>
                </a:spcBef>
                <a:buChar char="•"/>
                <a:defRPr sz="1600" b="1">
                  <a:solidFill>
                    <a:schemeClr val="tx1"/>
                  </a:solidFill>
                  <a:latin typeface="Arial" panose="020B0604020202020204" pitchFamily="34" charset="0"/>
                </a:defRPr>
              </a:lvl3pPr>
              <a:lvl4pPr marL="1600200" indent="-228600">
                <a:spcBef>
                  <a:spcPct val="20000"/>
                </a:spcBef>
                <a:buChar char="–"/>
                <a:defRPr sz="2000" b="1">
                  <a:solidFill>
                    <a:schemeClr val="tx1"/>
                  </a:solidFill>
                  <a:latin typeface="Arial" panose="020B0604020202020204" pitchFamily="34" charset="0"/>
                </a:defRPr>
              </a:lvl4pPr>
              <a:lvl5pPr marL="2057400" indent="-228600">
                <a:spcBef>
                  <a:spcPct val="20000"/>
                </a:spcBef>
                <a:buChar char="»"/>
                <a:defRPr sz="2000" b="1">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b="1">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b="1">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b="1">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b="1">
                  <a:solidFill>
                    <a:schemeClr val="tx1"/>
                  </a:solidFill>
                  <a:latin typeface="Arial" panose="020B0604020202020204" pitchFamily="34" charset="0"/>
                </a:defRPr>
              </a:lvl9pPr>
            </a:lstStyle>
            <a:p>
              <a:pPr>
                <a:lnSpc>
                  <a:spcPct val="100000"/>
                </a:lnSpc>
                <a:spcBef>
                  <a:spcPct val="0"/>
                </a:spcBef>
                <a:buFontTx/>
                <a:buNone/>
              </a:pPr>
              <a:endParaRPr lang="en-US" altLang="en-US" b="0">
                <a:latin typeface="Times New Roman" panose="02020603050405020304" pitchFamily="18" charset="0"/>
              </a:endParaRPr>
            </a:p>
          </p:txBody>
        </p:sp>
        <p:sp>
          <p:nvSpPr>
            <p:cNvPr id="8288" name="Rectangle 108">
              <a:extLst>
                <a:ext uri="{FF2B5EF4-FFF2-40B4-BE49-F238E27FC236}">
                  <a16:creationId xmlns:a16="http://schemas.microsoft.com/office/drawing/2014/main" id="{46898E02-B937-42AE-88DD-CDF763D70BB9}"/>
                </a:ext>
              </a:extLst>
            </p:cNvPr>
            <p:cNvSpPr>
              <a:spLocks noChangeArrowheads="1"/>
            </p:cNvSpPr>
            <p:nvPr/>
          </p:nvSpPr>
          <p:spPr bwMode="auto">
            <a:xfrm>
              <a:off x="2448" y="2496"/>
              <a:ext cx="432" cy="305"/>
            </a:xfrm>
            <a:prstGeom prst="rect">
              <a:avLst/>
            </a:prstGeom>
            <a:solidFill>
              <a:schemeClr val="bg1"/>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lnSpc>
                  <a:spcPct val="90000"/>
                </a:lnSpc>
                <a:spcBef>
                  <a:spcPct val="30000"/>
                </a:spcBef>
                <a:buChar char="•"/>
                <a:defRPr sz="2400" b="1">
                  <a:solidFill>
                    <a:schemeClr val="tx1"/>
                  </a:solidFill>
                  <a:latin typeface="Arial" panose="020B0604020202020204" pitchFamily="34" charset="0"/>
                </a:defRPr>
              </a:lvl1pPr>
              <a:lvl2pPr marL="742950" indent="-285750">
                <a:spcBef>
                  <a:spcPct val="20000"/>
                </a:spcBef>
                <a:buChar char="–"/>
                <a:defRPr b="1">
                  <a:solidFill>
                    <a:schemeClr val="tx1"/>
                  </a:solidFill>
                  <a:latin typeface="Arial" panose="020B0604020202020204" pitchFamily="34" charset="0"/>
                </a:defRPr>
              </a:lvl2pPr>
              <a:lvl3pPr marL="1143000" indent="-228600">
                <a:spcBef>
                  <a:spcPct val="20000"/>
                </a:spcBef>
                <a:buChar char="•"/>
                <a:defRPr sz="1600" b="1">
                  <a:solidFill>
                    <a:schemeClr val="tx1"/>
                  </a:solidFill>
                  <a:latin typeface="Arial" panose="020B0604020202020204" pitchFamily="34" charset="0"/>
                </a:defRPr>
              </a:lvl3pPr>
              <a:lvl4pPr marL="1600200" indent="-228600">
                <a:spcBef>
                  <a:spcPct val="20000"/>
                </a:spcBef>
                <a:buChar char="–"/>
                <a:defRPr sz="2000" b="1">
                  <a:solidFill>
                    <a:schemeClr val="tx1"/>
                  </a:solidFill>
                  <a:latin typeface="Arial" panose="020B0604020202020204" pitchFamily="34" charset="0"/>
                </a:defRPr>
              </a:lvl4pPr>
              <a:lvl5pPr marL="2057400" indent="-228600">
                <a:spcBef>
                  <a:spcPct val="20000"/>
                </a:spcBef>
                <a:buChar char="»"/>
                <a:defRPr sz="2000" b="1">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b="1">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b="1">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b="1">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b="1">
                  <a:solidFill>
                    <a:schemeClr val="tx1"/>
                  </a:solidFill>
                  <a:latin typeface="Arial" panose="020B0604020202020204" pitchFamily="34" charset="0"/>
                </a:defRPr>
              </a:lvl9pPr>
            </a:lstStyle>
            <a:p>
              <a:pPr>
                <a:lnSpc>
                  <a:spcPct val="100000"/>
                </a:lnSpc>
                <a:spcBef>
                  <a:spcPct val="0"/>
                </a:spcBef>
                <a:buFontTx/>
                <a:buNone/>
              </a:pPr>
              <a:endParaRPr lang="en-US" altLang="en-US" b="0">
                <a:latin typeface="Times New Roman" panose="02020603050405020304" pitchFamily="18" charset="0"/>
              </a:endParaRPr>
            </a:p>
          </p:txBody>
        </p:sp>
      </p:grpSp>
      <p:sp>
        <p:nvSpPr>
          <p:cNvPr id="5229" name="Text Box 109">
            <a:extLst>
              <a:ext uri="{FF2B5EF4-FFF2-40B4-BE49-F238E27FC236}">
                <a16:creationId xmlns:a16="http://schemas.microsoft.com/office/drawing/2014/main" id="{3128C932-FC88-4C5C-9033-97167D4A9EB3}"/>
              </a:ext>
            </a:extLst>
          </p:cNvPr>
          <p:cNvSpPr txBox="1">
            <a:spLocks noChangeArrowheads="1"/>
          </p:cNvSpPr>
          <p:nvPr/>
        </p:nvSpPr>
        <p:spPr bwMode="auto">
          <a:xfrm>
            <a:off x="1828800" y="2438401"/>
            <a:ext cx="1766888" cy="701675"/>
          </a:xfrm>
          <a:prstGeom prst="rect">
            <a:avLst/>
          </a:prstGeom>
          <a:noFill/>
          <a:ln w="9525">
            <a:noFill/>
            <a:miter lim="800000"/>
            <a:headEnd/>
            <a:tailEnd/>
          </a:ln>
          <a:effectLst/>
        </p:spPr>
        <p:txBody>
          <a:bodyPr wrap="none" anchor="ctr">
            <a:spAutoFit/>
          </a:bodyPr>
          <a:lstStyle/>
          <a:p>
            <a:pPr algn="ctr">
              <a:defRPr/>
            </a:pPr>
            <a:r>
              <a:rPr lang="en-US" sz="2000" b="1">
                <a:effectLst>
                  <a:outerShdw blurRad="38100" dist="38100" dir="2700000" algn="tl">
                    <a:srgbClr val="FFFFFF"/>
                  </a:outerShdw>
                </a:effectLst>
                <a:latin typeface="Arial Black" pitchFamily="34" charset="0"/>
              </a:rPr>
              <a:t>Application</a:t>
            </a:r>
            <a:br>
              <a:rPr lang="en-US" sz="2000" b="1">
                <a:effectLst>
                  <a:outerShdw blurRad="38100" dist="38100" dir="2700000" algn="tl">
                    <a:srgbClr val="FFFFFF"/>
                  </a:outerShdw>
                </a:effectLst>
                <a:latin typeface="Arial Black" pitchFamily="34" charset="0"/>
              </a:rPr>
            </a:br>
            <a:r>
              <a:rPr lang="en-US" sz="2000" b="1">
                <a:effectLst>
                  <a:outerShdw blurRad="38100" dist="38100" dir="2700000" algn="tl">
                    <a:srgbClr val="FFFFFF"/>
                  </a:outerShdw>
                </a:effectLst>
                <a:latin typeface="Arial Black" pitchFamily="34" charset="0"/>
              </a:rPr>
              <a:t> Software</a:t>
            </a:r>
          </a:p>
        </p:txBody>
      </p:sp>
      <p:sp>
        <p:nvSpPr>
          <p:cNvPr id="5231" name="Text Box 111">
            <a:extLst>
              <a:ext uri="{FF2B5EF4-FFF2-40B4-BE49-F238E27FC236}">
                <a16:creationId xmlns:a16="http://schemas.microsoft.com/office/drawing/2014/main" id="{22E3DBA6-76D7-4CE0-8011-E80CF72A03F7}"/>
              </a:ext>
            </a:extLst>
          </p:cNvPr>
          <p:cNvSpPr txBox="1">
            <a:spLocks noChangeArrowheads="1"/>
          </p:cNvSpPr>
          <p:nvPr/>
        </p:nvSpPr>
        <p:spPr bwMode="auto">
          <a:xfrm>
            <a:off x="1981201" y="4495801"/>
            <a:ext cx="1554163" cy="701675"/>
          </a:xfrm>
          <a:prstGeom prst="rect">
            <a:avLst/>
          </a:prstGeom>
          <a:noFill/>
          <a:ln w="9525">
            <a:noFill/>
            <a:miter lim="800000"/>
            <a:headEnd/>
            <a:tailEnd/>
          </a:ln>
          <a:effectLst/>
        </p:spPr>
        <p:txBody>
          <a:bodyPr wrap="none" anchor="ctr">
            <a:spAutoFit/>
          </a:bodyPr>
          <a:lstStyle/>
          <a:p>
            <a:pPr algn="ctr">
              <a:defRPr/>
            </a:pPr>
            <a:r>
              <a:rPr lang="en-US" sz="2000" b="1">
                <a:effectLst>
                  <a:outerShdw blurRad="38100" dist="38100" dir="2700000" algn="tl">
                    <a:srgbClr val="FFFFFF"/>
                  </a:outerShdw>
                </a:effectLst>
                <a:latin typeface="Arial Black" pitchFamily="34" charset="0"/>
              </a:rPr>
              <a:t>Operating</a:t>
            </a:r>
            <a:br>
              <a:rPr lang="en-US" sz="2000" b="1">
                <a:effectLst>
                  <a:outerShdw blurRad="38100" dist="38100" dir="2700000" algn="tl">
                    <a:srgbClr val="FFFFFF"/>
                  </a:outerShdw>
                </a:effectLst>
                <a:latin typeface="Arial Black" pitchFamily="34" charset="0"/>
              </a:rPr>
            </a:br>
            <a:r>
              <a:rPr lang="en-US" sz="2000" b="1">
                <a:effectLst>
                  <a:outerShdw blurRad="38100" dist="38100" dir="2700000" algn="tl">
                    <a:srgbClr val="FFFFFF"/>
                  </a:outerShdw>
                </a:effectLst>
                <a:latin typeface="Arial Black" pitchFamily="34" charset="0"/>
              </a:rPr>
              <a:t> System</a:t>
            </a:r>
          </a:p>
        </p:txBody>
      </p:sp>
      <p:sp>
        <p:nvSpPr>
          <p:cNvPr id="8197" name="Text Box 112">
            <a:extLst>
              <a:ext uri="{FF2B5EF4-FFF2-40B4-BE49-F238E27FC236}">
                <a16:creationId xmlns:a16="http://schemas.microsoft.com/office/drawing/2014/main" id="{D396C30D-4512-4E53-9196-9A7BEF204C0B}"/>
              </a:ext>
            </a:extLst>
          </p:cNvPr>
          <p:cNvSpPr txBox="1">
            <a:spLocks noChangeArrowheads="1"/>
          </p:cNvSpPr>
          <p:nvPr/>
        </p:nvSpPr>
        <p:spPr bwMode="auto">
          <a:xfrm>
            <a:off x="3124200" y="5759451"/>
            <a:ext cx="5595938"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ct val="30000"/>
              </a:spcBef>
              <a:buChar char="•"/>
              <a:defRPr sz="2400" b="1">
                <a:solidFill>
                  <a:schemeClr val="tx1"/>
                </a:solidFill>
                <a:latin typeface="Arial" panose="020B0604020202020204" pitchFamily="34" charset="0"/>
              </a:defRPr>
            </a:lvl1pPr>
            <a:lvl2pPr marL="742950" indent="-285750">
              <a:spcBef>
                <a:spcPct val="20000"/>
              </a:spcBef>
              <a:buChar char="–"/>
              <a:defRPr b="1">
                <a:solidFill>
                  <a:schemeClr val="tx1"/>
                </a:solidFill>
                <a:latin typeface="Arial" panose="020B0604020202020204" pitchFamily="34" charset="0"/>
              </a:defRPr>
            </a:lvl2pPr>
            <a:lvl3pPr marL="1143000" indent="-228600">
              <a:spcBef>
                <a:spcPct val="20000"/>
              </a:spcBef>
              <a:buChar char="•"/>
              <a:defRPr sz="1600" b="1">
                <a:solidFill>
                  <a:schemeClr val="tx1"/>
                </a:solidFill>
                <a:latin typeface="Arial" panose="020B0604020202020204" pitchFamily="34" charset="0"/>
              </a:defRPr>
            </a:lvl3pPr>
            <a:lvl4pPr marL="1600200" indent="-228600">
              <a:spcBef>
                <a:spcPct val="20000"/>
              </a:spcBef>
              <a:buChar char="–"/>
              <a:defRPr sz="2000" b="1">
                <a:solidFill>
                  <a:schemeClr val="tx1"/>
                </a:solidFill>
                <a:latin typeface="Arial" panose="020B0604020202020204" pitchFamily="34" charset="0"/>
              </a:defRPr>
            </a:lvl4pPr>
            <a:lvl5pPr marL="2057400" indent="-228600">
              <a:spcBef>
                <a:spcPct val="20000"/>
              </a:spcBef>
              <a:buChar char="»"/>
              <a:defRPr sz="2000" b="1">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b="1">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b="1">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b="1">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b="1">
                <a:solidFill>
                  <a:schemeClr val="tx1"/>
                </a:solidFill>
                <a:latin typeface="Arial" panose="020B0604020202020204" pitchFamily="34" charset="0"/>
              </a:defRPr>
            </a:lvl9pPr>
          </a:lstStyle>
          <a:p>
            <a:pPr algn="ctr">
              <a:lnSpc>
                <a:spcPct val="100000"/>
              </a:lnSpc>
              <a:spcBef>
                <a:spcPct val="0"/>
              </a:spcBef>
              <a:buFontTx/>
              <a:buNone/>
            </a:pPr>
            <a:r>
              <a:rPr lang="en-US" altLang="en-US" sz="2000" i="1" dirty="0">
                <a:solidFill>
                  <a:srgbClr val="CC0000"/>
                </a:solidFill>
                <a:latin typeface="Times New Roman" panose="02020603050405020304" pitchFamily="18" charset="0"/>
              </a:rPr>
              <a:t>This incompatibility can lead to a chicken-and-egg </a:t>
            </a:r>
          </a:p>
          <a:p>
            <a:pPr algn="ctr">
              <a:lnSpc>
                <a:spcPct val="100000"/>
              </a:lnSpc>
              <a:spcBef>
                <a:spcPct val="0"/>
              </a:spcBef>
              <a:buFontTx/>
              <a:buNone/>
            </a:pPr>
            <a:r>
              <a:rPr lang="en-US" altLang="en-US" sz="2000" i="1" dirty="0">
                <a:solidFill>
                  <a:srgbClr val="CC0000"/>
                </a:solidFill>
                <a:latin typeface="Times New Roman" panose="02020603050405020304" pitchFamily="18" charset="0"/>
              </a:rPr>
              <a:t>problem in a market with network effects</a:t>
            </a:r>
            <a:endParaRPr lang="en-US" altLang="en-US" sz="2000" b="0" i="1" dirty="0">
              <a:latin typeface="Times New Roman" panose="02020603050405020304" pitchFamily="18" charset="0"/>
            </a:endParaRPr>
          </a:p>
        </p:txBody>
      </p:sp>
      <p:sp>
        <p:nvSpPr>
          <p:cNvPr id="8198" name="Rectangle 113">
            <a:extLst>
              <a:ext uri="{FF2B5EF4-FFF2-40B4-BE49-F238E27FC236}">
                <a16:creationId xmlns:a16="http://schemas.microsoft.com/office/drawing/2014/main" id="{A311702B-BC7D-4127-83A1-05042FA92BB0}"/>
              </a:ext>
            </a:extLst>
          </p:cNvPr>
          <p:cNvSpPr>
            <a:spLocks noGrp="1" noChangeArrowheads="1"/>
          </p:cNvSpPr>
          <p:nvPr>
            <p:ph type="title"/>
          </p:nvPr>
        </p:nvSpPr>
        <p:spPr/>
        <p:txBody>
          <a:bodyPr>
            <a:normAutofit/>
          </a:bodyPr>
          <a:lstStyle/>
          <a:p>
            <a:r>
              <a:rPr lang="en-US" altLang="en-US" dirty="0"/>
              <a:t>Applications are Specific to Operating System: Unique APIs </a:t>
            </a:r>
            <a:r>
              <a:rPr lang="en-US" altLang="en-US" i="1" dirty="0"/>
              <a:t>(Circa 1998)</a:t>
            </a:r>
          </a:p>
        </p:txBody>
      </p:sp>
      <p:sp>
        <p:nvSpPr>
          <p:cNvPr id="2" name="Slide Number Placeholder 1">
            <a:extLst>
              <a:ext uri="{FF2B5EF4-FFF2-40B4-BE49-F238E27FC236}">
                <a16:creationId xmlns:a16="http://schemas.microsoft.com/office/drawing/2014/main" id="{5A0E7BFD-ADB3-411B-BF00-53D7445AA016}"/>
              </a:ext>
            </a:extLst>
          </p:cNvPr>
          <p:cNvSpPr>
            <a:spLocks noGrp="1"/>
          </p:cNvSpPr>
          <p:nvPr>
            <p:ph type="sldNum" sz="quarter" idx="12"/>
          </p:nvPr>
        </p:nvSpPr>
        <p:spPr/>
        <p:txBody>
          <a:bodyPr/>
          <a:lstStyle/>
          <a:p>
            <a:fld id="{F487EBBE-9D79-475C-84C6-B9A9B9AB1039}" type="slidenum">
              <a:rPr lang="en-US" smtClean="0"/>
              <a:t>14</a:t>
            </a:fld>
            <a:endParaRPr lang="en-US"/>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9" name="Freeform 14" descr="Blue tissue paper">
            <a:extLst>
              <a:ext uri="{FF2B5EF4-FFF2-40B4-BE49-F238E27FC236}">
                <a16:creationId xmlns:a16="http://schemas.microsoft.com/office/drawing/2014/main" id="{30562BF4-C253-49E9-9D58-B76E2C72D087}"/>
              </a:ext>
            </a:extLst>
          </p:cNvPr>
          <p:cNvSpPr>
            <a:spLocks/>
          </p:cNvSpPr>
          <p:nvPr/>
        </p:nvSpPr>
        <p:spPr bwMode="auto">
          <a:xfrm>
            <a:off x="6556265" y="4219862"/>
            <a:ext cx="2747963" cy="712788"/>
          </a:xfrm>
          <a:custGeom>
            <a:avLst/>
            <a:gdLst>
              <a:gd name="T0" fmla="*/ 2147483646 w 2452"/>
              <a:gd name="T1" fmla="*/ 0 h 899"/>
              <a:gd name="T2" fmla="*/ 2147483646 w 2452"/>
              <a:gd name="T3" fmla="*/ 2147483646 h 899"/>
              <a:gd name="T4" fmla="*/ 2147483646 w 2452"/>
              <a:gd name="T5" fmla="*/ 2147483646 h 899"/>
              <a:gd name="T6" fmla="*/ 2147483646 w 2452"/>
              <a:gd name="T7" fmla="*/ 2147483646 h 899"/>
              <a:gd name="T8" fmla="*/ 2147483646 w 2452"/>
              <a:gd name="T9" fmla="*/ 2147483646 h 899"/>
              <a:gd name="T10" fmla="*/ 2147483646 w 2452"/>
              <a:gd name="T11" fmla="*/ 2147483646 h 899"/>
              <a:gd name="T12" fmla="*/ 2147483646 w 2452"/>
              <a:gd name="T13" fmla="*/ 2147483646 h 899"/>
              <a:gd name="T14" fmla="*/ 2147483646 w 2452"/>
              <a:gd name="T15" fmla="*/ 2147483646 h 899"/>
              <a:gd name="T16" fmla="*/ 0 w 2452"/>
              <a:gd name="T17" fmla="*/ 2147483646 h 899"/>
              <a:gd name="T18" fmla="*/ 0 w 2452"/>
              <a:gd name="T19" fmla="*/ 2147483646 h 899"/>
              <a:gd name="T20" fmla="*/ 2147483646 w 2452"/>
              <a:gd name="T21" fmla="*/ 2147483646 h 899"/>
              <a:gd name="T22" fmla="*/ 2147483646 w 2452"/>
              <a:gd name="T23" fmla="*/ 2147483646 h 899"/>
              <a:gd name="T24" fmla="*/ 2147483646 w 2452"/>
              <a:gd name="T25" fmla="*/ 2147483646 h 899"/>
              <a:gd name="T26" fmla="*/ 2147483646 w 2452"/>
              <a:gd name="T27" fmla="*/ 2147483646 h 899"/>
              <a:gd name="T28" fmla="*/ 2147483646 w 2452"/>
              <a:gd name="T29" fmla="*/ 2147483646 h 899"/>
              <a:gd name="T30" fmla="*/ 2147483646 w 2452"/>
              <a:gd name="T31" fmla="*/ 2147483646 h 899"/>
              <a:gd name="T32" fmla="*/ 2147483646 w 2452"/>
              <a:gd name="T33" fmla="*/ 2147483646 h 899"/>
              <a:gd name="T34" fmla="*/ 2147483646 w 2452"/>
              <a:gd name="T35" fmla="*/ 2147483646 h 899"/>
              <a:gd name="T36" fmla="*/ 2147483646 w 2452"/>
              <a:gd name="T37" fmla="*/ 2147483646 h 899"/>
              <a:gd name="T38" fmla="*/ 2147483646 w 2452"/>
              <a:gd name="T39" fmla="*/ 2147483646 h 899"/>
              <a:gd name="T40" fmla="*/ 2147483646 w 2452"/>
              <a:gd name="T41" fmla="*/ 2147483646 h 899"/>
              <a:gd name="T42" fmla="*/ 2147483646 w 2452"/>
              <a:gd name="T43" fmla="*/ 2147483646 h 899"/>
              <a:gd name="T44" fmla="*/ 2147483646 w 2452"/>
              <a:gd name="T45" fmla="*/ 2147483646 h 899"/>
              <a:gd name="T46" fmla="*/ 2147483646 w 2452"/>
              <a:gd name="T47" fmla="*/ 2147483646 h 899"/>
              <a:gd name="T48" fmla="*/ 2147483646 w 2452"/>
              <a:gd name="T49" fmla="*/ 2147483646 h 899"/>
              <a:gd name="T50" fmla="*/ 2147483646 w 2452"/>
              <a:gd name="T51" fmla="*/ 2147483646 h 899"/>
              <a:gd name="T52" fmla="*/ 2147483646 w 2452"/>
              <a:gd name="T53" fmla="*/ 2147483646 h 899"/>
              <a:gd name="T54" fmla="*/ 2147483646 w 2452"/>
              <a:gd name="T55" fmla="*/ 2147483646 h 899"/>
              <a:gd name="T56" fmla="*/ 2147483646 w 2452"/>
              <a:gd name="T57" fmla="*/ 2147483646 h 899"/>
              <a:gd name="T58" fmla="*/ 2147483646 w 2452"/>
              <a:gd name="T59" fmla="*/ 2147483646 h 899"/>
              <a:gd name="T60" fmla="*/ 2147483646 w 2452"/>
              <a:gd name="T61" fmla="*/ 2147483646 h 899"/>
              <a:gd name="T62" fmla="*/ 2147483646 w 2452"/>
              <a:gd name="T63" fmla="*/ 2147483646 h 899"/>
              <a:gd name="T64" fmla="*/ 2147483646 w 2452"/>
              <a:gd name="T65" fmla="*/ 2147483646 h 899"/>
              <a:gd name="T66" fmla="*/ 2147483646 w 2452"/>
              <a:gd name="T67" fmla="*/ 2147483646 h 899"/>
              <a:gd name="T68" fmla="*/ 2147483646 w 2452"/>
              <a:gd name="T69" fmla="*/ 2147483646 h 899"/>
              <a:gd name="T70" fmla="*/ 2147483646 w 2452"/>
              <a:gd name="T71" fmla="*/ 0 h 899"/>
              <a:gd name="T72" fmla="*/ 2147483646 w 2452"/>
              <a:gd name="T73" fmla="*/ 0 h 899"/>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2452" h="899">
                <a:moveTo>
                  <a:pt x="99" y="0"/>
                </a:moveTo>
                <a:lnTo>
                  <a:pt x="79" y="1"/>
                </a:lnTo>
                <a:lnTo>
                  <a:pt x="60" y="9"/>
                </a:lnTo>
                <a:lnTo>
                  <a:pt x="43" y="20"/>
                </a:lnTo>
                <a:lnTo>
                  <a:pt x="29" y="33"/>
                </a:lnTo>
                <a:lnTo>
                  <a:pt x="17" y="50"/>
                </a:lnTo>
                <a:lnTo>
                  <a:pt x="8" y="67"/>
                </a:lnTo>
                <a:lnTo>
                  <a:pt x="1" y="88"/>
                </a:lnTo>
                <a:lnTo>
                  <a:pt x="0" y="112"/>
                </a:lnTo>
                <a:lnTo>
                  <a:pt x="0" y="788"/>
                </a:lnTo>
                <a:lnTo>
                  <a:pt x="1" y="810"/>
                </a:lnTo>
                <a:lnTo>
                  <a:pt x="8" y="832"/>
                </a:lnTo>
                <a:lnTo>
                  <a:pt x="17" y="850"/>
                </a:lnTo>
                <a:lnTo>
                  <a:pt x="29" y="867"/>
                </a:lnTo>
                <a:lnTo>
                  <a:pt x="43" y="879"/>
                </a:lnTo>
                <a:lnTo>
                  <a:pt x="60" y="891"/>
                </a:lnTo>
                <a:lnTo>
                  <a:pt x="79" y="898"/>
                </a:lnTo>
                <a:lnTo>
                  <a:pt x="99" y="899"/>
                </a:lnTo>
                <a:lnTo>
                  <a:pt x="2354" y="899"/>
                </a:lnTo>
                <a:lnTo>
                  <a:pt x="2374" y="898"/>
                </a:lnTo>
                <a:lnTo>
                  <a:pt x="2392" y="891"/>
                </a:lnTo>
                <a:lnTo>
                  <a:pt x="2408" y="879"/>
                </a:lnTo>
                <a:lnTo>
                  <a:pt x="2424" y="867"/>
                </a:lnTo>
                <a:lnTo>
                  <a:pt x="2434" y="850"/>
                </a:lnTo>
                <a:lnTo>
                  <a:pt x="2444" y="832"/>
                </a:lnTo>
                <a:lnTo>
                  <a:pt x="2450" y="810"/>
                </a:lnTo>
                <a:lnTo>
                  <a:pt x="2452" y="788"/>
                </a:lnTo>
                <a:lnTo>
                  <a:pt x="2452" y="112"/>
                </a:lnTo>
                <a:lnTo>
                  <a:pt x="2450" y="88"/>
                </a:lnTo>
                <a:lnTo>
                  <a:pt x="2444" y="67"/>
                </a:lnTo>
                <a:lnTo>
                  <a:pt x="2434" y="50"/>
                </a:lnTo>
                <a:lnTo>
                  <a:pt x="2424" y="33"/>
                </a:lnTo>
                <a:lnTo>
                  <a:pt x="2408" y="20"/>
                </a:lnTo>
                <a:lnTo>
                  <a:pt x="2392" y="9"/>
                </a:lnTo>
                <a:lnTo>
                  <a:pt x="2374" y="1"/>
                </a:lnTo>
                <a:lnTo>
                  <a:pt x="2354" y="0"/>
                </a:lnTo>
                <a:lnTo>
                  <a:pt x="99" y="0"/>
                </a:lnTo>
                <a:close/>
              </a:path>
            </a:pathLst>
          </a:custGeom>
          <a:blipFill dpi="0" rotWithShape="0">
            <a:blip r:embed="rId3"/>
            <a:srcRect/>
            <a:tile tx="0" ty="0" sx="100000" sy="100000" flip="none" algn="tl"/>
          </a:blipFill>
          <a:ln w="9525" cap="flat" cmpd="sng">
            <a:solidFill>
              <a:schemeClr val="tx1"/>
            </a:solidFill>
            <a:prstDash val="solid"/>
            <a:round/>
            <a:headEnd/>
            <a:tailEnd/>
          </a:ln>
          <a:effectLst>
            <a:outerShdw dist="107763" dir="2700000" algn="ctr" rotWithShape="0">
              <a:schemeClr val="bg2"/>
            </a:outerShdw>
          </a:effectLst>
        </p:spPr>
        <p:txBody>
          <a:bodyPr wrap="none" anchor="ctr"/>
          <a:lstStyle/>
          <a:p>
            <a:endParaRPr lang="en-US"/>
          </a:p>
        </p:txBody>
      </p:sp>
      <p:sp>
        <p:nvSpPr>
          <p:cNvPr id="16390" name="Freeform 15" descr="Blue tissue paper">
            <a:extLst>
              <a:ext uri="{FF2B5EF4-FFF2-40B4-BE49-F238E27FC236}">
                <a16:creationId xmlns:a16="http://schemas.microsoft.com/office/drawing/2014/main" id="{826B1FDF-66EF-47E8-AE3B-5D97DDCD4D43}"/>
              </a:ext>
            </a:extLst>
          </p:cNvPr>
          <p:cNvSpPr>
            <a:spLocks/>
          </p:cNvSpPr>
          <p:nvPr/>
        </p:nvSpPr>
        <p:spPr bwMode="auto">
          <a:xfrm>
            <a:off x="4734674" y="2285999"/>
            <a:ext cx="2671763" cy="578284"/>
          </a:xfrm>
          <a:custGeom>
            <a:avLst/>
            <a:gdLst>
              <a:gd name="T0" fmla="*/ 2147483646 w 2452"/>
              <a:gd name="T1" fmla="*/ 0 h 899"/>
              <a:gd name="T2" fmla="*/ 2147483646 w 2452"/>
              <a:gd name="T3" fmla="*/ 2147483646 h 899"/>
              <a:gd name="T4" fmla="*/ 2147483646 w 2452"/>
              <a:gd name="T5" fmla="*/ 2147483646 h 899"/>
              <a:gd name="T6" fmla="*/ 2147483646 w 2452"/>
              <a:gd name="T7" fmla="*/ 2147483646 h 899"/>
              <a:gd name="T8" fmla="*/ 2147483646 w 2452"/>
              <a:gd name="T9" fmla="*/ 2147483646 h 899"/>
              <a:gd name="T10" fmla="*/ 2147483646 w 2452"/>
              <a:gd name="T11" fmla="*/ 2147483646 h 899"/>
              <a:gd name="T12" fmla="*/ 2147483646 w 2452"/>
              <a:gd name="T13" fmla="*/ 2147483646 h 899"/>
              <a:gd name="T14" fmla="*/ 2147483646 w 2452"/>
              <a:gd name="T15" fmla="*/ 2147483646 h 899"/>
              <a:gd name="T16" fmla="*/ 0 w 2452"/>
              <a:gd name="T17" fmla="*/ 2147483646 h 899"/>
              <a:gd name="T18" fmla="*/ 0 w 2452"/>
              <a:gd name="T19" fmla="*/ 2147483646 h 899"/>
              <a:gd name="T20" fmla="*/ 2147483646 w 2452"/>
              <a:gd name="T21" fmla="*/ 2147483646 h 899"/>
              <a:gd name="T22" fmla="*/ 2147483646 w 2452"/>
              <a:gd name="T23" fmla="*/ 2147483646 h 899"/>
              <a:gd name="T24" fmla="*/ 2147483646 w 2452"/>
              <a:gd name="T25" fmla="*/ 2147483646 h 899"/>
              <a:gd name="T26" fmla="*/ 2147483646 w 2452"/>
              <a:gd name="T27" fmla="*/ 2147483646 h 899"/>
              <a:gd name="T28" fmla="*/ 2147483646 w 2452"/>
              <a:gd name="T29" fmla="*/ 2147483646 h 899"/>
              <a:gd name="T30" fmla="*/ 2147483646 w 2452"/>
              <a:gd name="T31" fmla="*/ 2147483646 h 899"/>
              <a:gd name="T32" fmla="*/ 2147483646 w 2452"/>
              <a:gd name="T33" fmla="*/ 2147483646 h 899"/>
              <a:gd name="T34" fmla="*/ 2147483646 w 2452"/>
              <a:gd name="T35" fmla="*/ 2147483646 h 899"/>
              <a:gd name="T36" fmla="*/ 2147483646 w 2452"/>
              <a:gd name="T37" fmla="*/ 2147483646 h 899"/>
              <a:gd name="T38" fmla="*/ 2147483646 w 2452"/>
              <a:gd name="T39" fmla="*/ 2147483646 h 899"/>
              <a:gd name="T40" fmla="*/ 2147483646 w 2452"/>
              <a:gd name="T41" fmla="*/ 2147483646 h 899"/>
              <a:gd name="T42" fmla="*/ 2147483646 w 2452"/>
              <a:gd name="T43" fmla="*/ 2147483646 h 899"/>
              <a:gd name="T44" fmla="*/ 2147483646 w 2452"/>
              <a:gd name="T45" fmla="*/ 2147483646 h 899"/>
              <a:gd name="T46" fmla="*/ 2147483646 w 2452"/>
              <a:gd name="T47" fmla="*/ 2147483646 h 899"/>
              <a:gd name="T48" fmla="*/ 2147483646 w 2452"/>
              <a:gd name="T49" fmla="*/ 2147483646 h 899"/>
              <a:gd name="T50" fmla="*/ 2147483646 w 2452"/>
              <a:gd name="T51" fmla="*/ 2147483646 h 899"/>
              <a:gd name="T52" fmla="*/ 2147483646 w 2452"/>
              <a:gd name="T53" fmla="*/ 2147483646 h 899"/>
              <a:gd name="T54" fmla="*/ 2147483646 w 2452"/>
              <a:gd name="T55" fmla="*/ 2147483646 h 899"/>
              <a:gd name="T56" fmla="*/ 2147483646 w 2452"/>
              <a:gd name="T57" fmla="*/ 2147483646 h 899"/>
              <a:gd name="T58" fmla="*/ 2147483646 w 2452"/>
              <a:gd name="T59" fmla="*/ 2147483646 h 899"/>
              <a:gd name="T60" fmla="*/ 2147483646 w 2452"/>
              <a:gd name="T61" fmla="*/ 2147483646 h 899"/>
              <a:gd name="T62" fmla="*/ 2147483646 w 2452"/>
              <a:gd name="T63" fmla="*/ 2147483646 h 899"/>
              <a:gd name="T64" fmla="*/ 2147483646 w 2452"/>
              <a:gd name="T65" fmla="*/ 2147483646 h 899"/>
              <a:gd name="T66" fmla="*/ 2147483646 w 2452"/>
              <a:gd name="T67" fmla="*/ 2147483646 h 899"/>
              <a:gd name="T68" fmla="*/ 2147483646 w 2452"/>
              <a:gd name="T69" fmla="*/ 2147483646 h 899"/>
              <a:gd name="T70" fmla="*/ 2147483646 w 2452"/>
              <a:gd name="T71" fmla="*/ 0 h 899"/>
              <a:gd name="T72" fmla="*/ 2147483646 w 2452"/>
              <a:gd name="T73" fmla="*/ 0 h 899"/>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2452" h="899">
                <a:moveTo>
                  <a:pt x="99" y="0"/>
                </a:moveTo>
                <a:lnTo>
                  <a:pt x="79" y="1"/>
                </a:lnTo>
                <a:lnTo>
                  <a:pt x="60" y="9"/>
                </a:lnTo>
                <a:lnTo>
                  <a:pt x="43" y="20"/>
                </a:lnTo>
                <a:lnTo>
                  <a:pt x="29" y="33"/>
                </a:lnTo>
                <a:lnTo>
                  <a:pt x="17" y="50"/>
                </a:lnTo>
                <a:lnTo>
                  <a:pt x="8" y="67"/>
                </a:lnTo>
                <a:lnTo>
                  <a:pt x="1" y="88"/>
                </a:lnTo>
                <a:lnTo>
                  <a:pt x="0" y="112"/>
                </a:lnTo>
                <a:lnTo>
                  <a:pt x="0" y="788"/>
                </a:lnTo>
                <a:lnTo>
                  <a:pt x="1" y="810"/>
                </a:lnTo>
                <a:lnTo>
                  <a:pt x="8" y="832"/>
                </a:lnTo>
                <a:lnTo>
                  <a:pt x="17" y="850"/>
                </a:lnTo>
                <a:lnTo>
                  <a:pt x="29" y="867"/>
                </a:lnTo>
                <a:lnTo>
                  <a:pt x="43" y="879"/>
                </a:lnTo>
                <a:lnTo>
                  <a:pt x="60" y="891"/>
                </a:lnTo>
                <a:lnTo>
                  <a:pt x="79" y="898"/>
                </a:lnTo>
                <a:lnTo>
                  <a:pt x="99" y="899"/>
                </a:lnTo>
                <a:lnTo>
                  <a:pt x="2354" y="899"/>
                </a:lnTo>
                <a:lnTo>
                  <a:pt x="2374" y="898"/>
                </a:lnTo>
                <a:lnTo>
                  <a:pt x="2392" y="891"/>
                </a:lnTo>
                <a:lnTo>
                  <a:pt x="2408" y="879"/>
                </a:lnTo>
                <a:lnTo>
                  <a:pt x="2424" y="867"/>
                </a:lnTo>
                <a:lnTo>
                  <a:pt x="2434" y="850"/>
                </a:lnTo>
                <a:lnTo>
                  <a:pt x="2444" y="832"/>
                </a:lnTo>
                <a:lnTo>
                  <a:pt x="2450" y="810"/>
                </a:lnTo>
                <a:lnTo>
                  <a:pt x="2452" y="788"/>
                </a:lnTo>
                <a:lnTo>
                  <a:pt x="2452" y="112"/>
                </a:lnTo>
                <a:lnTo>
                  <a:pt x="2450" y="88"/>
                </a:lnTo>
                <a:lnTo>
                  <a:pt x="2444" y="67"/>
                </a:lnTo>
                <a:lnTo>
                  <a:pt x="2434" y="50"/>
                </a:lnTo>
                <a:lnTo>
                  <a:pt x="2424" y="33"/>
                </a:lnTo>
                <a:lnTo>
                  <a:pt x="2408" y="20"/>
                </a:lnTo>
                <a:lnTo>
                  <a:pt x="2392" y="9"/>
                </a:lnTo>
                <a:lnTo>
                  <a:pt x="2374" y="1"/>
                </a:lnTo>
                <a:lnTo>
                  <a:pt x="2354" y="0"/>
                </a:lnTo>
                <a:lnTo>
                  <a:pt x="99" y="0"/>
                </a:lnTo>
                <a:close/>
              </a:path>
            </a:pathLst>
          </a:custGeom>
          <a:blipFill dpi="0" rotWithShape="0">
            <a:blip r:embed="rId3"/>
            <a:srcRect/>
            <a:tile tx="0" ty="0" sx="100000" sy="100000" flip="none" algn="tl"/>
          </a:blipFill>
          <a:ln w="9525" cap="flat" cmpd="sng">
            <a:solidFill>
              <a:schemeClr val="tx1"/>
            </a:solidFill>
            <a:prstDash val="solid"/>
            <a:round/>
            <a:headEnd/>
            <a:tailEnd/>
          </a:ln>
          <a:effectLst>
            <a:outerShdw dist="107763" dir="2700000" algn="ctr" rotWithShape="0">
              <a:schemeClr val="bg2"/>
            </a:outerShdw>
          </a:effectLst>
        </p:spPr>
        <p:txBody>
          <a:bodyPr wrap="none" anchor="ctr"/>
          <a:lstStyle/>
          <a:p>
            <a:endParaRPr lang="en-US"/>
          </a:p>
        </p:txBody>
      </p:sp>
      <p:sp>
        <p:nvSpPr>
          <p:cNvPr id="16391" name="Freeform 17" descr="Blue tissue paper">
            <a:extLst>
              <a:ext uri="{FF2B5EF4-FFF2-40B4-BE49-F238E27FC236}">
                <a16:creationId xmlns:a16="http://schemas.microsoft.com/office/drawing/2014/main" id="{02D832A6-87A7-4753-A6B0-3E15FF032BAC}"/>
              </a:ext>
            </a:extLst>
          </p:cNvPr>
          <p:cNvSpPr>
            <a:spLocks/>
          </p:cNvSpPr>
          <p:nvPr/>
        </p:nvSpPr>
        <p:spPr bwMode="auto">
          <a:xfrm>
            <a:off x="2591593" y="4239300"/>
            <a:ext cx="2747963" cy="712788"/>
          </a:xfrm>
          <a:custGeom>
            <a:avLst/>
            <a:gdLst>
              <a:gd name="T0" fmla="*/ 2147483646 w 2452"/>
              <a:gd name="T1" fmla="*/ 0 h 899"/>
              <a:gd name="T2" fmla="*/ 2147483646 w 2452"/>
              <a:gd name="T3" fmla="*/ 2147483646 h 899"/>
              <a:gd name="T4" fmla="*/ 2147483646 w 2452"/>
              <a:gd name="T5" fmla="*/ 2147483646 h 899"/>
              <a:gd name="T6" fmla="*/ 2147483646 w 2452"/>
              <a:gd name="T7" fmla="*/ 2147483646 h 899"/>
              <a:gd name="T8" fmla="*/ 2147483646 w 2452"/>
              <a:gd name="T9" fmla="*/ 2147483646 h 899"/>
              <a:gd name="T10" fmla="*/ 2147483646 w 2452"/>
              <a:gd name="T11" fmla="*/ 2147483646 h 899"/>
              <a:gd name="T12" fmla="*/ 2147483646 w 2452"/>
              <a:gd name="T13" fmla="*/ 2147483646 h 899"/>
              <a:gd name="T14" fmla="*/ 2147483646 w 2452"/>
              <a:gd name="T15" fmla="*/ 2147483646 h 899"/>
              <a:gd name="T16" fmla="*/ 0 w 2452"/>
              <a:gd name="T17" fmla="*/ 2147483646 h 899"/>
              <a:gd name="T18" fmla="*/ 0 w 2452"/>
              <a:gd name="T19" fmla="*/ 2147483646 h 899"/>
              <a:gd name="T20" fmla="*/ 2147483646 w 2452"/>
              <a:gd name="T21" fmla="*/ 2147483646 h 899"/>
              <a:gd name="T22" fmla="*/ 2147483646 w 2452"/>
              <a:gd name="T23" fmla="*/ 2147483646 h 899"/>
              <a:gd name="T24" fmla="*/ 2147483646 w 2452"/>
              <a:gd name="T25" fmla="*/ 2147483646 h 899"/>
              <a:gd name="T26" fmla="*/ 2147483646 w 2452"/>
              <a:gd name="T27" fmla="*/ 2147483646 h 899"/>
              <a:gd name="T28" fmla="*/ 2147483646 w 2452"/>
              <a:gd name="T29" fmla="*/ 2147483646 h 899"/>
              <a:gd name="T30" fmla="*/ 2147483646 w 2452"/>
              <a:gd name="T31" fmla="*/ 2147483646 h 899"/>
              <a:gd name="T32" fmla="*/ 2147483646 w 2452"/>
              <a:gd name="T33" fmla="*/ 2147483646 h 899"/>
              <a:gd name="T34" fmla="*/ 2147483646 w 2452"/>
              <a:gd name="T35" fmla="*/ 2147483646 h 899"/>
              <a:gd name="T36" fmla="*/ 2147483646 w 2452"/>
              <a:gd name="T37" fmla="*/ 2147483646 h 899"/>
              <a:gd name="T38" fmla="*/ 2147483646 w 2452"/>
              <a:gd name="T39" fmla="*/ 2147483646 h 899"/>
              <a:gd name="T40" fmla="*/ 2147483646 w 2452"/>
              <a:gd name="T41" fmla="*/ 2147483646 h 899"/>
              <a:gd name="T42" fmla="*/ 2147483646 w 2452"/>
              <a:gd name="T43" fmla="*/ 2147483646 h 899"/>
              <a:gd name="T44" fmla="*/ 2147483646 w 2452"/>
              <a:gd name="T45" fmla="*/ 2147483646 h 899"/>
              <a:gd name="T46" fmla="*/ 2147483646 w 2452"/>
              <a:gd name="T47" fmla="*/ 2147483646 h 899"/>
              <a:gd name="T48" fmla="*/ 2147483646 w 2452"/>
              <a:gd name="T49" fmla="*/ 2147483646 h 899"/>
              <a:gd name="T50" fmla="*/ 2147483646 w 2452"/>
              <a:gd name="T51" fmla="*/ 2147483646 h 899"/>
              <a:gd name="T52" fmla="*/ 2147483646 w 2452"/>
              <a:gd name="T53" fmla="*/ 2147483646 h 899"/>
              <a:gd name="T54" fmla="*/ 2147483646 w 2452"/>
              <a:gd name="T55" fmla="*/ 2147483646 h 899"/>
              <a:gd name="T56" fmla="*/ 2147483646 w 2452"/>
              <a:gd name="T57" fmla="*/ 2147483646 h 899"/>
              <a:gd name="T58" fmla="*/ 2147483646 w 2452"/>
              <a:gd name="T59" fmla="*/ 2147483646 h 899"/>
              <a:gd name="T60" fmla="*/ 2147483646 w 2452"/>
              <a:gd name="T61" fmla="*/ 2147483646 h 899"/>
              <a:gd name="T62" fmla="*/ 2147483646 w 2452"/>
              <a:gd name="T63" fmla="*/ 2147483646 h 899"/>
              <a:gd name="T64" fmla="*/ 2147483646 w 2452"/>
              <a:gd name="T65" fmla="*/ 2147483646 h 899"/>
              <a:gd name="T66" fmla="*/ 2147483646 w 2452"/>
              <a:gd name="T67" fmla="*/ 2147483646 h 899"/>
              <a:gd name="T68" fmla="*/ 2147483646 w 2452"/>
              <a:gd name="T69" fmla="*/ 2147483646 h 899"/>
              <a:gd name="T70" fmla="*/ 2147483646 w 2452"/>
              <a:gd name="T71" fmla="*/ 0 h 899"/>
              <a:gd name="T72" fmla="*/ 2147483646 w 2452"/>
              <a:gd name="T73" fmla="*/ 0 h 899"/>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2452" h="899">
                <a:moveTo>
                  <a:pt x="99" y="0"/>
                </a:moveTo>
                <a:lnTo>
                  <a:pt x="79" y="1"/>
                </a:lnTo>
                <a:lnTo>
                  <a:pt x="60" y="9"/>
                </a:lnTo>
                <a:lnTo>
                  <a:pt x="43" y="20"/>
                </a:lnTo>
                <a:lnTo>
                  <a:pt x="29" y="33"/>
                </a:lnTo>
                <a:lnTo>
                  <a:pt x="17" y="50"/>
                </a:lnTo>
                <a:lnTo>
                  <a:pt x="8" y="67"/>
                </a:lnTo>
                <a:lnTo>
                  <a:pt x="1" y="88"/>
                </a:lnTo>
                <a:lnTo>
                  <a:pt x="0" y="112"/>
                </a:lnTo>
                <a:lnTo>
                  <a:pt x="0" y="788"/>
                </a:lnTo>
                <a:lnTo>
                  <a:pt x="1" y="810"/>
                </a:lnTo>
                <a:lnTo>
                  <a:pt x="8" y="832"/>
                </a:lnTo>
                <a:lnTo>
                  <a:pt x="17" y="850"/>
                </a:lnTo>
                <a:lnTo>
                  <a:pt x="29" y="867"/>
                </a:lnTo>
                <a:lnTo>
                  <a:pt x="43" y="879"/>
                </a:lnTo>
                <a:lnTo>
                  <a:pt x="60" y="891"/>
                </a:lnTo>
                <a:lnTo>
                  <a:pt x="79" y="898"/>
                </a:lnTo>
                <a:lnTo>
                  <a:pt x="99" y="899"/>
                </a:lnTo>
                <a:lnTo>
                  <a:pt x="2354" y="899"/>
                </a:lnTo>
                <a:lnTo>
                  <a:pt x="2374" y="898"/>
                </a:lnTo>
                <a:lnTo>
                  <a:pt x="2392" y="891"/>
                </a:lnTo>
                <a:lnTo>
                  <a:pt x="2408" y="879"/>
                </a:lnTo>
                <a:lnTo>
                  <a:pt x="2424" y="867"/>
                </a:lnTo>
                <a:lnTo>
                  <a:pt x="2434" y="850"/>
                </a:lnTo>
                <a:lnTo>
                  <a:pt x="2444" y="832"/>
                </a:lnTo>
                <a:lnTo>
                  <a:pt x="2450" y="810"/>
                </a:lnTo>
                <a:lnTo>
                  <a:pt x="2452" y="788"/>
                </a:lnTo>
                <a:lnTo>
                  <a:pt x="2452" y="112"/>
                </a:lnTo>
                <a:lnTo>
                  <a:pt x="2450" y="88"/>
                </a:lnTo>
                <a:lnTo>
                  <a:pt x="2444" y="67"/>
                </a:lnTo>
                <a:lnTo>
                  <a:pt x="2434" y="50"/>
                </a:lnTo>
                <a:lnTo>
                  <a:pt x="2424" y="33"/>
                </a:lnTo>
                <a:lnTo>
                  <a:pt x="2408" y="20"/>
                </a:lnTo>
                <a:lnTo>
                  <a:pt x="2392" y="9"/>
                </a:lnTo>
                <a:lnTo>
                  <a:pt x="2374" y="1"/>
                </a:lnTo>
                <a:lnTo>
                  <a:pt x="2354" y="0"/>
                </a:lnTo>
                <a:lnTo>
                  <a:pt x="99" y="0"/>
                </a:lnTo>
                <a:close/>
              </a:path>
            </a:pathLst>
          </a:custGeom>
          <a:blipFill dpi="0" rotWithShape="0">
            <a:blip r:embed="rId3"/>
            <a:srcRect/>
            <a:tile tx="0" ty="0" sx="100000" sy="100000" flip="none" algn="tl"/>
          </a:blipFill>
          <a:ln w="9525" cap="flat" cmpd="sng">
            <a:solidFill>
              <a:schemeClr val="tx1"/>
            </a:solidFill>
            <a:prstDash val="solid"/>
            <a:round/>
            <a:headEnd/>
            <a:tailEnd/>
          </a:ln>
          <a:effectLst>
            <a:outerShdw dist="107763" dir="2700000" algn="ctr" rotWithShape="0">
              <a:schemeClr val="bg2"/>
            </a:outerShdw>
          </a:effectLst>
        </p:spPr>
        <p:txBody>
          <a:bodyPr wrap="none" anchor="ctr"/>
          <a:lstStyle/>
          <a:p>
            <a:endParaRPr lang="en-US"/>
          </a:p>
        </p:txBody>
      </p:sp>
      <p:sp>
        <p:nvSpPr>
          <p:cNvPr id="16392" name="Freeform 18" descr="Blue tissue paper">
            <a:extLst>
              <a:ext uri="{FF2B5EF4-FFF2-40B4-BE49-F238E27FC236}">
                <a16:creationId xmlns:a16="http://schemas.microsoft.com/office/drawing/2014/main" id="{24088A82-FC61-4203-A76E-BA6F65E01928}"/>
              </a:ext>
            </a:extLst>
          </p:cNvPr>
          <p:cNvSpPr>
            <a:spLocks/>
          </p:cNvSpPr>
          <p:nvPr/>
        </p:nvSpPr>
        <p:spPr bwMode="auto">
          <a:xfrm>
            <a:off x="4152900" y="5813578"/>
            <a:ext cx="2747963" cy="712788"/>
          </a:xfrm>
          <a:custGeom>
            <a:avLst/>
            <a:gdLst>
              <a:gd name="T0" fmla="*/ 2147483646 w 2452"/>
              <a:gd name="T1" fmla="*/ 0 h 899"/>
              <a:gd name="T2" fmla="*/ 2147483646 w 2452"/>
              <a:gd name="T3" fmla="*/ 2147483646 h 899"/>
              <a:gd name="T4" fmla="*/ 2147483646 w 2452"/>
              <a:gd name="T5" fmla="*/ 2147483646 h 899"/>
              <a:gd name="T6" fmla="*/ 2147483646 w 2452"/>
              <a:gd name="T7" fmla="*/ 2147483646 h 899"/>
              <a:gd name="T8" fmla="*/ 2147483646 w 2452"/>
              <a:gd name="T9" fmla="*/ 2147483646 h 899"/>
              <a:gd name="T10" fmla="*/ 2147483646 w 2452"/>
              <a:gd name="T11" fmla="*/ 2147483646 h 899"/>
              <a:gd name="T12" fmla="*/ 2147483646 w 2452"/>
              <a:gd name="T13" fmla="*/ 2147483646 h 899"/>
              <a:gd name="T14" fmla="*/ 2147483646 w 2452"/>
              <a:gd name="T15" fmla="*/ 2147483646 h 899"/>
              <a:gd name="T16" fmla="*/ 0 w 2452"/>
              <a:gd name="T17" fmla="*/ 2147483646 h 899"/>
              <a:gd name="T18" fmla="*/ 0 w 2452"/>
              <a:gd name="T19" fmla="*/ 2147483646 h 899"/>
              <a:gd name="T20" fmla="*/ 2147483646 w 2452"/>
              <a:gd name="T21" fmla="*/ 2147483646 h 899"/>
              <a:gd name="T22" fmla="*/ 2147483646 w 2452"/>
              <a:gd name="T23" fmla="*/ 2147483646 h 899"/>
              <a:gd name="T24" fmla="*/ 2147483646 w 2452"/>
              <a:gd name="T25" fmla="*/ 2147483646 h 899"/>
              <a:gd name="T26" fmla="*/ 2147483646 w 2452"/>
              <a:gd name="T27" fmla="*/ 2147483646 h 899"/>
              <a:gd name="T28" fmla="*/ 2147483646 w 2452"/>
              <a:gd name="T29" fmla="*/ 2147483646 h 899"/>
              <a:gd name="T30" fmla="*/ 2147483646 w 2452"/>
              <a:gd name="T31" fmla="*/ 2147483646 h 899"/>
              <a:gd name="T32" fmla="*/ 2147483646 w 2452"/>
              <a:gd name="T33" fmla="*/ 2147483646 h 899"/>
              <a:gd name="T34" fmla="*/ 2147483646 w 2452"/>
              <a:gd name="T35" fmla="*/ 2147483646 h 899"/>
              <a:gd name="T36" fmla="*/ 2147483646 w 2452"/>
              <a:gd name="T37" fmla="*/ 2147483646 h 899"/>
              <a:gd name="T38" fmla="*/ 2147483646 w 2452"/>
              <a:gd name="T39" fmla="*/ 2147483646 h 899"/>
              <a:gd name="T40" fmla="*/ 2147483646 w 2452"/>
              <a:gd name="T41" fmla="*/ 2147483646 h 899"/>
              <a:gd name="T42" fmla="*/ 2147483646 w 2452"/>
              <a:gd name="T43" fmla="*/ 2147483646 h 899"/>
              <a:gd name="T44" fmla="*/ 2147483646 w 2452"/>
              <a:gd name="T45" fmla="*/ 2147483646 h 899"/>
              <a:gd name="T46" fmla="*/ 2147483646 w 2452"/>
              <a:gd name="T47" fmla="*/ 2147483646 h 899"/>
              <a:gd name="T48" fmla="*/ 2147483646 w 2452"/>
              <a:gd name="T49" fmla="*/ 2147483646 h 899"/>
              <a:gd name="T50" fmla="*/ 2147483646 w 2452"/>
              <a:gd name="T51" fmla="*/ 2147483646 h 899"/>
              <a:gd name="T52" fmla="*/ 2147483646 w 2452"/>
              <a:gd name="T53" fmla="*/ 2147483646 h 899"/>
              <a:gd name="T54" fmla="*/ 2147483646 w 2452"/>
              <a:gd name="T55" fmla="*/ 2147483646 h 899"/>
              <a:gd name="T56" fmla="*/ 2147483646 w 2452"/>
              <a:gd name="T57" fmla="*/ 2147483646 h 899"/>
              <a:gd name="T58" fmla="*/ 2147483646 w 2452"/>
              <a:gd name="T59" fmla="*/ 2147483646 h 899"/>
              <a:gd name="T60" fmla="*/ 2147483646 w 2452"/>
              <a:gd name="T61" fmla="*/ 2147483646 h 899"/>
              <a:gd name="T62" fmla="*/ 2147483646 w 2452"/>
              <a:gd name="T63" fmla="*/ 2147483646 h 899"/>
              <a:gd name="T64" fmla="*/ 2147483646 w 2452"/>
              <a:gd name="T65" fmla="*/ 2147483646 h 899"/>
              <a:gd name="T66" fmla="*/ 2147483646 w 2452"/>
              <a:gd name="T67" fmla="*/ 2147483646 h 899"/>
              <a:gd name="T68" fmla="*/ 2147483646 w 2452"/>
              <a:gd name="T69" fmla="*/ 2147483646 h 899"/>
              <a:gd name="T70" fmla="*/ 2147483646 w 2452"/>
              <a:gd name="T71" fmla="*/ 0 h 899"/>
              <a:gd name="T72" fmla="*/ 2147483646 w 2452"/>
              <a:gd name="T73" fmla="*/ 0 h 899"/>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2452" h="899">
                <a:moveTo>
                  <a:pt x="99" y="0"/>
                </a:moveTo>
                <a:lnTo>
                  <a:pt x="79" y="1"/>
                </a:lnTo>
                <a:lnTo>
                  <a:pt x="60" y="9"/>
                </a:lnTo>
                <a:lnTo>
                  <a:pt x="43" y="20"/>
                </a:lnTo>
                <a:lnTo>
                  <a:pt x="29" y="33"/>
                </a:lnTo>
                <a:lnTo>
                  <a:pt x="17" y="50"/>
                </a:lnTo>
                <a:lnTo>
                  <a:pt x="8" y="67"/>
                </a:lnTo>
                <a:lnTo>
                  <a:pt x="1" y="88"/>
                </a:lnTo>
                <a:lnTo>
                  <a:pt x="0" y="112"/>
                </a:lnTo>
                <a:lnTo>
                  <a:pt x="0" y="788"/>
                </a:lnTo>
                <a:lnTo>
                  <a:pt x="1" y="810"/>
                </a:lnTo>
                <a:lnTo>
                  <a:pt x="8" y="832"/>
                </a:lnTo>
                <a:lnTo>
                  <a:pt x="17" y="850"/>
                </a:lnTo>
                <a:lnTo>
                  <a:pt x="29" y="867"/>
                </a:lnTo>
                <a:lnTo>
                  <a:pt x="43" y="879"/>
                </a:lnTo>
                <a:lnTo>
                  <a:pt x="60" y="891"/>
                </a:lnTo>
                <a:lnTo>
                  <a:pt x="79" y="898"/>
                </a:lnTo>
                <a:lnTo>
                  <a:pt x="99" y="899"/>
                </a:lnTo>
                <a:lnTo>
                  <a:pt x="2354" y="899"/>
                </a:lnTo>
                <a:lnTo>
                  <a:pt x="2374" y="898"/>
                </a:lnTo>
                <a:lnTo>
                  <a:pt x="2392" y="891"/>
                </a:lnTo>
                <a:lnTo>
                  <a:pt x="2408" y="879"/>
                </a:lnTo>
                <a:lnTo>
                  <a:pt x="2424" y="867"/>
                </a:lnTo>
                <a:lnTo>
                  <a:pt x="2434" y="850"/>
                </a:lnTo>
                <a:lnTo>
                  <a:pt x="2444" y="832"/>
                </a:lnTo>
                <a:lnTo>
                  <a:pt x="2450" y="810"/>
                </a:lnTo>
                <a:lnTo>
                  <a:pt x="2452" y="788"/>
                </a:lnTo>
                <a:lnTo>
                  <a:pt x="2452" y="112"/>
                </a:lnTo>
                <a:lnTo>
                  <a:pt x="2450" y="88"/>
                </a:lnTo>
                <a:lnTo>
                  <a:pt x="2444" y="67"/>
                </a:lnTo>
                <a:lnTo>
                  <a:pt x="2434" y="50"/>
                </a:lnTo>
                <a:lnTo>
                  <a:pt x="2424" y="33"/>
                </a:lnTo>
                <a:lnTo>
                  <a:pt x="2408" y="20"/>
                </a:lnTo>
                <a:lnTo>
                  <a:pt x="2392" y="9"/>
                </a:lnTo>
                <a:lnTo>
                  <a:pt x="2374" y="1"/>
                </a:lnTo>
                <a:lnTo>
                  <a:pt x="2354" y="0"/>
                </a:lnTo>
                <a:lnTo>
                  <a:pt x="99" y="0"/>
                </a:lnTo>
                <a:close/>
              </a:path>
            </a:pathLst>
          </a:custGeom>
          <a:blipFill dpi="0" rotWithShape="0">
            <a:blip r:embed="rId3"/>
            <a:srcRect/>
            <a:tile tx="0" ty="0" sx="100000" sy="100000" flip="none" algn="tl"/>
          </a:blipFill>
          <a:ln w="9525" cap="flat" cmpd="sng">
            <a:solidFill>
              <a:schemeClr val="tx1"/>
            </a:solidFill>
            <a:prstDash val="solid"/>
            <a:round/>
            <a:headEnd/>
            <a:tailEnd/>
          </a:ln>
          <a:effectLst>
            <a:outerShdw dist="107763" dir="2700000" algn="ctr" rotWithShape="0">
              <a:schemeClr val="bg2"/>
            </a:outerShdw>
          </a:effectLst>
        </p:spPr>
        <p:txBody>
          <a:bodyPr wrap="none" anchor="ctr"/>
          <a:lstStyle/>
          <a:p>
            <a:endParaRPr lang="en-US"/>
          </a:p>
        </p:txBody>
      </p:sp>
      <p:sp>
        <p:nvSpPr>
          <p:cNvPr id="16393" name="Rectangle 23" descr="Blue tissue paper">
            <a:extLst>
              <a:ext uri="{FF2B5EF4-FFF2-40B4-BE49-F238E27FC236}">
                <a16:creationId xmlns:a16="http://schemas.microsoft.com/office/drawing/2014/main" id="{AD46719F-C21C-4FC1-8D6B-D6EB862A4D5D}"/>
              </a:ext>
            </a:extLst>
          </p:cNvPr>
          <p:cNvSpPr>
            <a:spLocks noChangeArrowheads="1"/>
          </p:cNvSpPr>
          <p:nvPr/>
        </p:nvSpPr>
        <p:spPr bwMode="auto">
          <a:xfrm>
            <a:off x="5181600" y="2514601"/>
            <a:ext cx="1690688" cy="25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lnSpc>
                <a:spcPct val="90000"/>
              </a:lnSpc>
              <a:spcBef>
                <a:spcPct val="30000"/>
              </a:spcBef>
              <a:buChar char="•"/>
              <a:defRPr sz="2400" b="1">
                <a:solidFill>
                  <a:schemeClr val="tx1"/>
                </a:solidFill>
                <a:latin typeface="Arial" panose="020B0604020202020204" pitchFamily="34" charset="0"/>
              </a:defRPr>
            </a:lvl1pPr>
            <a:lvl2pPr marL="742950" indent="-285750">
              <a:spcBef>
                <a:spcPct val="20000"/>
              </a:spcBef>
              <a:buChar char="–"/>
              <a:defRPr b="1">
                <a:solidFill>
                  <a:schemeClr val="tx1"/>
                </a:solidFill>
                <a:latin typeface="Arial" panose="020B0604020202020204" pitchFamily="34" charset="0"/>
              </a:defRPr>
            </a:lvl2pPr>
            <a:lvl3pPr marL="1143000" indent="-228600">
              <a:spcBef>
                <a:spcPct val="20000"/>
              </a:spcBef>
              <a:buChar char="•"/>
              <a:defRPr sz="1600" b="1">
                <a:solidFill>
                  <a:schemeClr val="tx1"/>
                </a:solidFill>
                <a:latin typeface="Arial" panose="020B0604020202020204" pitchFamily="34" charset="0"/>
              </a:defRPr>
            </a:lvl3pPr>
            <a:lvl4pPr marL="1600200" indent="-228600">
              <a:spcBef>
                <a:spcPct val="20000"/>
              </a:spcBef>
              <a:buChar char="–"/>
              <a:defRPr sz="2000" b="1">
                <a:solidFill>
                  <a:schemeClr val="tx1"/>
                </a:solidFill>
                <a:latin typeface="Arial" panose="020B0604020202020204" pitchFamily="34" charset="0"/>
              </a:defRPr>
            </a:lvl4pPr>
            <a:lvl5pPr marL="2057400" indent="-228600">
              <a:spcBef>
                <a:spcPct val="20000"/>
              </a:spcBef>
              <a:buChar char="»"/>
              <a:defRPr sz="2000" b="1">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b="1">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b="1">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b="1">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b="1">
                <a:solidFill>
                  <a:schemeClr val="tx1"/>
                </a:solidFill>
                <a:latin typeface="Arial" panose="020B0604020202020204" pitchFamily="34" charset="0"/>
              </a:defRPr>
            </a:lvl9pPr>
          </a:lstStyle>
          <a:p>
            <a:pPr algn="ctr">
              <a:lnSpc>
                <a:spcPct val="100000"/>
              </a:lnSpc>
              <a:spcBef>
                <a:spcPct val="0"/>
              </a:spcBef>
              <a:buFontTx/>
              <a:buNone/>
            </a:pPr>
            <a:r>
              <a:rPr lang="en-US" altLang="en-US" sz="1800" b="0">
                <a:latin typeface="Arial Black" panose="020B0A04020102020204" pitchFamily="34" charset="0"/>
              </a:rPr>
              <a:t>Web Applications</a:t>
            </a:r>
          </a:p>
        </p:txBody>
      </p:sp>
      <p:sp>
        <p:nvSpPr>
          <p:cNvPr id="16394" name="Rectangle 25">
            <a:extLst>
              <a:ext uri="{FF2B5EF4-FFF2-40B4-BE49-F238E27FC236}">
                <a16:creationId xmlns:a16="http://schemas.microsoft.com/office/drawing/2014/main" id="{AB9B7AF4-3D14-4F6E-AD97-1D37A2F0DCD4}"/>
              </a:ext>
            </a:extLst>
          </p:cNvPr>
          <p:cNvSpPr>
            <a:spLocks noChangeArrowheads="1"/>
          </p:cNvSpPr>
          <p:nvPr/>
        </p:nvSpPr>
        <p:spPr bwMode="auto">
          <a:xfrm>
            <a:off x="5251450" y="5849938"/>
            <a:ext cx="1360488" cy="266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ct val="30000"/>
              </a:spcBef>
              <a:buChar char="•"/>
              <a:defRPr sz="2400" b="1">
                <a:solidFill>
                  <a:schemeClr val="tx1"/>
                </a:solidFill>
                <a:latin typeface="Arial" panose="020B0604020202020204" pitchFamily="34" charset="0"/>
              </a:defRPr>
            </a:lvl1pPr>
            <a:lvl2pPr marL="742950" indent="-285750">
              <a:spcBef>
                <a:spcPct val="20000"/>
              </a:spcBef>
              <a:buChar char="–"/>
              <a:defRPr b="1">
                <a:solidFill>
                  <a:schemeClr val="tx1"/>
                </a:solidFill>
                <a:latin typeface="Arial" panose="020B0604020202020204" pitchFamily="34" charset="0"/>
              </a:defRPr>
            </a:lvl2pPr>
            <a:lvl3pPr marL="1143000" indent="-228600">
              <a:spcBef>
                <a:spcPct val="20000"/>
              </a:spcBef>
              <a:buChar char="•"/>
              <a:defRPr sz="1600" b="1">
                <a:solidFill>
                  <a:schemeClr val="tx1"/>
                </a:solidFill>
                <a:latin typeface="Arial" panose="020B0604020202020204" pitchFamily="34" charset="0"/>
              </a:defRPr>
            </a:lvl3pPr>
            <a:lvl4pPr marL="1600200" indent="-228600">
              <a:spcBef>
                <a:spcPct val="20000"/>
              </a:spcBef>
              <a:buChar char="–"/>
              <a:defRPr sz="2000" b="1">
                <a:solidFill>
                  <a:schemeClr val="tx1"/>
                </a:solidFill>
                <a:latin typeface="Arial" panose="020B0604020202020204" pitchFamily="34" charset="0"/>
              </a:defRPr>
            </a:lvl4pPr>
            <a:lvl5pPr marL="2057400" indent="-228600">
              <a:spcBef>
                <a:spcPct val="20000"/>
              </a:spcBef>
              <a:buChar char="»"/>
              <a:defRPr sz="2000" b="1">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b="1">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b="1">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b="1">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b="1">
                <a:solidFill>
                  <a:schemeClr val="tx1"/>
                </a:solidFill>
                <a:latin typeface="Arial" panose="020B0604020202020204" pitchFamily="34" charset="0"/>
              </a:defRPr>
            </a:lvl9pPr>
          </a:lstStyle>
          <a:p>
            <a:pPr>
              <a:lnSpc>
                <a:spcPct val="100000"/>
              </a:lnSpc>
              <a:spcBef>
                <a:spcPct val="0"/>
              </a:spcBef>
              <a:buFontTx/>
              <a:buNone/>
            </a:pPr>
            <a:endParaRPr lang="en-US" altLang="en-US" b="0">
              <a:latin typeface="Times New Roman" panose="02020603050405020304" pitchFamily="18" charset="0"/>
            </a:endParaRPr>
          </a:p>
        </p:txBody>
      </p:sp>
      <p:sp>
        <p:nvSpPr>
          <p:cNvPr id="16395" name="Rectangle 26" descr="Blue tissue paper">
            <a:extLst>
              <a:ext uri="{FF2B5EF4-FFF2-40B4-BE49-F238E27FC236}">
                <a16:creationId xmlns:a16="http://schemas.microsoft.com/office/drawing/2014/main" id="{3F4AD95B-C2F9-4442-B5D8-8D434FE68A37}"/>
              </a:ext>
            </a:extLst>
          </p:cNvPr>
          <p:cNvSpPr>
            <a:spLocks noChangeArrowheads="1"/>
          </p:cNvSpPr>
          <p:nvPr/>
        </p:nvSpPr>
        <p:spPr bwMode="auto">
          <a:xfrm>
            <a:off x="4921447" y="6066618"/>
            <a:ext cx="1139825" cy="25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lnSpc>
                <a:spcPct val="90000"/>
              </a:lnSpc>
              <a:spcBef>
                <a:spcPct val="30000"/>
              </a:spcBef>
              <a:buChar char="•"/>
              <a:defRPr sz="2400" b="1">
                <a:solidFill>
                  <a:schemeClr val="tx1"/>
                </a:solidFill>
                <a:latin typeface="Arial" panose="020B0604020202020204" pitchFamily="34" charset="0"/>
              </a:defRPr>
            </a:lvl1pPr>
            <a:lvl2pPr marL="742950" indent="-285750">
              <a:spcBef>
                <a:spcPct val="20000"/>
              </a:spcBef>
              <a:buChar char="–"/>
              <a:defRPr b="1">
                <a:solidFill>
                  <a:schemeClr val="tx1"/>
                </a:solidFill>
                <a:latin typeface="Arial" panose="020B0604020202020204" pitchFamily="34" charset="0"/>
              </a:defRPr>
            </a:lvl2pPr>
            <a:lvl3pPr marL="1143000" indent="-228600">
              <a:spcBef>
                <a:spcPct val="20000"/>
              </a:spcBef>
              <a:buChar char="•"/>
              <a:defRPr sz="1600" b="1">
                <a:solidFill>
                  <a:schemeClr val="tx1"/>
                </a:solidFill>
                <a:latin typeface="Arial" panose="020B0604020202020204" pitchFamily="34" charset="0"/>
              </a:defRPr>
            </a:lvl3pPr>
            <a:lvl4pPr marL="1600200" indent="-228600">
              <a:spcBef>
                <a:spcPct val="20000"/>
              </a:spcBef>
              <a:buChar char="–"/>
              <a:defRPr sz="2000" b="1">
                <a:solidFill>
                  <a:schemeClr val="tx1"/>
                </a:solidFill>
                <a:latin typeface="Arial" panose="020B0604020202020204" pitchFamily="34" charset="0"/>
              </a:defRPr>
            </a:lvl4pPr>
            <a:lvl5pPr marL="2057400" indent="-228600">
              <a:spcBef>
                <a:spcPct val="20000"/>
              </a:spcBef>
              <a:buChar char="»"/>
              <a:defRPr sz="2000" b="1">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b="1">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b="1">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b="1">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b="1">
                <a:solidFill>
                  <a:schemeClr val="tx1"/>
                </a:solidFill>
                <a:latin typeface="Arial" panose="020B0604020202020204" pitchFamily="34" charset="0"/>
              </a:defRPr>
            </a:lvl9pPr>
          </a:lstStyle>
          <a:p>
            <a:pPr algn="ctr">
              <a:lnSpc>
                <a:spcPct val="100000"/>
              </a:lnSpc>
              <a:spcBef>
                <a:spcPct val="0"/>
              </a:spcBef>
              <a:buFontTx/>
              <a:buNone/>
            </a:pPr>
            <a:r>
              <a:rPr lang="en-US" altLang="en-US" sz="1800" b="0" dirty="0">
                <a:latin typeface="Arial Black" panose="020B0A04020102020204" pitchFamily="34" charset="0"/>
              </a:rPr>
              <a:t>Users</a:t>
            </a:r>
          </a:p>
        </p:txBody>
      </p:sp>
      <p:sp>
        <p:nvSpPr>
          <p:cNvPr id="16396" name="Rectangle 27">
            <a:extLst>
              <a:ext uri="{FF2B5EF4-FFF2-40B4-BE49-F238E27FC236}">
                <a16:creationId xmlns:a16="http://schemas.microsoft.com/office/drawing/2014/main" id="{3FA62997-8E94-4E92-93C0-2A7D596C094F}"/>
              </a:ext>
            </a:extLst>
          </p:cNvPr>
          <p:cNvSpPr>
            <a:spLocks noChangeArrowheads="1"/>
          </p:cNvSpPr>
          <p:nvPr/>
        </p:nvSpPr>
        <p:spPr bwMode="auto">
          <a:xfrm>
            <a:off x="3282951" y="4533901"/>
            <a:ext cx="1927225" cy="614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ct val="30000"/>
              </a:spcBef>
              <a:buChar char="•"/>
              <a:defRPr sz="2400" b="1">
                <a:solidFill>
                  <a:schemeClr val="tx1"/>
                </a:solidFill>
                <a:latin typeface="Arial" panose="020B0604020202020204" pitchFamily="34" charset="0"/>
              </a:defRPr>
            </a:lvl1pPr>
            <a:lvl2pPr marL="742950" indent="-285750">
              <a:spcBef>
                <a:spcPct val="20000"/>
              </a:spcBef>
              <a:buChar char="–"/>
              <a:defRPr b="1">
                <a:solidFill>
                  <a:schemeClr val="tx1"/>
                </a:solidFill>
                <a:latin typeface="Arial" panose="020B0604020202020204" pitchFamily="34" charset="0"/>
              </a:defRPr>
            </a:lvl2pPr>
            <a:lvl3pPr marL="1143000" indent="-228600">
              <a:spcBef>
                <a:spcPct val="20000"/>
              </a:spcBef>
              <a:buChar char="•"/>
              <a:defRPr sz="1600" b="1">
                <a:solidFill>
                  <a:schemeClr val="tx1"/>
                </a:solidFill>
                <a:latin typeface="Arial" panose="020B0604020202020204" pitchFamily="34" charset="0"/>
              </a:defRPr>
            </a:lvl3pPr>
            <a:lvl4pPr marL="1600200" indent="-228600">
              <a:spcBef>
                <a:spcPct val="20000"/>
              </a:spcBef>
              <a:buChar char="–"/>
              <a:defRPr sz="2000" b="1">
                <a:solidFill>
                  <a:schemeClr val="tx1"/>
                </a:solidFill>
                <a:latin typeface="Arial" panose="020B0604020202020204" pitchFamily="34" charset="0"/>
              </a:defRPr>
            </a:lvl4pPr>
            <a:lvl5pPr marL="2057400" indent="-228600">
              <a:spcBef>
                <a:spcPct val="20000"/>
              </a:spcBef>
              <a:buChar char="»"/>
              <a:defRPr sz="2000" b="1">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b="1">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b="1">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b="1">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b="1">
                <a:solidFill>
                  <a:schemeClr val="tx1"/>
                </a:solidFill>
                <a:latin typeface="Arial" panose="020B0604020202020204" pitchFamily="34" charset="0"/>
              </a:defRPr>
            </a:lvl9pPr>
          </a:lstStyle>
          <a:p>
            <a:pPr>
              <a:lnSpc>
                <a:spcPct val="100000"/>
              </a:lnSpc>
              <a:spcBef>
                <a:spcPct val="0"/>
              </a:spcBef>
              <a:buFontTx/>
              <a:buNone/>
            </a:pPr>
            <a:endParaRPr lang="en-US" altLang="en-US" b="0">
              <a:latin typeface="Times New Roman" panose="02020603050405020304" pitchFamily="18" charset="0"/>
            </a:endParaRPr>
          </a:p>
        </p:txBody>
      </p:sp>
      <p:sp>
        <p:nvSpPr>
          <p:cNvPr id="16397" name="Rectangle 28" descr="Blue tissue paper">
            <a:extLst>
              <a:ext uri="{FF2B5EF4-FFF2-40B4-BE49-F238E27FC236}">
                <a16:creationId xmlns:a16="http://schemas.microsoft.com/office/drawing/2014/main" id="{A8740E5A-762A-4705-800E-8EF75F2B053F}"/>
              </a:ext>
            </a:extLst>
          </p:cNvPr>
          <p:cNvSpPr>
            <a:spLocks noChangeArrowheads="1"/>
          </p:cNvSpPr>
          <p:nvPr/>
        </p:nvSpPr>
        <p:spPr bwMode="auto">
          <a:xfrm>
            <a:off x="3104026" y="4303713"/>
            <a:ext cx="1904143" cy="451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lnSpc>
                <a:spcPct val="90000"/>
              </a:lnSpc>
              <a:spcBef>
                <a:spcPct val="30000"/>
              </a:spcBef>
              <a:buChar char="•"/>
              <a:defRPr sz="2400" b="1">
                <a:solidFill>
                  <a:schemeClr val="tx1"/>
                </a:solidFill>
                <a:latin typeface="Arial" panose="020B0604020202020204" pitchFamily="34" charset="0"/>
              </a:defRPr>
            </a:lvl1pPr>
            <a:lvl2pPr marL="742950" indent="-285750">
              <a:spcBef>
                <a:spcPct val="20000"/>
              </a:spcBef>
              <a:buChar char="–"/>
              <a:defRPr b="1">
                <a:solidFill>
                  <a:schemeClr val="tx1"/>
                </a:solidFill>
                <a:latin typeface="Arial" panose="020B0604020202020204" pitchFamily="34" charset="0"/>
              </a:defRPr>
            </a:lvl2pPr>
            <a:lvl3pPr marL="1143000" indent="-228600">
              <a:spcBef>
                <a:spcPct val="20000"/>
              </a:spcBef>
              <a:buChar char="•"/>
              <a:defRPr sz="1600" b="1">
                <a:solidFill>
                  <a:schemeClr val="tx1"/>
                </a:solidFill>
                <a:latin typeface="Arial" panose="020B0604020202020204" pitchFamily="34" charset="0"/>
              </a:defRPr>
            </a:lvl3pPr>
            <a:lvl4pPr marL="1600200" indent="-228600">
              <a:spcBef>
                <a:spcPct val="20000"/>
              </a:spcBef>
              <a:buChar char="–"/>
              <a:defRPr sz="2000" b="1">
                <a:solidFill>
                  <a:schemeClr val="tx1"/>
                </a:solidFill>
                <a:latin typeface="Arial" panose="020B0604020202020204" pitchFamily="34" charset="0"/>
              </a:defRPr>
            </a:lvl4pPr>
            <a:lvl5pPr marL="2057400" indent="-228600">
              <a:spcBef>
                <a:spcPct val="20000"/>
              </a:spcBef>
              <a:buChar char="»"/>
              <a:defRPr sz="2000" b="1">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b="1">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b="1">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b="1">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b="1">
                <a:solidFill>
                  <a:schemeClr val="tx1"/>
                </a:solidFill>
                <a:latin typeface="Arial" panose="020B0604020202020204" pitchFamily="34" charset="0"/>
              </a:defRPr>
            </a:lvl9pPr>
          </a:lstStyle>
          <a:p>
            <a:pPr algn="ctr">
              <a:lnSpc>
                <a:spcPct val="100000"/>
              </a:lnSpc>
              <a:spcBef>
                <a:spcPct val="0"/>
              </a:spcBef>
              <a:buFontTx/>
              <a:buNone/>
            </a:pPr>
            <a:r>
              <a:rPr lang="en-US" altLang="en-US" sz="1800" b="0" dirty="0">
                <a:latin typeface="Arial Black" panose="020B0A04020102020204" pitchFamily="34" charset="0"/>
              </a:rPr>
              <a:t>Windows </a:t>
            </a:r>
          </a:p>
          <a:p>
            <a:pPr algn="ctr">
              <a:lnSpc>
                <a:spcPct val="100000"/>
              </a:lnSpc>
              <a:spcBef>
                <a:spcPct val="0"/>
              </a:spcBef>
              <a:buFontTx/>
              <a:buNone/>
            </a:pPr>
            <a:r>
              <a:rPr lang="en-US" altLang="en-US" sz="1800" b="0" dirty="0">
                <a:latin typeface="Arial Black" panose="020B0A04020102020204" pitchFamily="34" charset="0"/>
              </a:rPr>
              <a:t>Operating System</a:t>
            </a:r>
          </a:p>
        </p:txBody>
      </p:sp>
      <p:sp>
        <p:nvSpPr>
          <p:cNvPr id="16398" name="Rectangle 29" descr="Blue tissue paper">
            <a:extLst>
              <a:ext uri="{FF2B5EF4-FFF2-40B4-BE49-F238E27FC236}">
                <a16:creationId xmlns:a16="http://schemas.microsoft.com/office/drawing/2014/main" id="{AAA96856-1187-4EB5-B095-00CB1F7603F2}"/>
              </a:ext>
            </a:extLst>
          </p:cNvPr>
          <p:cNvSpPr>
            <a:spLocks noChangeArrowheads="1"/>
          </p:cNvSpPr>
          <p:nvPr/>
        </p:nvSpPr>
        <p:spPr bwMode="auto">
          <a:xfrm>
            <a:off x="3581400" y="4876801"/>
            <a:ext cx="768350" cy="25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lnSpc>
                <a:spcPct val="90000"/>
              </a:lnSpc>
              <a:spcBef>
                <a:spcPct val="30000"/>
              </a:spcBef>
              <a:buChar char="•"/>
              <a:defRPr sz="2400" b="1">
                <a:solidFill>
                  <a:schemeClr val="tx1"/>
                </a:solidFill>
                <a:latin typeface="Arial" panose="020B0604020202020204" pitchFamily="34" charset="0"/>
              </a:defRPr>
            </a:lvl1pPr>
            <a:lvl2pPr marL="742950" indent="-285750">
              <a:spcBef>
                <a:spcPct val="20000"/>
              </a:spcBef>
              <a:buChar char="–"/>
              <a:defRPr b="1">
                <a:solidFill>
                  <a:schemeClr val="tx1"/>
                </a:solidFill>
                <a:latin typeface="Arial" panose="020B0604020202020204" pitchFamily="34" charset="0"/>
              </a:defRPr>
            </a:lvl2pPr>
            <a:lvl3pPr marL="1143000" indent="-228600">
              <a:spcBef>
                <a:spcPct val="20000"/>
              </a:spcBef>
              <a:buChar char="•"/>
              <a:defRPr sz="1600" b="1">
                <a:solidFill>
                  <a:schemeClr val="tx1"/>
                </a:solidFill>
                <a:latin typeface="Arial" panose="020B0604020202020204" pitchFamily="34" charset="0"/>
              </a:defRPr>
            </a:lvl3pPr>
            <a:lvl4pPr marL="1600200" indent="-228600">
              <a:spcBef>
                <a:spcPct val="20000"/>
              </a:spcBef>
              <a:buChar char="–"/>
              <a:defRPr sz="2000" b="1">
                <a:solidFill>
                  <a:schemeClr val="tx1"/>
                </a:solidFill>
                <a:latin typeface="Arial" panose="020B0604020202020204" pitchFamily="34" charset="0"/>
              </a:defRPr>
            </a:lvl4pPr>
            <a:lvl5pPr marL="2057400" indent="-228600">
              <a:spcBef>
                <a:spcPct val="20000"/>
              </a:spcBef>
              <a:buChar char="»"/>
              <a:defRPr sz="2000" b="1">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b="1">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b="1">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b="1">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b="1">
                <a:solidFill>
                  <a:schemeClr val="tx1"/>
                </a:solidFill>
                <a:latin typeface="Arial" panose="020B0604020202020204" pitchFamily="34" charset="0"/>
              </a:defRPr>
            </a:lvl9pPr>
          </a:lstStyle>
          <a:p>
            <a:pPr algn="ctr">
              <a:lnSpc>
                <a:spcPct val="100000"/>
              </a:lnSpc>
              <a:spcBef>
                <a:spcPct val="0"/>
              </a:spcBef>
              <a:buFontTx/>
              <a:buNone/>
            </a:pPr>
            <a:endParaRPr lang="en-US" altLang="en-US" sz="1800" b="0" dirty="0">
              <a:latin typeface="Arial Black" panose="020B0A04020102020204" pitchFamily="34" charset="0"/>
            </a:endParaRPr>
          </a:p>
        </p:txBody>
      </p:sp>
      <p:sp>
        <p:nvSpPr>
          <p:cNvPr id="16399" name="Rectangle 30" descr="Blue tissue paper">
            <a:extLst>
              <a:ext uri="{FF2B5EF4-FFF2-40B4-BE49-F238E27FC236}">
                <a16:creationId xmlns:a16="http://schemas.microsoft.com/office/drawing/2014/main" id="{18ED754D-9224-488B-BC42-6CBA3C3C6C76}"/>
              </a:ext>
            </a:extLst>
          </p:cNvPr>
          <p:cNvSpPr>
            <a:spLocks noChangeArrowheads="1"/>
          </p:cNvSpPr>
          <p:nvPr/>
        </p:nvSpPr>
        <p:spPr bwMode="auto">
          <a:xfrm>
            <a:off x="6804026" y="4533901"/>
            <a:ext cx="1616075" cy="614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lnSpc>
                <a:spcPct val="90000"/>
              </a:lnSpc>
              <a:spcBef>
                <a:spcPct val="30000"/>
              </a:spcBef>
              <a:buChar char="•"/>
              <a:defRPr sz="2400" b="1">
                <a:solidFill>
                  <a:schemeClr val="tx1"/>
                </a:solidFill>
                <a:latin typeface="Arial" panose="020B0604020202020204" pitchFamily="34" charset="0"/>
              </a:defRPr>
            </a:lvl1pPr>
            <a:lvl2pPr marL="742950" indent="-285750">
              <a:spcBef>
                <a:spcPct val="20000"/>
              </a:spcBef>
              <a:buChar char="–"/>
              <a:defRPr b="1">
                <a:solidFill>
                  <a:schemeClr val="tx1"/>
                </a:solidFill>
                <a:latin typeface="Arial" panose="020B0604020202020204" pitchFamily="34" charset="0"/>
              </a:defRPr>
            </a:lvl2pPr>
            <a:lvl3pPr marL="1143000" indent="-228600">
              <a:spcBef>
                <a:spcPct val="20000"/>
              </a:spcBef>
              <a:buChar char="•"/>
              <a:defRPr sz="1600" b="1">
                <a:solidFill>
                  <a:schemeClr val="tx1"/>
                </a:solidFill>
                <a:latin typeface="Arial" panose="020B0604020202020204" pitchFamily="34" charset="0"/>
              </a:defRPr>
            </a:lvl3pPr>
            <a:lvl4pPr marL="1600200" indent="-228600">
              <a:spcBef>
                <a:spcPct val="20000"/>
              </a:spcBef>
              <a:buChar char="–"/>
              <a:defRPr sz="2000" b="1">
                <a:solidFill>
                  <a:schemeClr val="tx1"/>
                </a:solidFill>
                <a:latin typeface="Arial" panose="020B0604020202020204" pitchFamily="34" charset="0"/>
              </a:defRPr>
            </a:lvl4pPr>
            <a:lvl5pPr marL="2057400" indent="-228600">
              <a:spcBef>
                <a:spcPct val="20000"/>
              </a:spcBef>
              <a:buChar char="»"/>
              <a:defRPr sz="2000" b="1">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b="1">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b="1">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b="1">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b="1">
                <a:solidFill>
                  <a:schemeClr val="tx1"/>
                </a:solidFill>
                <a:latin typeface="Arial" panose="020B0604020202020204" pitchFamily="34" charset="0"/>
              </a:defRPr>
            </a:lvl9pPr>
          </a:lstStyle>
          <a:p>
            <a:pPr>
              <a:lnSpc>
                <a:spcPct val="100000"/>
              </a:lnSpc>
              <a:spcBef>
                <a:spcPct val="0"/>
              </a:spcBef>
              <a:buFontTx/>
              <a:buNone/>
            </a:pPr>
            <a:endParaRPr lang="en-US" altLang="en-US" b="0">
              <a:latin typeface="Times New Roman" panose="02020603050405020304" pitchFamily="18" charset="0"/>
            </a:endParaRPr>
          </a:p>
        </p:txBody>
      </p:sp>
      <p:sp>
        <p:nvSpPr>
          <p:cNvPr id="16400" name="Rectangle 31" descr="Blue tissue paper">
            <a:extLst>
              <a:ext uri="{FF2B5EF4-FFF2-40B4-BE49-F238E27FC236}">
                <a16:creationId xmlns:a16="http://schemas.microsoft.com/office/drawing/2014/main" id="{4ED3E5E4-90AB-4C33-95DA-4BAF8166B50B}"/>
              </a:ext>
            </a:extLst>
          </p:cNvPr>
          <p:cNvSpPr>
            <a:spLocks noChangeArrowheads="1"/>
          </p:cNvSpPr>
          <p:nvPr/>
        </p:nvSpPr>
        <p:spPr bwMode="auto">
          <a:xfrm>
            <a:off x="7597775" y="4291143"/>
            <a:ext cx="547688" cy="25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lnSpc>
                <a:spcPct val="90000"/>
              </a:lnSpc>
              <a:spcBef>
                <a:spcPct val="30000"/>
              </a:spcBef>
              <a:buChar char="•"/>
              <a:defRPr sz="2400" b="1">
                <a:solidFill>
                  <a:schemeClr val="tx1"/>
                </a:solidFill>
                <a:latin typeface="Arial" panose="020B0604020202020204" pitchFamily="34" charset="0"/>
              </a:defRPr>
            </a:lvl1pPr>
            <a:lvl2pPr marL="742950" indent="-285750">
              <a:spcBef>
                <a:spcPct val="20000"/>
              </a:spcBef>
              <a:buChar char="–"/>
              <a:defRPr b="1">
                <a:solidFill>
                  <a:schemeClr val="tx1"/>
                </a:solidFill>
                <a:latin typeface="Arial" panose="020B0604020202020204" pitchFamily="34" charset="0"/>
              </a:defRPr>
            </a:lvl2pPr>
            <a:lvl3pPr marL="1143000" indent="-228600">
              <a:spcBef>
                <a:spcPct val="20000"/>
              </a:spcBef>
              <a:buChar char="•"/>
              <a:defRPr sz="1600" b="1">
                <a:solidFill>
                  <a:schemeClr val="tx1"/>
                </a:solidFill>
                <a:latin typeface="Arial" panose="020B0604020202020204" pitchFamily="34" charset="0"/>
              </a:defRPr>
            </a:lvl3pPr>
            <a:lvl4pPr marL="1600200" indent="-228600">
              <a:spcBef>
                <a:spcPct val="20000"/>
              </a:spcBef>
              <a:buChar char="–"/>
              <a:defRPr sz="2000" b="1">
                <a:solidFill>
                  <a:schemeClr val="tx1"/>
                </a:solidFill>
                <a:latin typeface="Arial" panose="020B0604020202020204" pitchFamily="34" charset="0"/>
              </a:defRPr>
            </a:lvl4pPr>
            <a:lvl5pPr marL="2057400" indent="-228600">
              <a:spcBef>
                <a:spcPct val="20000"/>
              </a:spcBef>
              <a:buChar char="»"/>
              <a:defRPr sz="2000" b="1">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b="1">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b="1">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b="1">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b="1">
                <a:solidFill>
                  <a:schemeClr val="tx1"/>
                </a:solidFill>
                <a:latin typeface="Arial" panose="020B0604020202020204" pitchFamily="34" charset="0"/>
              </a:defRPr>
            </a:lvl9pPr>
          </a:lstStyle>
          <a:p>
            <a:pPr algn="ctr">
              <a:lnSpc>
                <a:spcPct val="100000"/>
              </a:lnSpc>
              <a:spcBef>
                <a:spcPct val="0"/>
              </a:spcBef>
              <a:buFontTx/>
              <a:buNone/>
            </a:pPr>
            <a:r>
              <a:rPr lang="en-US" altLang="en-US" sz="1800" b="0" dirty="0">
                <a:latin typeface="Arial Black" panose="020B0A04020102020204" pitchFamily="34" charset="0"/>
              </a:rPr>
              <a:t>Rival</a:t>
            </a:r>
          </a:p>
        </p:txBody>
      </p:sp>
      <p:sp>
        <p:nvSpPr>
          <p:cNvPr id="16401" name="Rectangle 32" descr="Blue tissue paper">
            <a:extLst>
              <a:ext uri="{FF2B5EF4-FFF2-40B4-BE49-F238E27FC236}">
                <a16:creationId xmlns:a16="http://schemas.microsoft.com/office/drawing/2014/main" id="{79B85D52-5F9C-4270-9589-26F2D6E9E1F0}"/>
              </a:ext>
            </a:extLst>
          </p:cNvPr>
          <p:cNvSpPr>
            <a:spLocks noChangeArrowheads="1"/>
          </p:cNvSpPr>
          <p:nvPr/>
        </p:nvSpPr>
        <p:spPr bwMode="auto">
          <a:xfrm>
            <a:off x="7010400" y="4598637"/>
            <a:ext cx="1722438" cy="25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lnSpc>
                <a:spcPct val="90000"/>
              </a:lnSpc>
              <a:spcBef>
                <a:spcPct val="30000"/>
              </a:spcBef>
              <a:buChar char="•"/>
              <a:defRPr sz="2400" b="1">
                <a:solidFill>
                  <a:schemeClr val="tx1"/>
                </a:solidFill>
                <a:latin typeface="Arial" panose="020B0604020202020204" pitchFamily="34" charset="0"/>
              </a:defRPr>
            </a:lvl1pPr>
            <a:lvl2pPr marL="742950" indent="-285750">
              <a:spcBef>
                <a:spcPct val="20000"/>
              </a:spcBef>
              <a:buChar char="–"/>
              <a:defRPr b="1">
                <a:solidFill>
                  <a:schemeClr val="tx1"/>
                </a:solidFill>
                <a:latin typeface="Arial" panose="020B0604020202020204" pitchFamily="34" charset="0"/>
              </a:defRPr>
            </a:lvl2pPr>
            <a:lvl3pPr marL="1143000" indent="-228600">
              <a:spcBef>
                <a:spcPct val="20000"/>
              </a:spcBef>
              <a:buChar char="•"/>
              <a:defRPr sz="1600" b="1">
                <a:solidFill>
                  <a:schemeClr val="tx1"/>
                </a:solidFill>
                <a:latin typeface="Arial" panose="020B0604020202020204" pitchFamily="34" charset="0"/>
              </a:defRPr>
            </a:lvl3pPr>
            <a:lvl4pPr marL="1600200" indent="-228600">
              <a:spcBef>
                <a:spcPct val="20000"/>
              </a:spcBef>
              <a:buChar char="–"/>
              <a:defRPr sz="2000" b="1">
                <a:solidFill>
                  <a:schemeClr val="tx1"/>
                </a:solidFill>
                <a:latin typeface="Arial" panose="020B0604020202020204" pitchFamily="34" charset="0"/>
              </a:defRPr>
            </a:lvl4pPr>
            <a:lvl5pPr marL="2057400" indent="-228600">
              <a:spcBef>
                <a:spcPct val="20000"/>
              </a:spcBef>
              <a:buChar char="»"/>
              <a:defRPr sz="2000" b="1">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b="1">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b="1">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b="1">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b="1">
                <a:solidFill>
                  <a:schemeClr val="tx1"/>
                </a:solidFill>
                <a:latin typeface="Arial" panose="020B0604020202020204" pitchFamily="34" charset="0"/>
              </a:defRPr>
            </a:lvl9pPr>
          </a:lstStyle>
          <a:p>
            <a:pPr algn="ctr">
              <a:lnSpc>
                <a:spcPct val="100000"/>
              </a:lnSpc>
              <a:spcBef>
                <a:spcPct val="0"/>
              </a:spcBef>
              <a:buFontTx/>
              <a:buNone/>
            </a:pPr>
            <a:r>
              <a:rPr lang="en-US" altLang="en-US" sz="1800" b="0" dirty="0">
                <a:latin typeface="Arial Black" panose="020B0A04020102020204" pitchFamily="34" charset="0"/>
              </a:rPr>
              <a:t>Operating System</a:t>
            </a:r>
          </a:p>
        </p:txBody>
      </p:sp>
      <p:sp>
        <p:nvSpPr>
          <p:cNvPr id="16402" name="Rectangle 33">
            <a:extLst>
              <a:ext uri="{FF2B5EF4-FFF2-40B4-BE49-F238E27FC236}">
                <a16:creationId xmlns:a16="http://schemas.microsoft.com/office/drawing/2014/main" id="{46EFB46D-32BC-4F66-A7EF-57EB1AC59E39}"/>
              </a:ext>
            </a:extLst>
          </p:cNvPr>
          <p:cNvSpPr>
            <a:spLocks noGrp="1" noChangeArrowheads="1"/>
          </p:cNvSpPr>
          <p:nvPr>
            <p:ph type="title"/>
          </p:nvPr>
        </p:nvSpPr>
        <p:spPr>
          <a:xfrm>
            <a:off x="838199" y="313754"/>
            <a:ext cx="11223661" cy="1325563"/>
          </a:xfrm>
        </p:spPr>
        <p:txBody>
          <a:bodyPr/>
          <a:lstStyle/>
          <a:p>
            <a:pPr algn="ctr"/>
            <a:r>
              <a:rPr lang="en-US" altLang="en-US" dirty="0"/>
              <a:t>The Applications Barrier To Entry </a:t>
            </a:r>
            <a:br>
              <a:rPr lang="en-US" altLang="en-US" dirty="0"/>
            </a:br>
            <a:r>
              <a:rPr lang="en-US" altLang="en-US" dirty="0"/>
              <a:t>(From “Indirect Network Effects”)</a:t>
            </a:r>
            <a:endParaRPr lang="en-US" altLang="en-US" sz="4000" dirty="0"/>
          </a:p>
        </p:txBody>
      </p:sp>
      <p:cxnSp>
        <p:nvCxnSpPr>
          <p:cNvPr id="16403" name="Elbow Connector 2">
            <a:extLst>
              <a:ext uri="{FF2B5EF4-FFF2-40B4-BE49-F238E27FC236}">
                <a16:creationId xmlns:a16="http://schemas.microsoft.com/office/drawing/2014/main" id="{E6E8D6E7-6978-4654-8EF5-F1BF403F0960}"/>
              </a:ext>
            </a:extLst>
          </p:cNvPr>
          <p:cNvCxnSpPr>
            <a:cxnSpLocks noChangeShapeType="1"/>
          </p:cNvCxnSpPr>
          <p:nvPr/>
        </p:nvCxnSpPr>
        <p:spPr bwMode="auto">
          <a:xfrm rot="5400000">
            <a:off x="3315494" y="2985294"/>
            <a:ext cx="1751012" cy="1066800"/>
          </a:xfrm>
          <a:prstGeom prst="bentConnector3">
            <a:avLst>
              <a:gd name="adj1" fmla="val 50000"/>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lgn="ctr">
                <a:solidFill>
                  <a:srgbClr val="000000"/>
                </a:solidFill>
                <a:round/>
                <a:headEnd type="none" w="sm" len="sm"/>
                <a:tailEnd type="arrow" w="med" len="med"/>
              </a14:hiddenLine>
            </a:ext>
          </a:extLst>
        </p:spPr>
      </p:cxnSp>
      <p:cxnSp>
        <p:nvCxnSpPr>
          <p:cNvPr id="16404" name="Elbow Connector 4">
            <a:extLst>
              <a:ext uri="{FF2B5EF4-FFF2-40B4-BE49-F238E27FC236}">
                <a16:creationId xmlns:a16="http://schemas.microsoft.com/office/drawing/2014/main" id="{6945234A-DDAB-44CB-9FAE-10DFC504E40C}"/>
              </a:ext>
            </a:extLst>
          </p:cNvPr>
          <p:cNvCxnSpPr>
            <a:cxnSpLocks noChangeShapeType="1"/>
          </p:cNvCxnSpPr>
          <p:nvPr/>
        </p:nvCxnSpPr>
        <p:spPr bwMode="auto">
          <a:xfrm rot="5400000">
            <a:off x="3283744" y="3029744"/>
            <a:ext cx="1738312" cy="990600"/>
          </a:xfrm>
          <a:prstGeom prst="bentConnector3">
            <a:avLst>
              <a:gd name="adj1" fmla="val 50000"/>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lgn="ctr">
                <a:solidFill>
                  <a:srgbClr val="000000"/>
                </a:solidFill>
                <a:round/>
                <a:headEnd type="none" w="sm" len="sm"/>
                <a:tailEnd type="arrow" w="med" len="med"/>
              </a14:hiddenLine>
            </a:ext>
          </a:extLst>
        </p:spPr>
      </p:cxnSp>
      <p:cxnSp>
        <p:nvCxnSpPr>
          <p:cNvPr id="16405" name="Straight Arrow Connector 7">
            <a:extLst>
              <a:ext uri="{FF2B5EF4-FFF2-40B4-BE49-F238E27FC236}">
                <a16:creationId xmlns:a16="http://schemas.microsoft.com/office/drawing/2014/main" id="{D5CEEB9B-BFAB-4DE0-B81B-DBB89C751305}"/>
              </a:ext>
            </a:extLst>
          </p:cNvPr>
          <p:cNvCxnSpPr>
            <a:cxnSpLocks noChangeShapeType="1"/>
          </p:cNvCxnSpPr>
          <p:nvPr/>
        </p:nvCxnSpPr>
        <p:spPr bwMode="auto">
          <a:xfrm flipH="1" flipV="1">
            <a:off x="3657600" y="2643188"/>
            <a:ext cx="990600" cy="12700"/>
          </a:xfrm>
          <a:prstGeom prst="straightConnector1">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lgn="ctr">
                <a:solidFill>
                  <a:srgbClr val="000000"/>
                </a:solidFill>
                <a:round/>
                <a:headEnd type="none" w="sm" len="sm"/>
                <a:tailEnd type="arrow" w="med" len="med"/>
              </a14:hiddenLine>
            </a:ext>
          </a:extLst>
        </p:spPr>
      </p:cxnSp>
      <p:cxnSp>
        <p:nvCxnSpPr>
          <p:cNvPr id="16406" name="Straight Arrow Connector 9">
            <a:extLst>
              <a:ext uri="{FF2B5EF4-FFF2-40B4-BE49-F238E27FC236}">
                <a16:creationId xmlns:a16="http://schemas.microsoft.com/office/drawing/2014/main" id="{0FC469D8-3EB3-4654-A1E3-BE6885878238}"/>
              </a:ext>
            </a:extLst>
          </p:cNvPr>
          <p:cNvCxnSpPr>
            <a:cxnSpLocks noChangeShapeType="1"/>
          </p:cNvCxnSpPr>
          <p:nvPr/>
        </p:nvCxnSpPr>
        <p:spPr bwMode="auto">
          <a:xfrm flipH="1">
            <a:off x="2895600" y="2438400"/>
            <a:ext cx="838200" cy="876300"/>
          </a:xfrm>
          <a:prstGeom prst="straightConnector1">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lgn="ctr">
                <a:solidFill>
                  <a:srgbClr val="000000"/>
                </a:solidFill>
                <a:round/>
                <a:headEnd type="none" w="sm" len="sm"/>
                <a:tailEnd type="arrow" w="med" len="med"/>
              </a14:hiddenLine>
            </a:ext>
          </a:extLst>
        </p:spPr>
      </p:cxnSp>
      <p:cxnSp>
        <p:nvCxnSpPr>
          <p:cNvPr id="16407" name="Straight Arrow Connector 13">
            <a:extLst>
              <a:ext uri="{FF2B5EF4-FFF2-40B4-BE49-F238E27FC236}">
                <a16:creationId xmlns:a16="http://schemas.microsoft.com/office/drawing/2014/main" id="{8C4E4A8A-BED4-447D-A54A-A2BEF8265510}"/>
              </a:ext>
            </a:extLst>
          </p:cNvPr>
          <p:cNvCxnSpPr>
            <a:cxnSpLocks noChangeShapeType="1"/>
          </p:cNvCxnSpPr>
          <p:nvPr/>
        </p:nvCxnSpPr>
        <p:spPr bwMode="auto">
          <a:xfrm>
            <a:off x="7691440" y="2900363"/>
            <a:ext cx="619125" cy="1568450"/>
          </a:xfrm>
          <a:prstGeom prst="straightConnector1">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lgn="ctr">
                <a:solidFill>
                  <a:srgbClr val="000000"/>
                </a:solidFill>
                <a:round/>
                <a:headEnd type="none" w="sm" len="sm"/>
                <a:tailEnd type="arrow" w="med" len="med"/>
              </a14:hiddenLine>
            </a:ext>
          </a:extLst>
        </p:spPr>
      </p:cxnSp>
      <p:sp>
        <p:nvSpPr>
          <p:cNvPr id="16409" name="TextBox 1">
            <a:extLst>
              <a:ext uri="{FF2B5EF4-FFF2-40B4-BE49-F238E27FC236}">
                <a16:creationId xmlns:a16="http://schemas.microsoft.com/office/drawing/2014/main" id="{80FA337D-1C6A-460E-8291-0F11036E1964}"/>
              </a:ext>
            </a:extLst>
          </p:cNvPr>
          <p:cNvSpPr txBox="1">
            <a:spLocks noChangeArrowheads="1"/>
          </p:cNvSpPr>
          <p:nvPr/>
        </p:nvSpPr>
        <p:spPr bwMode="auto">
          <a:xfrm>
            <a:off x="666050" y="5423647"/>
            <a:ext cx="2937575" cy="923330"/>
          </a:xfrm>
          <a:prstGeom prst="rect">
            <a:avLst/>
          </a:prstGeom>
          <a:noFill/>
          <a:ln w="9525">
            <a:solidFill>
              <a:srgbClr val="CC0000"/>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a:lnSpc>
                <a:spcPct val="90000"/>
              </a:lnSpc>
              <a:spcBef>
                <a:spcPct val="30000"/>
              </a:spcBef>
              <a:buChar char="•"/>
              <a:defRPr sz="2400" b="1">
                <a:solidFill>
                  <a:schemeClr val="tx1"/>
                </a:solidFill>
                <a:latin typeface="Arial" panose="020B0604020202020204" pitchFamily="34" charset="0"/>
              </a:defRPr>
            </a:lvl1pPr>
            <a:lvl2pPr marL="742950" indent="-285750">
              <a:spcBef>
                <a:spcPct val="20000"/>
              </a:spcBef>
              <a:buChar char="–"/>
              <a:defRPr b="1">
                <a:solidFill>
                  <a:schemeClr val="tx1"/>
                </a:solidFill>
                <a:latin typeface="Arial" panose="020B0604020202020204" pitchFamily="34" charset="0"/>
              </a:defRPr>
            </a:lvl2pPr>
            <a:lvl3pPr marL="1143000" indent="-228600">
              <a:spcBef>
                <a:spcPct val="20000"/>
              </a:spcBef>
              <a:buChar char="•"/>
              <a:defRPr sz="1600" b="1">
                <a:solidFill>
                  <a:schemeClr val="tx1"/>
                </a:solidFill>
                <a:latin typeface="Arial" panose="020B0604020202020204" pitchFamily="34" charset="0"/>
              </a:defRPr>
            </a:lvl3pPr>
            <a:lvl4pPr marL="1600200" indent="-228600">
              <a:spcBef>
                <a:spcPct val="20000"/>
              </a:spcBef>
              <a:buChar char="–"/>
              <a:defRPr sz="2000" b="1">
                <a:solidFill>
                  <a:schemeClr val="tx1"/>
                </a:solidFill>
                <a:latin typeface="Arial" panose="020B0604020202020204" pitchFamily="34" charset="0"/>
              </a:defRPr>
            </a:lvl4pPr>
            <a:lvl5pPr marL="2057400" indent="-228600">
              <a:spcBef>
                <a:spcPct val="20000"/>
              </a:spcBef>
              <a:buChar char="»"/>
              <a:defRPr sz="2000" b="1">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b="1">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b="1">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b="1">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b="1">
                <a:solidFill>
                  <a:schemeClr val="tx1"/>
                </a:solidFill>
                <a:latin typeface="Arial" panose="020B0604020202020204" pitchFamily="34" charset="0"/>
              </a:defRPr>
            </a:lvl9pPr>
          </a:lstStyle>
          <a:p>
            <a:pPr>
              <a:lnSpc>
                <a:spcPct val="100000"/>
              </a:lnSpc>
              <a:spcBef>
                <a:spcPct val="0"/>
              </a:spcBef>
              <a:buFontTx/>
              <a:buNone/>
            </a:pPr>
            <a:r>
              <a:rPr lang="en-US" altLang="en-US" sz="1800" dirty="0">
                <a:solidFill>
                  <a:srgbClr val="C00000"/>
                </a:solidFill>
                <a:latin typeface="Times New Roman" panose="02020603050405020304" pitchFamily="18" charset="0"/>
              </a:rPr>
              <a:t>Consumers prefer the OS with the largest number of Application</a:t>
            </a:r>
          </a:p>
        </p:txBody>
      </p:sp>
      <p:sp>
        <p:nvSpPr>
          <p:cNvPr id="2" name="Slide Number Placeholder 1">
            <a:extLst>
              <a:ext uri="{FF2B5EF4-FFF2-40B4-BE49-F238E27FC236}">
                <a16:creationId xmlns:a16="http://schemas.microsoft.com/office/drawing/2014/main" id="{CD2DB8BE-40E7-4565-9906-5FE431710689}"/>
              </a:ext>
            </a:extLst>
          </p:cNvPr>
          <p:cNvSpPr>
            <a:spLocks noGrp="1"/>
          </p:cNvSpPr>
          <p:nvPr>
            <p:ph type="sldNum" sz="quarter" idx="12"/>
          </p:nvPr>
        </p:nvSpPr>
        <p:spPr/>
        <p:txBody>
          <a:bodyPr/>
          <a:lstStyle/>
          <a:p>
            <a:fld id="{F487EBBE-9D79-475C-84C6-B9A9B9AB1039}" type="slidenum">
              <a:rPr lang="en-US" smtClean="0"/>
              <a:t>15</a:t>
            </a:fld>
            <a:endParaRPr lang="en-US"/>
          </a:p>
        </p:txBody>
      </p:sp>
      <p:cxnSp>
        <p:nvCxnSpPr>
          <p:cNvPr id="4" name="Straight Connector 3">
            <a:extLst>
              <a:ext uri="{FF2B5EF4-FFF2-40B4-BE49-F238E27FC236}">
                <a16:creationId xmlns:a16="http://schemas.microsoft.com/office/drawing/2014/main" id="{A5908FAA-ED7F-405C-80BF-47D01377753C}"/>
              </a:ext>
            </a:extLst>
          </p:cNvPr>
          <p:cNvCxnSpPr/>
          <p:nvPr/>
        </p:nvCxnSpPr>
        <p:spPr>
          <a:xfrm flipV="1">
            <a:off x="6914388" y="3396645"/>
            <a:ext cx="412400" cy="240158"/>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C79143B7-762D-411F-802B-819F5CF7D812}"/>
              </a:ext>
            </a:extLst>
          </p:cNvPr>
          <p:cNvCxnSpPr/>
          <p:nvPr/>
        </p:nvCxnSpPr>
        <p:spPr>
          <a:xfrm flipV="1">
            <a:off x="6991466" y="3637596"/>
            <a:ext cx="412400" cy="240158"/>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6" name="Straight Arrow Connector 5">
            <a:extLst>
              <a:ext uri="{FF2B5EF4-FFF2-40B4-BE49-F238E27FC236}">
                <a16:creationId xmlns:a16="http://schemas.microsoft.com/office/drawing/2014/main" id="{8D771F2F-0CA1-4030-A1CA-CB790C9E1D6B}"/>
              </a:ext>
            </a:extLst>
          </p:cNvPr>
          <p:cNvCxnSpPr/>
          <p:nvPr/>
        </p:nvCxnSpPr>
        <p:spPr>
          <a:xfrm>
            <a:off x="6681371" y="2995030"/>
            <a:ext cx="882877" cy="1188752"/>
          </a:xfrm>
          <a:prstGeom prst="straightConnector1">
            <a:avLst/>
          </a:prstGeom>
          <a:ln w="38100">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40" name="Straight Arrow Connector 39">
            <a:extLst>
              <a:ext uri="{FF2B5EF4-FFF2-40B4-BE49-F238E27FC236}">
                <a16:creationId xmlns:a16="http://schemas.microsoft.com/office/drawing/2014/main" id="{170D3FE7-2B32-4FDF-990E-8D4D13CD3F2E}"/>
              </a:ext>
            </a:extLst>
          </p:cNvPr>
          <p:cNvCxnSpPr>
            <a:cxnSpLocks/>
          </p:cNvCxnSpPr>
          <p:nvPr/>
        </p:nvCxnSpPr>
        <p:spPr>
          <a:xfrm flipV="1">
            <a:off x="6026944" y="5003931"/>
            <a:ext cx="1844675" cy="701307"/>
          </a:xfrm>
          <a:prstGeom prst="straightConnector1">
            <a:avLst/>
          </a:prstGeom>
          <a:ln w="38100">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id="{A054C885-D2F8-4F23-A1FD-F32F16F7FDB1}"/>
              </a:ext>
            </a:extLst>
          </p:cNvPr>
          <p:cNvCxnSpPr>
            <a:cxnSpLocks/>
          </p:cNvCxnSpPr>
          <p:nvPr/>
        </p:nvCxnSpPr>
        <p:spPr>
          <a:xfrm>
            <a:off x="6556265" y="5246689"/>
            <a:ext cx="393016" cy="258945"/>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48" name="Straight Connector 47">
            <a:extLst>
              <a:ext uri="{FF2B5EF4-FFF2-40B4-BE49-F238E27FC236}">
                <a16:creationId xmlns:a16="http://schemas.microsoft.com/office/drawing/2014/main" id="{9E02626F-DA69-41EC-9669-658B40EFA6C7}"/>
              </a:ext>
            </a:extLst>
          </p:cNvPr>
          <p:cNvCxnSpPr>
            <a:cxnSpLocks/>
          </p:cNvCxnSpPr>
          <p:nvPr/>
        </p:nvCxnSpPr>
        <p:spPr>
          <a:xfrm>
            <a:off x="6840351" y="5167805"/>
            <a:ext cx="393016" cy="258945"/>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49" name="Straight Arrow Connector 48">
            <a:extLst>
              <a:ext uri="{FF2B5EF4-FFF2-40B4-BE49-F238E27FC236}">
                <a16:creationId xmlns:a16="http://schemas.microsoft.com/office/drawing/2014/main" id="{26F14EFF-30ED-4CE9-9D3F-7B079917E60E}"/>
              </a:ext>
            </a:extLst>
          </p:cNvPr>
          <p:cNvCxnSpPr>
            <a:cxnSpLocks/>
          </p:cNvCxnSpPr>
          <p:nvPr/>
        </p:nvCxnSpPr>
        <p:spPr>
          <a:xfrm flipH="1" flipV="1">
            <a:off x="4349750" y="4941889"/>
            <a:ext cx="1141610" cy="793902"/>
          </a:xfrm>
          <a:prstGeom prst="straightConnector1">
            <a:avLst/>
          </a:prstGeom>
          <a:ln w="38100">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54" name="Straight Arrow Connector 53">
            <a:extLst>
              <a:ext uri="{FF2B5EF4-FFF2-40B4-BE49-F238E27FC236}">
                <a16:creationId xmlns:a16="http://schemas.microsoft.com/office/drawing/2014/main" id="{BC1D5845-E70F-4511-B02E-F90596214A91}"/>
              </a:ext>
            </a:extLst>
          </p:cNvPr>
          <p:cNvCxnSpPr>
            <a:cxnSpLocks/>
          </p:cNvCxnSpPr>
          <p:nvPr/>
        </p:nvCxnSpPr>
        <p:spPr>
          <a:xfrm flipH="1">
            <a:off x="4455757" y="3046365"/>
            <a:ext cx="1258450" cy="1076095"/>
          </a:xfrm>
          <a:prstGeom prst="straightConnector1">
            <a:avLst/>
          </a:prstGeom>
          <a:ln w="38100">
            <a:solidFill>
              <a:srgbClr val="00B050"/>
            </a:solidFill>
            <a:tailEnd type="triangle"/>
          </a:ln>
        </p:spPr>
        <p:style>
          <a:lnRef idx="1">
            <a:schemeClr val="accent1"/>
          </a:lnRef>
          <a:fillRef idx="0">
            <a:schemeClr val="accent1"/>
          </a:fillRef>
          <a:effectRef idx="0">
            <a:schemeClr val="accent1"/>
          </a:effectRef>
          <a:fontRef idx="minor">
            <a:schemeClr val="tx1"/>
          </a:fontRef>
        </p:style>
      </p:cxnSp>
      <p:sp>
        <p:nvSpPr>
          <p:cNvPr id="20" name="TextBox 1">
            <a:extLst>
              <a:ext uri="{FF2B5EF4-FFF2-40B4-BE49-F238E27FC236}">
                <a16:creationId xmlns:a16="http://schemas.microsoft.com/office/drawing/2014/main" id="{633006C5-DAC3-4474-8524-1EFF34E03DD6}"/>
              </a:ext>
            </a:extLst>
          </p:cNvPr>
          <p:cNvSpPr txBox="1">
            <a:spLocks noChangeArrowheads="1"/>
          </p:cNvSpPr>
          <p:nvPr/>
        </p:nvSpPr>
        <p:spPr bwMode="auto">
          <a:xfrm>
            <a:off x="825592" y="2614529"/>
            <a:ext cx="2937575" cy="1200329"/>
          </a:xfrm>
          <a:prstGeom prst="rect">
            <a:avLst/>
          </a:prstGeom>
          <a:noFill/>
          <a:ln w="9525">
            <a:solidFill>
              <a:srgbClr val="CC0000"/>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a:lnSpc>
                <a:spcPct val="90000"/>
              </a:lnSpc>
              <a:spcBef>
                <a:spcPct val="30000"/>
              </a:spcBef>
              <a:buChar char="•"/>
              <a:defRPr sz="2400" b="1">
                <a:solidFill>
                  <a:schemeClr val="tx1"/>
                </a:solidFill>
                <a:latin typeface="Arial" panose="020B0604020202020204" pitchFamily="34" charset="0"/>
              </a:defRPr>
            </a:lvl1pPr>
            <a:lvl2pPr marL="742950" indent="-285750">
              <a:spcBef>
                <a:spcPct val="20000"/>
              </a:spcBef>
              <a:buChar char="–"/>
              <a:defRPr b="1">
                <a:solidFill>
                  <a:schemeClr val="tx1"/>
                </a:solidFill>
                <a:latin typeface="Arial" panose="020B0604020202020204" pitchFamily="34" charset="0"/>
              </a:defRPr>
            </a:lvl2pPr>
            <a:lvl3pPr marL="1143000" indent="-228600">
              <a:spcBef>
                <a:spcPct val="20000"/>
              </a:spcBef>
              <a:buChar char="•"/>
              <a:defRPr sz="1600" b="1">
                <a:solidFill>
                  <a:schemeClr val="tx1"/>
                </a:solidFill>
                <a:latin typeface="Arial" panose="020B0604020202020204" pitchFamily="34" charset="0"/>
              </a:defRPr>
            </a:lvl3pPr>
            <a:lvl4pPr marL="1600200" indent="-228600">
              <a:spcBef>
                <a:spcPct val="20000"/>
              </a:spcBef>
              <a:buChar char="–"/>
              <a:defRPr sz="2000" b="1">
                <a:solidFill>
                  <a:schemeClr val="tx1"/>
                </a:solidFill>
                <a:latin typeface="Arial" panose="020B0604020202020204" pitchFamily="34" charset="0"/>
              </a:defRPr>
            </a:lvl4pPr>
            <a:lvl5pPr marL="2057400" indent="-228600">
              <a:spcBef>
                <a:spcPct val="20000"/>
              </a:spcBef>
              <a:buChar char="»"/>
              <a:defRPr sz="2000" b="1">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b="1">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b="1">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b="1">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b="1">
                <a:solidFill>
                  <a:schemeClr val="tx1"/>
                </a:solidFill>
                <a:latin typeface="Arial" panose="020B0604020202020204" pitchFamily="34" charset="0"/>
              </a:defRPr>
            </a:lvl9pPr>
          </a:lstStyle>
          <a:p>
            <a:pPr>
              <a:lnSpc>
                <a:spcPct val="100000"/>
              </a:lnSpc>
              <a:spcBef>
                <a:spcPct val="0"/>
              </a:spcBef>
              <a:buFontTx/>
              <a:buNone/>
            </a:pPr>
            <a:r>
              <a:rPr lang="en-US" altLang="en-US" sz="1800" dirty="0">
                <a:solidFill>
                  <a:srgbClr val="C00000"/>
                </a:solidFill>
                <a:latin typeface="Times New Roman" panose="02020603050405020304" pitchFamily="18" charset="0"/>
              </a:rPr>
              <a:t>Application Developers</a:t>
            </a:r>
          </a:p>
          <a:p>
            <a:pPr>
              <a:lnSpc>
                <a:spcPct val="100000"/>
              </a:lnSpc>
              <a:spcBef>
                <a:spcPct val="0"/>
              </a:spcBef>
              <a:buFontTx/>
              <a:buNone/>
            </a:pPr>
            <a:r>
              <a:rPr lang="en-US" altLang="en-US" sz="1800" dirty="0">
                <a:solidFill>
                  <a:srgbClr val="C00000"/>
                </a:solidFill>
                <a:latin typeface="Times New Roman" panose="02020603050405020304" pitchFamily="18" charset="0"/>
              </a:rPr>
              <a:t>will prefer to write programs for the OS with the most Users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a:extLst>
              <a:ext uri="{FF2B5EF4-FFF2-40B4-BE49-F238E27FC236}">
                <a16:creationId xmlns:a16="http://schemas.microsoft.com/office/drawing/2014/main" id="{EE100BF9-E4DE-4D41-B6D6-5A42AFB3EBC5}"/>
              </a:ext>
            </a:extLst>
          </p:cNvPr>
          <p:cNvSpPr>
            <a:spLocks noGrp="1" noChangeArrowheads="1"/>
          </p:cNvSpPr>
          <p:nvPr>
            <p:ph type="title"/>
          </p:nvPr>
        </p:nvSpPr>
        <p:spPr>
          <a:xfrm>
            <a:off x="1300480" y="228600"/>
            <a:ext cx="9611360" cy="1143000"/>
          </a:xfrm>
        </p:spPr>
        <p:txBody>
          <a:bodyPr>
            <a:normAutofit/>
          </a:bodyPr>
          <a:lstStyle/>
          <a:p>
            <a:r>
              <a:rPr lang="en-US" altLang="en-US" sz="3200" dirty="0"/>
              <a:t>Overcoming the Application BTE with “Middleware”</a:t>
            </a:r>
          </a:p>
        </p:txBody>
      </p:sp>
      <p:sp>
        <p:nvSpPr>
          <p:cNvPr id="18435" name="Content Placeholder 2">
            <a:extLst>
              <a:ext uri="{FF2B5EF4-FFF2-40B4-BE49-F238E27FC236}">
                <a16:creationId xmlns:a16="http://schemas.microsoft.com/office/drawing/2014/main" id="{95F92026-4674-409E-B4BB-8A0772933E37}"/>
              </a:ext>
            </a:extLst>
          </p:cNvPr>
          <p:cNvSpPr>
            <a:spLocks noGrp="1" noChangeArrowheads="1"/>
          </p:cNvSpPr>
          <p:nvPr>
            <p:ph idx="1"/>
          </p:nvPr>
        </p:nvSpPr>
        <p:spPr/>
        <p:txBody>
          <a:bodyPr>
            <a:normAutofit/>
          </a:bodyPr>
          <a:lstStyle/>
          <a:p>
            <a:pPr>
              <a:lnSpc>
                <a:spcPct val="75000"/>
              </a:lnSpc>
              <a:spcBef>
                <a:spcPct val="80000"/>
              </a:spcBef>
            </a:pPr>
            <a:r>
              <a:rPr lang="en-US" altLang="en-US" dirty="0"/>
              <a:t>Java and Netscape “Middleware”</a:t>
            </a:r>
          </a:p>
          <a:p>
            <a:pPr lvl="1">
              <a:lnSpc>
                <a:spcPct val="75000"/>
              </a:lnSpc>
              <a:spcBef>
                <a:spcPct val="80000"/>
              </a:spcBef>
            </a:pPr>
            <a:r>
              <a:rPr lang="en-US" altLang="en-US" dirty="0"/>
              <a:t>Netscape APIs</a:t>
            </a:r>
          </a:p>
          <a:p>
            <a:pPr lvl="1">
              <a:lnSpc>
                <a:spcPct val="75000"/>
              </a:lnSpc>
              <a:spcBef>
                <a:spcPct val="80000"/>
              </a:spcBef>
            </a:pPr>
            <a:r>
              <a:rPr lang="en-US" altLang="en-US" dirty="0"/>
              <a:t>Java Programming Environment/APIs </a:t>
            </a:r>
          </a:p>
          <a:p>
            <a:pPr lvl="1">
              <a:lnSpc>
                <a:spcPct val="75000"/>
              </a:lnSpc>
              <a:spcBef>
                <a:spcPct val="80000"/>
              </a:spcBef>
            </a:pPr>
            <a:r>
              <a:rPr lang="en-US" altLang="en-US" dirty="0"/>
              <a:t>Netscape as Distributor of </a:t>
            </a:r>
            <a:r>
              <a:rPr lang="en-US" altLang="en-US" dirty="0">
                <a:solidFill>
                  <a:srgbClr val="C00000"/>
                </a:solidFill>
              </a:rPr>
              <a:t>Java “Virtual Machine” </a:t>
            </a:r>
            <a:r>
              <a:rPr lang="en-US" altLang="en-US" i="1" dirty="0">
                <a:solidFill>
                  <a:srgbClr val="C00000"/>
                </a:solidFill>
              </a:rPr>
              <a:t>(the translator)</a:t>
            </a:r>
          </a:p>
          <a:p>
            <a:pPr>
              <a:lnSpc>
                <a:spcPct val="75000"/>
              </a:lnSpc>
              <a:spcBef>
                <a:spcPct val="80000"/>
              </a:spcBef>
            </a:pPr>
            <a:r>
              <a:rPr lang="en-US" altLang="en-US" dirty="0"/>
              <a:t>Middleware acts like a “universal language”</a:t>
            </a:r>
          </a:p>
          <a:p>
            <a:pPr lvl="1">
              <a:lnSpc>
                <a:spcPct val="75000"/>
              </a:lnSpc>
              <a:spcBef>
                <a:spcPct val="80000"/>
              </a:spcBef>
            </a:pPr>
            <a:r>
              <a:rPr lang="en-US" altLang="en-US" dirty="0"/>
              <a:t>Java slogan: </a:t>
            </a:r>
            <a:r>
              <a:rPr lang="en-US" altLang="en-US" i="1" dirty="0"/>
              <a:t>“Write once, Run everywhere”</a:t>
            </a:r>
          </a:p>
          <a:p>
            <a:pPr>
              <a:lnSpc>
                <a:spcPct val="75000"/>
              </a:lnSpc>
              <a:spcBef>
                <a:spcPct val="80000"/>
              </a:spcBef>
            </a:pPr>
            <a:r>
              <a:rPr lang="en-US" altLang="en-US" dirty="0"/>
              <a:t>Java and Netscape thus represent a “nascent” competitive threat to Microsoft’s dominance in OS</a:t>
            </a:r>
          </a:p>
          <a:p>
            <a:endParaRPr lang="en-US" altLang="en-US" dirty="0"/>
          </a:p>
        </p:txBody>
      </p:sp>
      <p:sp>
        <p:nvSpPr>
          <p:cNvPr id="2" name="Slide Number Placeholder 1">
            <a:extLst>
              <a:ext uri="{FF2B5EF4-FFF2-40B4-BE49-F238E27FC236}">
                <a16:creationId xmlns:a16="http://schemas.microsoft.com/office/drawing/2014/main" id="{FB40B8AE-89DD-4784-865C-B1815AE5710A}"/>
              </a:ext>
            </a:extLst>
          </p:cNvPr>
          <p:cNvSpPr>
            <a:spLocks noGrp="1"/>
          </p:cNvSpPr>
          <p:nvPr>
            <p:ph type="sldNum" sz="quarter" idx="12"/>
          </p:nvPr>
        </p:nvSpPr>
        <p:spPr/>
        <p:txBody>
          <a:bodyPr/>
          <a:lstStyle/>
          <a:p>
            <a:fld id="{F487EBBE-9D79-475C-84C6-B9A9B9AB1039}" type="slidenum">
              <a:rPr lang="en-US" smtClean="0"/>
              <a:t>16</a:t>
            </a:fld>
            <a:endParaRPr lang="en-US"/>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458" name="Group 3">
            <a:extLst>
              <a:ext uri="{FF2B5EF4-FFF2-40B4-BE49-F238E27FC236}">
                <a16:creationId xmlns:a16="http://schemas.microsoft.com/office/drawing/2014/main" id="{6BD5090C-9A4F-438D-BDB4-20FFF6506906}"/>
              </a:ext>
            </a:extLst>
          </p:cNvPr>
          <p:cNvGrpSpPr>
            <a:grpSpLocks/>
          </p:cNvGrpSpPr>
          <p:nvPr/>
        </p:nvGrpSpPr>
        <p:grpSpPr bwMode="auto">
          <a:xfrm>
            <a:off x="3200400" y="4343400"/>
            <a:ext cx="1371600" cy="1371600"/>
            <a:chOff x="336" y="2592"/>
            <a:chExt cx="1152" cy="1104"/>
          </a:xfrm>
        </p:grpSpPr>
        <p:sp>
          <p:nvSpPr>
            <p:cNvPr id="19503" name="Rectangle 4" descr="Blue tissue paper">
              <a:extLst>
                <a:ext uri="{FF2B5EF4-FFF2-40B4-BE49-F238E27FC236}">
                  <a16:creationId xmlns:a16="http://schemas.microsoft.com/office/drawing/2014/main" id="{29D601C8-54C8-4887-B5AF-51DCA153B8F5}"/>
                </a:ext>
              </a:extLst>
            </p:cNvPr>
            <p:cNvSpPr>
              <a:spLocks noChangeArrowheads="1"/>
            </p:cNvSpPr>
            <p:nvPr/>
          </p:nvSpPr>
          <p:spPr bwMode="auto">
            <a:xfrm>
              <a:off x="336" y="2592"/>
              <a:ext cx="1152" cy="1104"/>
            </a:xfrm>
            <a:prstGeom prst="rect">
              <a:avLst/>
            </a:prstGeom>
            <a:blipFill dpi="0" rotWithShape="0">
              <a:blip r:embed="rId3"/>
              <a:srcRect/>
              <a:tile tx="0" ty="0" sx="100000" sy="100000" flip="none" algn="tl"/>
            </a:blipFill>
            <a:ln w="12700">
              <a:solidFill>
                <a:schemeClr val="tx1"/>
              </a:solidFill>
              <a:miter lim="800000"/>
              <a:headEnd/>
              <a:tailEnd/>
            </a:ln>
          </p:spPr>
          <p:txBody>
            <a:bodyPr wrap="none" anchor="ctr"/>
            <a:lstStyle>
              <a:lvl1pPr>
                <a:lnSpc>
                  <a:spcPct val="90000"/>
                </a:lnSpc>
                <a:spcBef>
                  <a:spcPct val="30000"/>
                </a:spcBef>
                <a:buChar char="•"/>
                <a:defRPr sz="2400" b="1">
                  <a:solidFill>
                    <a:schemeClr val="tx1"/>
                  </a:solidFill>
                  <a:latin typeface="Arial" panose="020B0604020202020204" pitchFamily="34" charset="0"/>
                </a:defRPr>
              </a:lvl1pPr>
              <a:lvl2pPr marL="742950" indent="-285750">
                <a:spcBef>
                  <a:spcPct val="20000"/>
                </a:spcBef>
                <a:buChar char="–"/>
                <a:defRPr b="1">
                  <a:solidFill>
                    <a:schemeClr val="tx1"/>
                  </a:solidFill>
                  <a:latin typeface="Arial" panose="020B0604020202020204" pitchFamily="34" charset="0"/>
                </a:defRPr>
              </a:lvl2pPr>
              <a:lvl3pPr marL="1143000" indent="-228600">
                <a:spcBef>
                  <a:spcPct val="20000"/>
                </a:spcBef>
                <a:buChar char="•"/>
                <a:defRPr sz="1600" b="1">
                  <a:solidFill>
                    <a:schemeClr val="tx1"/>
                  </a:solidFill>
                  <a:latin typeface="Arial" panose="020B0604020202020204" pitchFamily="34" charset="0"/>
                </a:defRPr>
              </a:lvl3pPr>
              <a:lvl4pPr marL="1600200" indent="-228600">
                <a:spcBef>
                  <a:spcPct val="20000"/>
                </a:spcBef>
                <a:buChar char="–"/>
                <a:defRPr sz="2000" b="1">
                  <a:solidFill>
                    <a:schemeClr val="tx1"/>
                  </a:solidFill>
                  <a:latin typeface="Arial" panose="020B0604020202020204" pitchFamily="34" charset="0"/>
                </a:defRPr>
              </a:lvl4pPr>
              <a:lvl5pPr marL="2057400" indent="-228600">
                <a:spcBef>
                  <a:spcPct val="20000"/>
                </a:spcBef>
                <a:buChar char="»"/>
                <a:defRPr sz="2000" b="1">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b="1">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b="1">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b="1">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b="1">
                  <a:solidFill>
                    <a:schemeClr val="tx1"/>
                  </a:solidFill>
                  <a:latin typeface="Arial" panose="020B0604020202020204" pitchFamily="34" charset="0"/>
                </a:defRPr>
              </a:lvl9pPr>
            </a:lstStyle>
            <a:p>
              <a:pPr>
                <a:lnSpc>
                  <a:spcPct val="100000"/>
                </a:lnSpc>
                <a:spcBef>
                  <a:spcPct val="0"/>
                </a:spcBef>
                <a:buFontTx/>
                <a:buNone/>
              </a:pPr>
              <a:endParaRPr lang="en-US" altLang="en-US" b="0">
                <a:latin typeface="Times New Roman" panose="02020603050405020304" pitchFamily="18" charset="0"/>
              </a:endParaRPr>
            </a:p>
          </p:txBody>
        </p:sp>
        <p:sp>
          <p:nvSpPr>
            <p:cNvPr id="19504" name="Line 5">
              <a:extLst>
                <a:ext uri="{FF2B5EF4-FFF2-40B4-BE49-F238E27FC236}">
                  <a16:creationId xmlns:a16="http://schemas.microsoft.com/office/drawing/2014/main" id="{4B92D5F0-C954-44BB-8F74-09967693A126}"/>
                </a:ext>
              </a:extLst>
            </p:cNvPr>
            <p:cNvSpPr>
              <a:spLocks noChangeShapeType="1"/>
            </p:cNvSpPr>
            <p:nvPr/>
          </p:nvSpPr>
          <p:spPr bwMode="auto">
            <a:xfrm>
              <a:off x="336" y="2880"/>
              <a:ext cx="384"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9505" name="Line 6">
              <a:extLst>
                <a:ext uri="{FF2B5EF4-FFF2-40B4-BE49-F238E27FC236}">
                  <a16:creationId xmlns:a16="http://schemas.microsoft.com/office/drawing/2014/main" id="{C613A6C5-2F9F-491E-B399-FB13E9AAC906}"/>
                </a:ext>
              </a:extLst>
            </p:cNvPr>
            <p:cNvSpPr>
              <a:spLocks noChangeShapeType="1"/>
            </p:cNvSpPr>
            <p:nvPr/>
          </p:nvSpPr>
          <p:spPr bwMode="auto">
            <a:xfrm>
              <a:off x="1152" y="2880"/>
              <a:ext cx="336"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9506" name="Line 7">
              <a:extLst>
                <a:ext uri="{FF2B5EF4-FFF2-40B4-BE49-F238E27FC236}">
                  <a16:creationId xmlns:a16="http://schemas.microsoft.com/office/drawing/2014/main" id="{E00FCCA1-90B1-4729-8E24-ABAE7737BA15}"/>
                </a:ext>
              </a:extLst>
            </p:cNvPr>
            <p:cNvSpPr>
              <a:spLocks noChangeShapeType="1"/>
            </p:cNvSpPr>
            <p:nvPr/>
          </p:nvSpPr>
          <p:spPr bwMode="auto">
            <a:xfrm>
              <a:off x="720" y="2880"/>
              <a:ext cx="192" cy="24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9507" name="Line 8">
              <a:extLst>
                <a:ext uri="{FF2B5EF4-FFF2-40B4-BE49-F238E27FC236}">
                  <a16:creationId xmlns:a16="http://schemas.microsoft.com/office/drawing/2014/main" id="{83DBAC78-8940-4460-A43C-191F40417698}"/>
                </a:ext>
              </a:extLst>
            </p:cNvPr>
            <p:cNvSpPr>
              <a:spLocks noChangeShapeType="1"/>
            </p:cNvSpPr>
            <p:nvPr/>
          </p:nvSpPr>
          <p:spPr bwMode="auto">
            <a:xfrm flipH="1">
              <a:off x="912" y="2880"/>
              <a:ext cx="240" cy="24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19459" name="Group 9">
            <a:extLst>
              <a:ext uri="{FF2B5EF4-FFF2-40B4-BE49-F238E27FC236}">
                <a16:creationId xmlns:a16="http://schemas.microsoft.com/office/drawing/2014/main" id="{461A3C06-94E2-450F-A4E0-6D7430E58BA9}"/>
              </a:ext>
            </a:extLst>
          </p:cNvPr>
          <p:cNvGrpSpPr>
            <a:grpSpLocks/>
          </p:cNvGrpSpPr>
          <p:nvPr/>
        </p:nvGrpSpPr>
        <p:grpSpPr bwMode="auto">
          <a:xfrm>
            <a:off x="5029200" y="4343400"/>
            <a:ext cx="1371600" cy="1371600"/>
            <a:chOff x="1728" y="2592"/>
            <a:chExt cx="1152" cy="1104"/>
          </a:xfrm>
        </p:grpSpPr>
        <p:sp>
          <p:nvSpPr>
            <p:cNvPr id="19497" name="Rectangle 10" descr="Blue tissue paper">
              <a:extLst>
                <a:ext uri="{FF2B5EF4-FFF2-40B4-BE49-F238E27FC236}">
                  <a16:creationId xmlns:a16="http://schemas.microsoft.com/office/drawing/2014/main" id="{D86BEF00-3427-4F70-A6B9-B17D5EABD753}"/>
                </a:ext>
              </a:extLst>
            </p:cNvPr>
            <p:cNvSpPr>
              <a:spLocks noChangeArrowheads="1"/>
            </p:cNvSpPr>
            <p:nvPr/>
          </p:nvSpPr>
          <p:spPr bwMode="auto">
            <a:xfrm>
              <a:off x="1728" y="2592"/>
              <a:ext cx="1152" cy="1104"/>
            </a:xfrm>
            <a:prstGeom prst="rect">
              <a:avLst/>
            </a:prstGeom>
            <a:blipFill dpi="0" rotWithShape="0">
              <a:blip r:embed="rId3"/>
              <a:srcRect/>
              <a:tile tx="0" ty="0" sx="100000" sy="100000" flip="none" algn="tl"/>
            </a:blipFill>
            <a:ln w="12700">
              <a:solidFill>
                <a:schemeClr val="tx1"/>
              </a:solidFill>
              <a:miter lim="800000"/>
              <a:headEnd/>
              <a:tailEnd/>
            </a:ln>
          </p:spPr>
          <p:txBody>
            <a:bodyPr wrap="none" anchor="ctr"/>
            <a:lstStyle>
              <a:lvl1pPr>
                <a:lnSpc>
                  <a:spcPct val="90000"/>
                </a:lnSpc>
                <a:spcBef>
                  <a:spcPct val="30000"/>
                </a:spcBef>
                <a:buChar char="•"/>
                <a:defRPr sz="2400" b="1">
                  <a:solidFill>
                    <a:schemeClr val="tx1"/>
                  </a:solidFill>
                  <a:latin typeface="Arial" panose="020B0604020202020204" pitchFamily="34" charset="0"/>
                </a:defRPr>
              </a:lvl1pPr>
              <a:lvl2pPr marL="742950" indent="-285750">
                <a:spcBef>
                  <a:spcPct val="20000"/>
                </a:spcBef>
                <a:buChar char="–"/>
                <a:defRPr b="1">
                  <a:solidFill>
                    <a:schemeClr val="tx1"/>
                  </a:solidFill>
                  <a:latin typeface="Arial" panose="020B0604020202020204" pitchFamily="34" charset="0"/>
                </a:defRPr>
              </a:lvl2pPr>
              <a:lvl3pPr marL="1143000" indent="-228600">
                <a:spcBef>
                  <a:spcPct val="20000"/>
                </a:spcBef>
                <a:buChar char="•"/>
                <a:defRPr sz="1600" b="1">
                  <a:solidFill>
                    <a:schemeClr val="tx1"/>
                  </a:solidFill>
                  <a:latin typeface="Arial" panose="020B0604020202020204" pitchFamily="34" charset="0"/>
                </a:defRPr>
              </a:lvl3pPr>
              <a:lvl4pPr marL="1600200" indent="-228600">
                <a:spcBef>
                  <a:spcPct val="20000"/>
                </a:spcBef>
                <a:buChar char="–"/>
                <a:defRPr sz="2000" b="1">
                  <a:solidFill>
                    <a:schemeClr val="tx1"/>
                  </a:solidFill>
                  <a:latin typeface="Arial" panose="020B0604020202020204" pitchFamily="34" charset="0"/>
                </a:defRPr>
              </a:lvl4pPr>
              <a:lvl5pPr marL="2057400" indent="-228600">
                <a:spcBef>
                  <a:spcPct val="20000"/>
                </a:spcBef>
                <a:buChar char="»"/>
                <a:defRPr sz="2000" b="1">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b="1">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b="1">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b="1">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b="1">
                  <a:solidFill>
                    <a:schemeClr val="tx1"/>
                  </a:solidFill>
                  <a:latin typeface="Arial" panose="020B0604020202020204" pitchFamily="34" charset="0"/>
                </a:defRPr>
              </a:lvl9pPr>
            </a:lstStyle>
            <a:p>
              <a:pPr>
                <a:lnSpc>
                  <a:spcPct val="100000"/>
                </a:lnSpc>
                <a:spcBef>
                  <a:spcPct val="0"/>
                </a:spcBef>
                <a:buFontTx/>
                <a:buNone/>
              </a:pPr>
              <a:endParaRPr lang="en-US" altLang="en-US" b="0">
                <a:latin typeface="Times New Roman" panose="02020603050405020304" pitchFamily="18" charset="0"/>
              </a:endParaRPr>
            </a:p>
          </p:txBody>
        </p:sp>
        <p:sp>
          <p:nvSpPr>
            <p:cNvPr id="19498" name="Line 11">
              <a:extLst>
                <a:ext uri="{FF2B5EF4-FFF2-40B4-BE49-F238E27FC236}">
                  <a16:creationId xmlns:a16="http://schemas.microsoft.com/office/drawing/2014/main" id="{AD1380C5-412B-499F-947B-5FE2C6019EBB}"/>
                </a:ext>
              </a:extLst>
            </p:cNvPr>
            <p:cNvSpPr>
              <a:spLocks noChangeShapeType="1"/>
            </p:cNvSpPr>
            <p:nvPr/>
          </p:nvSpPr>
          <p:spPr bwMode="auto">
            <a:xfrm>
              <a:off x="1728" y="2880"/>
              <a:ext cx="432"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9499" name="Line 12">
              <a:extLst>
                <a:ext uri="{FF2B5EF4-FFF2-40B4-BE49-F238E27FC236}">
                  <a16:creationId xmlns:a16="http://schemas.microsoft.com/office/drawing/2014/main" id="{A7AC3FB8-15F2-45A1-9448-AB1DCEDA80C4}"/>
                </a:ext>
              </a:extLst>
            </p:cNvPr>
            <p:cNvSpPr>
              <a:spLocks noChangeShapeType="1"/>
            </p:cNvSpPr>
            <p:nvPr/>
          </p:nvSpPr>
          <p:spPr bwMode="auto">
            <a:xfrm>
              <a:off x="2496" y="2880"/>
              <a:ext cx="384"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9500" name="Line 13">
              <a:extLst>
                <a:ext uri="{FF2B5EF4-FFF2-40B4-BE49-F238E27FC236}">
                  <a16:creationId xmlns:a16="http://schemas.microsoft.com/office/drawing/2014/main" id="{E0A3E05B-EDFE-4D58-8F91-1BB6AC6D7CE0}"/>
                </a:ext>
              </a:extLst>
            </p:cNvPr>
            <p:cNvSpPr>
              <a:spLocks noChangeShapeType="1"/>
            </p:cNvSpPr>
            <p:nvPr/>
          </p:nvSpPr>
          <p:spPr bwMode="auto">
            <a:xfrm>
              <a:off x="2160" y="2880"/>
              <a:ext cx="0" cy="24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9501" name="Line 14">
              <a:extLst>
                <a:ext uri="{FF2B5EF4-FFF2-40B4-BE49-F238E27FC236}">
                  <a16:creationId xmlns:a16="http://schemas.microsoft.com/office/drawing/2014/main" id="{C2569B10-6682-432F-A5C1-EAA3F98C4996}"/>
                </a:ext>
              </a:extLst>
            </p:cNvPr>
            <p:cNvSpPr>
              <a:spLocks noChangeShapeType="1"/>
            </p:cNvSpPr>
            <p:nvPr/>
          </p:nvSpPr>
          <p:spPr bwMode="auto">
            <a:xfrm>
              <a:off x="2496" y="2880"/>
              <a:ext cx="0" cy="24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9502" name="Line 15">
              <a:extLst>
                <a:ext uri="{FF2B5EF4-FFF2-40B4-BE49-F238E27FC236}">
                  <a16:creationId xmlns:a16="http://schemas.microsoft.com/office/drawing/2014/main" id="{AE23E90E-1DE8-4AC6-9900-A060F4251DB6}"/>
                </a:ext>
              </a:extLst>
            </p:cNvPr>
            <p:cNvSpPr>
              <a:spLocks noChangeShapeType="1"/>
            </p:cNvSpPr>
            <p:nvPr/>
          </p:nvSpPr>
          <p:spPr bwMode="auto">
            <a:xfrm>
              <a:off x="2160" y="3120"/>
              <a:ext cx="336"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13328" name="Rectangle 16" descr="Blue tissue paper">
            <a:extLst>
              <a:ext uri="{FF2B5EF4-FFF2-40B4-BE49-F238E27FC236}">
                <a16:creationId xmlns:a16="http://schemas.microsoft.com/office/drawing/2014/main" id="{C1698DB1-05D2-4ACD-A529-2B0F58826781}"/>
              </a:ext>
            </a:extLst>
          </p:cNvPr>
          <p:cNvSpPr>
            <a:spLocks noChangeArrowheads="1"/>
          </p:cNvSpPr>
          <p:nvPr/>
        </p:nvSpPr>
        <p:spPr bwMode="auto">
          <a:xfrm>
            <a:off x="6858000" y="4343400"/>
            <a:ext cx="1371600" cy="1371600"/>
          </a:xfrm>
          <a:prstGeom prst="rect">
            <a:avLst/>
          </a:prstGeom>
          <a:blipFill dpi="0" rotWithShape="0">
            <a:blip r:embed="rId3" cstate="print"/>
            <a:srcRect/>
            <a:tile tx="0" ty="0" sx="100000" sy="100000" flip="none" algn="tl"/>
          </a:blipFill>
          <a:ln w="12700">
            <a:solidFill>
              <a:schemeClr val="tx1"/>
            </a:solidFill>
            <a:miter lim="800000"/>
            <a:headEnd/>
            <a:tailEnd/>
          </a:ln>
          <a:effectLst/>
        </p:spPr>
        <p:txBody>
          <a:bodyPr wrap="none" anchor="ctr"/>
          <a:lstStyle/>
          <a:p>
            <a:pPr algn="ctr">
              <a:defRPr/>
            </a:pPr>
            <a:endParaRPr lang="en-US" sz="1200" b="1">
              <a:effectLst>
                <a:outerShdw blurRad="38100" dist="38100" dir="2700000" algn="tl">
                  <a:srgbClr val="FFFFFF"/>
                </a:outerShdw>
              </a:effectLst>
              <a:latin typeface="Arial Black" pitchFamily="34" charset="0"/>
            </a:endParaRPr>
          </a:p>
        </p:txBody>
      </p:sp>
      <p:sp>
        <p:nvSpPr>
          <p:cNvPr id="19461" name="Line 17">
            <a:extLst>
              <a:ext uri="{FF2B5EF4-FFF2-40B4-BE49-F238E27FC236}">
                <a16:creationId xmlns:a16="http://schemas.microsoft.com/office/drawing/2014/main" id="{4ABEF268-6CC4-4251-9520-5D334FED208F}"/>
              </a:ext>
            </a:extLst>
          </p:cNvPr>
          <p:cNvSpPr>
            <a:spLocks noChangeShapeType="1"/>
          </p:cNvSpPr>
          <p:nvPr/>
        </p:nvSpPr>
        <p:spPr bwMode="auto">
          <a:xfrm>
            <a:off x="6858000" y="4700588"/>
            <a:ext cx="514350"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9462" name="Line 18">
            <a:extLst>
              <a:ext uri="{FF2B5EF4-FFF2-40B4-BE49-F238E27FC236}">
                <a16:creationId xmlns:a16="http://schemas.microsoft.com/office/drawing/2014/main" id="{2DE703EB-D2AB-4B84-8A90-496A831ECD87}"/>
              </a:ext>
            </a:extLst>
          </p:cNvPr>
          <p:cNvSpPr>
            <a:spLocks noChangeShapeType="1"/>
          </p:cNvSpPr>
          <p:nvPr/>
        </p:nvSpPr>
        <p:spPr bwMode="auto">
          <a:xfrm>
            <a:off x="7715250" y="4700588"/>
            <a:ext cx="514350"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9463" name="Oval 19" descr="Blue tissue paper">
            <a:extLst>
              <a:ext uri="{FF2B5EF4-FFF2-40B4-BE49-F238E27FC236}">
                <a16:creationId xmlns:a16="http://schemas.microsoft.com/office/drawing/2014/main" id="{D6FFBEFB-430F-489C-8137-3F883BA10222}"/>
              </a:ext>
            </a:extLst>
          </p:cNvPr>
          <p:cNvSpPr>
            <a:spLocks noChangeArrowheads="1"/>
          </p:cNvSpPr>
          <p:nvPr/>
        </p:nvSpPr>
        <p:spPr bwMode="auto">
          <a:xfrm>
            <a:off x="7315200" y="4403726"/>
            <a:ext cx="457200" cy="595313"/>
          </a:xfrm>
          <a:prstGeom prst="ellipse">
            <a:avLst/>
          </a:prstGeom>
          <a:blipFill dpi="0" rotWithShape="0">
            <a:blip r:embed="rId3"/>
            <a:srcRect/>
            <a:tile tx="0" ty="0" sx="100000" sy="100000" flip="none" algn="tl"/>
          </a:blipFill>
          <a:ln w="12700">
            <a:solidFill>
              <a:schemeClr val="tx1"/>
            </a:solidFill>
            <a:round/>
            <a:headEnd/>
            <a:tailEnd/>
          </a:ln>
        </p:spPr>
        <p:txBody>
          <a:bodyPr wrap="none" anchor="ctr"/>
          <a:lstStyle>
            <a:lvl1pPr>
              <a:lnSpc>
                <a:spcPct val="90000"/>
              </a:lnSpc>
              <a:spcBef>
                <a:spcPct val="30000"/>
              </a:spcBef>
              <a:buChar char="•"/>
              <a:defRPr sz="2400" b="1">
                <a:solidFill>
                  <a:schemeClr val="tx1"/>
                </a:solidFill>
                <a:latin typeface="Arial" panose="020B0604020202020204" pitchFamily="34" charset="0"/>
              </a:defRPr>
            </a:lvl1pPr>
            <a:lvl2pPr marL="742950" indent="-285750">
              <a:spcBef>
                <a:spcPct val="20000"/>
              </a:spcBef>
              <a:buChar char="–"/>
              <a:defRPr b="1">
                <a:solidFill>
                  <a:schemeClr val="tx1"/>
                </a:solidFill>
                <a:latin typeface="Arial" panose="020B0604020202020204" pitchFamily="34" charset="0"/>
              </a:defRPr>
            </a:lvl2pPr>
            <a:lvl3pPr marL="1143000" indent="-228600">
              <a:spcBef>
                <a:spcPct val="20000"/>
              </a:spcBef>
              <a:buChar char="•"/>
              <a:defRPr sz="1600" b="1">
                <a:solidFill>
                  <a:schemeClr val="tx1"/>
                </a:solidFill>
                <a:latin typeface="Arial" panose="020B0604020202020204" pitchFamily="34" charset="0"/>
              </a:defRPr>
            </a:lvl3pPr>
            <a:lvl4pPr marL="1600200" indent="-228600">
              <a:spcBef>
                <a:spcPct val="20000"/>
              </a:spcBef>
              <a:buChar char="–"/>
              <a:defRPr sz="2000" b="1">
                <a:solidFill>
                  <a:schemeClr val="tx1"/>
                </a:solidFill>
                <a:latin typeface="Arial" panose="020B0604020202020204" pitchFamily="34" charset="0"/>
              </a:defRPr>
            </a:lvl4pPr>
            <a:lvl5pPr marL="2057400" indent="-228600">
              <a:spcBef>
                <a:spcPct val="20000"/>
              </a:spcBef>
              <a:buChar char="»"/>
              <a:defRPr sz="2000" b="1">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b="1">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b="1">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b="1">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b="1">
                <a:solidFill>
                  <a:schemeClr val="tx1"/>
                </a:solidFill>
                <a:latin typeface="Arial" panose="020B0604020202020204" pitchFamily="34" charset="0"/>
              </a:defRPr>
            </a:lvl9pPr>
          </a:lstStyle>
          <a:p>
            <a:pPr>
              <a:lnSpc>
                <a:spcPct val="100000"/>
              </a:lnSpc>
              <a:spcBef>
                <a:spcPct val="0"/>
              </a:spcBef>
              <a:buFontTx/>
              <a:buNone/>
            </a:pPr>
            <a:endParaRPr lang="en-US" altLang="en-US" b="0">
              <a:latin typeface="Times New Roman" panose="02020603050405020304" pitchFamily="18" charset="0"/>
            </a:endParaRPr>
          </a:p>
        </p:txBody>
      </p:sp>
      <p:grpSp>
        <p:nvGrpSpPr>
          <p:cNvPr id="19464" name="Group 20">
            <a:extLst>
              <a:ext uri="{FF2B5EF4-FFF2-40B4-BE49-F238E27FC236}">
                <a16:creationId xmlns:a16="http://schemas.microsoft.com/office/drawing/2014/main" id="{69DF8012-1DA4-475F-8716-D2618C65CE57}"/>
              </a:ext>
            </a:extLst>
          </p:cNvPr>
          <p:cNvGrpSpPr>
            <a:grpSpLocks/>
          </p:cNvGrpSpPr>
          <p:nvPr/>
        </p:nvGrpSpPr>
        <p:grpSpPr bwMode="auto">
          <a:xfrm>
            <a:off x="8686800" y="4343400"/>
            <a:ext cx="1371600" cy="1371600"/>
            <a:chOff x="4416" y="2592"/>
            <a:chExt cx="1152" cy="1104"/>
          </a:xfrm>
        </p:grpSpPr>
        <p:sp>
          <p:nvSpPr>
            <p:cNvPr id="19488" name="Rectangle 21" descr="Blue tissue paper">
              <a:extLst>
                <a:ext uri="{FF2B5EF4-FFF2-40B4-BE49-F238E27FC236}">
                  <a16:creationId xmlns:a16="http://schemas.microsoft.com/office/drawing/2014/main" id="{6F8AFC06-12AE-4A7D-90A6-6362A4D4FFFC}"/>
                </a:ext>
              </a:extLst>
            </p:cNvPr>
            <p:cNvSpPr>
              <a:spLocks noChangeArrowheads="1"/>
            </p:cNvSpPr>
            <p:nvPr/>
          </p:nvSpPr>
          <p:spPr bwMode="auto">
            <a:xfrm>
              <a:off x="4416" y="2592"/>
              <a:ext cx="1152" cy="1104"/>
            </a:xfrm>
            <a:prstGeom prst="rect">
              <a:avLst/>
            </a:prstGeom>
            <a:blipFill dpi="0" rotWithShape="0">
              <a:blip r:embed="rId3"/>
              <a:srcRect/>
              <a:tile tx="0" ty="0" sx="100000" sy="100000" flip="none" algn="tl"/>
            </a:blipFill>
            <a:ln w="12700">
              <a:solidFill>
                <a:schemeClr val="tx1"/>
              </a:solidFill>
              <a:miter lim="800000"/>
              <a:headEnd/>
              <a:tailEnd/>
            </a:ln>
          </p:spPr>
          <p:txBody>
            <a:bodyPr wrap="none" anchor="ctr"/>
            <a:lstStyle>
              <a:lvl1pPr>
                <a:lnSpc>
                  <a:spcPct val="90000"/>
                </a:lnSpc>
                <a:spcBef>
                  <a:spcPct val="30000"/>
                </a:spcBef>
                <a:buChar char="•"/>
                <a:defRPr sz="2400" b="1">
                  <a:solidFill>
                    <a:schemeClr val="tx1"/>
                  </a:solidFill>
                  <a:latin typeface="Arial" panose="020B0604020202020204" pitchFamily="34" charset="0"/>
                </a:defRPr>
              </a:lvl1pPr>
              <a:lvl2pPr marL="742950" indent="-285750">
                <a:spcBef>
                  <a:spcPct val="20000"/>
                </a:spcBef>
                <a:buChar char="–"/>
                <a:defRPr b="1">
                  <a:solidFill>
                    <a:schemeClr val="tx1"/>
                  </a:solidFill>
                  <a:latin typeface="Arial" panose="020B0604020202020204" pitchFamily="34" charset="0"/>
                </a:defRPr>
              </a:lvl2pPr>
              <a:lvl3pPr marL="1143000" indent="-228600">
                <a:spcBef>
                  <a:spcPct val="20000"/>
                </a:spcBef>
                <a:buChar char="•"/>
                <a:defRPr sz="1600" b="1">
                  <a:solidFill>
                    <a:schemeClr val="tx1"/>
                  </a:solidFill>
                  <a:latin typeface="Arial" panose="020B0604020202020204" pitchFamily="34" charset="0"/>
                </a:defRPr>
              </a:lvl3pPr>
              <a:lvl4pPr marL="1600200" indent="-228600">
                <a:spcBef>
                  <a:spcPct val="20000"/>
                </a:spcBef>
                <a:buChar char="–"/>
                <a:defRPr sz="2000" b="1">
                  <a:solidFill>
                    <a:schemeClr val="tx1"/>
                  </a:solidFill>
                  <a:latin typeface="Arial" panose="020B0604020202020204" pitchFamily="34" charset="0"/>
                </a:defRPr>
              </a:lvl4pPr>
              <a:lvl5pPr marL="2057400" indent="-228600">
                <a:spcBef>
                  <a:spcPct val="20000"/>
                </a:spcBef>
                <a:buChar char="»"/>
                <a:defRPr sz="2000" b="1">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b="1">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b="1">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b="1">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b="1">
                  <a:solidFill>
                    <a:schemeClr val="tx1"/>
                  </a:solidFill>
                  <a:latin typeface="Arial" panose="020B0604020202020204" pitchFamily="34" charset="0"/>
                </a:defRPr>
              </a:lvl9pPr>
            </a:lstStyle>
            <a:p>
              <a:pPr>
                <a:lnSpc>
                  <a:spcPct val="100000"/>
                </a:lnSpc>
                <a:spcBef>
                  <a:spcPct val="0"/>
                </a:spcBef>
                <a:buFontTx/>
                <a:buNone/>
              </a:pPr>
              <a:endParaRPr lang="en-US" altLang="en-US" b="0">
                <a:latin typeface="Times New Roman" panose="02020603050405020304" pitchFamily="18" charset="0"/>
              </a:endParaRPr>
            </a:p>
          </p:txBody>
        </p:sp>
        <p:grpSp>
          <p:nvGrpSpPr>
            <p:cNvPr id="19489" name="Group 22">
              <a:extLst>
                <a:ext uri="{FF2B5EF4-FFF2-40B4-BE49-F238E27FC236}">
                  <a16:creationId xmlns:a16="http://schemas.microsoft.com/office/drawing/2014/main" id="{E5F826B9-1CE5-4B75-9923-D285F4E7D2C6}"/>
                </a:ext>
              </a:extLst>
            </p:cNvPr>
            <p:cNvGrpSpPr>
              <a:grpSpLocks/>
            </p:cNvGrpSpPr>
            <p:nvPr/>
          </p:nvGrpSpPr>
          <p:grpSpPr bwMode="auto">
            <a:xfrm>
              <a:off x="4656" y="2880"/>
              <a:ext cx="720" cy="240"/>
              <a:chOff x="4656" y="2832"/>
              <a:chExt cx="720" cy="288"/>
            </a:xfrm>
          </p:grpSpPr>
          <p:sp>
            <p:nvSpPr>
              <p:cNvPr id="19492" name="Line 23">
                <a:extLst>
                  <a:ext uri="{FF2B5EF4-FFF2-40B4-BE49-F238E27FC236}">
                    <a16:creationId xmlns:a16="http://schemas.microsoft.com/office/drawing/2014/main" id="{B203FE5E-256A-4BF0-850F-270213A03C10}"/>
                  </a:ext>
                </a:extLst>
              </p:cNvPr>
              <p:cNvSpPr>
                <a:spLocks noChangeShapeType="1"/>
              </p:cNvSpPr>
              <p:nvPr/>
            </p:nvSpPr>
            <p:spPr bwMode="auto">
              <a:xfrm>
                <a:off x="4656" y="2832"/>
                <a:ext cx="192" cy="288"/>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9493" name="Line 24">
                <a:extLst>
                  <a:ext uri="{FF2B5EF4-FFF2-40B4-BE49-F238E27FC236}">
                    <a16:creationId xmlns:a16="http://schemas.microsoft.com/office/drawing/2014/main" id="{37E167CB-6FC1-443E-A940-160C327D7070}"/>
                  </a:ext>
                </a:extLst>
              </p:cNvPr>
              <p:cNvSpPr>
                <a:spLocks noChangeShapeType="1"/>
              </p:cNvSpPr>
              <p:nvPr/>
            </p:nvSpPr>
            <p:spPr bwMode="auto">
              <a:xfrm flipV="1">
                <a:off x="4848" y="2832"/>
                <a:ext cx="144" cy="288"/>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9494" name="Line 25">
                <a:extLst>
                  <a:ext uri="{FF2B5EF4-FFF2-40B4-BE49-F238E27FC236}">
                    <a16:creationId xmlns:a16="http://schemas.microsoft.com/office/drawing/2014/main" id="{6AD0D276-E0A3-4903-96BC-D4E9E78EDB14}"/>
                  </a:ext>
                </a:extLst>
              </p:cNvPr>
              <p:cNvSpPr>
                <a:spLocks noChangeShapeType="1"/>
              </p:cNvSpPr>
              <p:nvPr/>
            </p:nvSpPr>
            <p:spPr bwMode="auto">
              <a:xfrm>
                <a:off x="5040" y="2832"/>
                <a:ext cx="144" cy="288"/>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9495" name="Line 26">
                <a:extLst>
                  <a:ext uri="{FF2B5EF4-FFF2-40B4-BE49-F238E27FC236}">
                    <a16:creationId xmlns:a16="http://schemas.microsoft.com/office/drawing/2014/main" id="{AEB3D095-7456-4543-9441-5C162CB81D4A}"/>
                  </a:ext>
                </a:extLst>
              </p:cNvPr>
              <p:cNvSpPr>
                <a:spLocks noChangeShapeType="1"/>
              </p:cNvSpPr>
              <p:nvPr/>
            </p:nvSpPr>
            <p:spPr bwMode="auto">
              <a:xfrm flipV="1">
                <a:off x="5184" y="2832"/>
                <a:ext cx="192" cy="288"/>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9496" name="Line 27">
                <a:extLst>
                  <a:ext uri="{FF2B5EF4-FFF2-40B4-BE49-F238E27FC236}">
                    <a16:creationId xmlns:a16="http://schemas.microsoft.com/office/drawing/2014/main" id="{CD0384B8-95DB-40E9-9491-F2F2D7B94A6B}"/>
                  </a:ext>
                </a:extLst>
              </p:cNvPr>
              <p:cNvSpPr>
                <a:spLocks noChangeShapeType="1"/>
              </p:cNvSpPr>
              <p:nvPr/>
            </p:nvSpPr>
            <p:spPr bwMode="auto">
              <a:xfrm>
                <a:off x="4992" y="2832"/>
                <a:ext cx="48"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19490" name="Line 28">
              <a:extLst>
                <a:ext uri="{FF2B5EF4-FFF2-40B4-BE49-F238E27FC236}">
                  <a16:creationId xmlns:a16="http://schemas.microsoft.com/office/drawing/2014/main" id="{872768C1-ABB8-4C0A-8E7B-35AFADF6F477}"/>
                </a:ext>
              </a:extLst>
            </p:cNvPr>
            <p:cNvSpPr>
              <a:spLocks noChangeShapeType="1"/>
            </p:cNvSpPr>
            <p:nvPr/>
          </p:nvSpPr>
          <p:spPr bwMode="auto">
            <a:xfrm>
              <a:off x="4416" y="2880"/>
              <a:ext cx="240"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9491" name="Line 29">
              <a:extLst>
                <a:ext uri="{FF2B5EF4-FFF2-40B4-BE49-F238E27FC236}">
                  <a16:creationId xmlns:a16="http://schemas.microsoft.com/office/drawing/2014/main" id="{0395533C-18F0-44A0-BBA5-29F837A9BE28}"/>
                </a:ext>
              </a:extLst>
            </p:cNvPr>
            <p:cNvSpPr>
              <a:spLocks noChangeShapeType="1"/>
            </p:cNvSpPr>
            <p:nvPr/>
          </p:nvSpPr>
          <p:spPr bwMode="auto">
            <a:xfrm>
              <a:off x="5376" y="2880"/>
              <a:ext cx="192"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13342" name="Text Box 30">
            <a:extLst>
              <a:ext uri="{FF2B5EF4-FFF2-40B4-BE49-F238E27FC236}">
                <a16:creationId xmlns:a16="http://schemas.microsoft.com/office/drawing/2014/main" id="{F0EA2448-CA21-4B88-9C75-469A85E89CF0}"/>
              </a:ext>
            </a:extLst>
          </p:cNvPr>
          <p:cNvSpPr txBox="1">
            <a:spLocks noChangeArrowheads="1"/>
          </p:cNvSpPr>
          <p:nvPr/>
        </p:nvSpPr>
        <p:spPr bwMode="auto">
          <a:xfrm>
            <a:off x="4826000" y="3244850"/>
            <a:ext cx="3346450" cy="369888"/>
          </a:xfrm>
          <a:prstGeom prst="rect">
            <a:avLst/>
          </a:prstGeom>
          <a:noFill/>
          <a:ln w="9525">
            <a:noFill/>
            <a:miter lim="800000"/>
            <a:headEnd/>
            <a:tailEnd/>
          </a:ln>
          <a:effectLst/>
        </p:spPr>
        <p:txBody>
          <a:bodyPr wrap="none" anchor="ctr">
            <a:spAutoFit/>
          </a:bodyPr>
          <a:lstStyle/>
          <a:p>
            <a:pPr algn="ctr">
              <a:defRPr/>
            </a:pPr>
            <a:r>
              <a:rPr lang="en-US" b="1" u="sng" dirty="0">
                <a:solidFill>
                  <a:srgbClr val="C00000"/>
                </a:solidFill>
                <a:effectLst>
                  <a:outerShdw blurRad="38100" dist="38100" dir="2700000" algn="tl">
                    <a:srgbClr val="FFFFFF"/>
                  </a:outerShdw>
                </a:effectLst>
                <a:latin typeface="Arial Black" pitchFamily="34" charset="0"/>
              </a:rPr>
              <a:t>Will Run On Any Platform</a:t>
            </a:r>
          </a:p>
        </p:txBody>
      </p:sp>
      <p:sp>
        <p:nvSpPr>
          <p:cNvPr id="19466" name="Line 31">
            <a:extLst>
              <a:ext uri="{FF2B5EF4-FFF2-40B4-BE49-F238E27FC236}">
                <a16:creationId xmlns:a16="http://schemas.microsoft.com/office/drawing/2014/main" id="{3D93983C-1AFF-4771-80A2-5EA48573AA97}"/>
              </a:ext>
            </a:extLst>
          </p:cNvPr>
          <p:cNvSpPr>
            <a:spLocks noChangeShapeType="1"/>
          </p:cNvSpPr>
          <p:nvPr/>
        </p:nvSpPr>
        <p:spPr bwMode="auto">
          <a:xfrm flipH="1">
            <a:off x="3886200" y="3581400"/>
            <a:ext cx="762000" cy="457200"/>
          </a:xfrm>
          <a:prstGeom prst="line">
            <a:avLst/>
          </a:prstGeom>
          <a:noFill/>
          <a:ln w="38100">
            <a:solidFill>
              <a:srgbClr val="339933"/>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19467" name="Line 32">
            <a:extLst>
              <a:ext uri="{FF2B5EF4-FFF2-40B4-BE49-F238E27FC236}">
                <a16:creationId xmlns:a16="http://schemas.microsoft.com/office/drawing/2014/main" id="{88B84D3E-DDE1-4D60-8A4D-7D99BAA45A47}"/>
              </a:ext>
            </a:extLst>
          </p:cNvPr>
          <p:cNvSpPr>
            <a:spLocks noChangeShapeType="1"/>
          </p:cNvSpPr>
          <p:nvPr/>
        </p:nvSpPr>
        <p:spPr bwMode="auto">
          <a:xfrm flipH="1">
            <a:off x="5791200" y="3810000"/>
            <a:ext cx="228600" cy="381000"/>
          </a:xfrm>
          <a:prstGeom prst="line">
            <a:avLst/>
          </a:prstGeom>
          <a:noFill/>
          <a:ln w="38100">
            <a:solidFill>
              <a:srgbClr val="339933"/>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19468" name="Line 33">
            <a:extLst>
              <a:ext uri="{FF2B5EF4-FFF2-40B4-BE49-F238E27FC236}">
                <a16:creationId xmlns:a16="http://schemas.microsoft.com/office/drawing/2014/main" id="{AFDCBD4C-998D-4783-8041-FA2217F7CF59}"/>
              </a:ext>
            </a:extLst>
          </p:cNvPr>
          <p:cNvSpPr>
            <a:spLocks noChangeShapeType="1"/>
          </p:cNvSpPr>
          <p:nvPr/>
        </p:nvSpPr>
        <p:spPr bwMode="auto">
          <a:xfrm>
            <a:off x="7391400" y="3657600"/>
            <a:ext cx="76200" cy="457200"/>
          </a:xfrm>
          <a:prstGeom prst="line">
            <a:avLst/>
          </a:prstGeom>
          <a:noFill/>
          <a:ln w="38100">
            <a:solidFill>
              <a:srgbClr val="339933"/>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19469" name="Line 34">
            <a:extLst>
              <a:ext uri="{FF2B5EF4-FFF2-40B4-BE49-F238E27FC236}">
                <a16:creationId xmlns:a16="http://schemas.microsoft.com/office/drawing/2014/main" id="{72EA9B36-1E88-4AD1-972D-7DA563258B26}"/>
              </a:ext>
            </a:extLst>
          </p:cNvPr>
          <p:cNvSpPr>
            <a:spLocks noChangeShapeType="1"/>
          </p:cNvSpPr>
          <p:nvPr/>
        </p:nvSpPr>
        <p:spPr bwMode="auto">
          <a:xfrm>
            <a:off x="8458200" y="3581400"/>
            <a:ext cx="914400" cy="533400"/>
          </a:xfrm>
          <a:prstGeom prst="line">
            <a:avLst/>
          </a:prstGeom>
          <a:noFill/>
          <a:ln w="38100">
            <a:solidFill>
              <a:srgbClr val="339933"/>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13347" name="Text Box 35">
            <a:extLst>
              <a:ext uri="{FF2B5EF4-FFF2-40B4-BE49-F238E27FC236}">
                <a16:creationId xmlns:a16="http://schemas.microsoft.com/office/drawing/2014/main" id="{3AC162A8-E6CC-402E-B027-7C5DE593712D}"/>
              </a:ext>
            </a:extLst>
          </p:cNvPr>
          <p:cNvSpPr txBox="1">
            <a:spLocks noChangeArrowheads="1"/>
          </p:cNvSpPr>
          <p:nvPr/>
        </p:nvSpPr>
        <p:spPr bwMode="auto">
          <a:xfrm>
            <a:off x="3200400" y="1981200"/>
            <a:ext cx="1682750" cy="641350"/>
          </a:xfrm>
          <a:prstGeom prst="rect">
            <a:avLst/>
          </a:prstGeom>
          <a:noFill/>
          <a:ln w="9525">
            <a:noFill/>
            <a:miter lim="800000"/>
            <a:headEnd/>
            <a:tailEnd/>
          </a:ln>
          <a:effectLst/>
        </p:spPr>
        <p:txBody>
          <a:bodyPr wrap="none" anchor="ctr">
            <a:spAutoFit/>
          </a:bodyPr>
          <a:lstStyle/>
          <a:p>
            <a:pPr algn="ctr">
              <a:defRPr/>
            </a:pPr>
            <a:r>
              <a:rPr lang="en-US" b="1">
                <a:effectLst>
                  <a:outerShdw blurRad="38100" dist="38100" dir="2700000" algn="tl">
                    <a:srgbClr val="FFFFFF"/>
                  </a:outerShdw>
                </a:effectLst>
                <a:latin typeface="Arial Black" pitchFamily="34" charset="0"/>
              </a:rPr>
              <a:t>Application </a:t>
            </a:r>
            <a:br>
              <a:rPr lang="en-US" b="1">
                <a:effectLst>
                  <a:outerShdw blurRad="38100" dist="38100" dir="2700000" algn="tl">
                    <a:srgbClr val="FFFFFF"/>
                  </a:outerShdw>
                </a:effectLst>
                <a:latin typeface="Arial Black" pitchFamily="34" charset="0"/>
              </a:rPr>
            </a:br>
            <a:r>
              <a:rPr lang="en-US" b="1">
                <a:effectLst>
                  <a:outerShdw blurRad="38100" dist="38100" dir="2700000" algn="tl">
                    <a:srgbClr val="FFFFFF"/>
                  </a:outerShdw>
                </a:effectLst>
                <a:latin typeface="Arial Black" pitchFamily="34" charset="0"/>
              </a:rPr>
              <a:t>Software</a:t>
            </a:r>
          </a:p>
        </p:txBody>
      </p:sp>
      <p:sp>
        <p:nvSpPr>
          <p:cNvPr id="19471" name="Line 36">
            <a:extLst>
              <a:ext uri="{FF2B5EF4-FFF2-40B4-BE49-F238E27FC236}">
                <a16:creationId xmlns:a16="http://schemas.microsoft.com/office/drawing/2014/main" id="{2ADC8B64-3430-4D8F-B8C2-EF4C1A745942}"/>
              </a:ext>
            </a:extLst>
          </p:cNvPr>
          <p:cNvSpPr>
            <a:spLocks noChangeShapeType="1"/>
          </p:cNvSpPr>
          <p:nvPr/>
        </p:nvSpPr>
        <p:spPr bwMode="auto">
          <a:xfrm>
            <a:off x="7086600" y="4343400"/>
            <a:ext cx="609600"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3349" name="Text Box 37">
            <a:extLst>
              <a:ext uri="{FF2B5EF4-FFF2-40B4-BE49-F238E27FC236}">
                <a16:creationId xmlns:a16="http://schemas.microsoft.com/office/drawing/2014/main" id="{267D82F6-3839-4B87-B1FF-5E22CDB2C314}"/>
              </a:ext>
            </a:extLst>
          </p:cNvPr>
          <p:cNvSpPr txBox="1">
            <a:spLocks noChangeArrowheads="1"/>
          </p:cNvSpPr>
          <p:nvPr/>
        </p:nvSpPr>
        <p:spPr bwMode="auto">
          <a:xfrm>
            <a:off x="1524000" y="5057776"/>
            <a:ext cx="1447800" cy="581025"/>
          </a:xfrm>
          <a:prstGeom prst="rect">
            <a:avLst/>
          </a:prstGeom>
          <a:noFill/>
          <a:ln w="9525">
            <a:noFill/>
            <a:miter lim="800000"/>
            <a:headEnd/>
            <a:tailEnd/>
          </a:ln>
          <a:effectLst/>
        </p:spPr>
        <p:txBody>
          <a:bodyPr anchor="ctr">
            <a:spAutoFit/>
          </a:bodyPr>
          <a:lstStyle/>
          <a:p>
            <a:pPr algn="ctr">
              <a:defRPr/>
            </a:pPr>
            <a:r>
              <a:rPr lang="en-US" sz="1600" b="1">
                <a:effectLst>
                  <a:outerShdw blurRad="38100" dist="38100" dir="2700000" algn="tl">
                    <a:srgbClr val="FFFFFF"/>
                  </a:outerShdw>
                </a:effectLst>
                <a:latin typeface="Arial Black" pitchFamily="34" charset="0"/>
              </a:rPr>
              <a:t>Operating</a:t>
            </a:r>
            <a:br>
              <a:rPr lang="en-US" sz="1600" b="1">
                <a:effectLst>
                  <a:outerShdw blurRad="38100" dist="38100" dir="2700000" algn="tl">
                    <a:srgbClr val="FFFFFF"/>
                  </a:outerShdw>
                </a:effectLst>
                <a:latin typeface="Arial Black" pitchFamily="34" charset="0"/>
              </a:rPr>
            </a:br>
            <a:r>
              <a:rPr lang="en-US" sz="1600" b="1">
                <a:effectLst>
                  <a:outerShdw blurRad="38100" dist="38100" dir="2700000" algn="tl">
                    <a:srgbClr val="FFFFFF"/>
                  </a:outerShdw>
                </a:effectLst>
                <a:latin typeface="Arial Black" pitchFamily="34" charset="0"/>
              </a:rPr>
              <a:t>System</a:t>
            </a:r>
          </a:p>
        </p:txBody>
      </p:sp>
      <p:sp>
        <p:nvSpPr>
          <p:cNvPr id="19473" name="Oval 38" descr="Blue tissue paper">
            <a:extLst>
              <a:ext uri="{FF2B5EF4-FFF2-40B4-BE49-F238E27FC236}">
                <a16:creationId xmlns:a16="http://schemas.microsoft.com/office/drawing/2014/main" id="{7DDFB89F-0FEE-403D-833E-5B026A0C61AE}"/>
              </a:ext>
            </a:extLst>
          </p:cNvPr>
          <p:cNvSpPr>
            <a:spLocks noChangeArrowheads="1"/>
          </p:cNvSpPr>
          <p:nvPr/>
        </p:nvSpPr>
        <p:spPr bwMode="auto">
          <a:xfrm>
            <a:off x="7162800" y="4343400"/>
            <a:ext cx="762000" cy="381000"/>
          </a:xfrm>
          <a:prstGeom prst="ellipse">
            <a:avLst/>
          </a:prstGeom>
          <a:blipFill dpi="0" rotWithShape="0">
            <a:blip r:embed="rId3"/>
            <a:srcRect/>
            <a:tile tx="0" ty="0" sx="100000" sy="100000" flip="none" algn="tl"/>
          </a:blipFill>
          <a:ln>
            <a:noFill/>
          </a:ln>
          <a:extLst>
            <a:ext uri="{91240B29-F687-4F45-9708-019B960494DF}">
              <a14:hiddenLine xmlns:a14="http://schemas.microsoft.com/office/drawing/2010/main" w="12700">
                <a:solidFill>
                  <a:srgbClr val="000000"/>
                </a:solidFill>
                <a:round/>
                <a:headEnd/>
                <a:tailEnd/>
              </a14:hiddenLine>
            </a:ext>
          </a:extLst>
        </p:spPr>
        <p:txBody>
          <a:bodyPr wrap="none" anchor="ctr"/>
          <a:lstStyle>
            <a:lvl1pPr>
              <a:lnSpc>
                <a:spcPct val="90000"/>
              </a:lnSpc>
              <a:spcBef>
                <a:spcPct val="30000"/>
              </a:spcBef>
              <a:buChar char="•"/>
              <a:defRPr sz="2400" b="1">
                <a:solidFill>
                  <a:schemeClr val="tx1"/>
                </a:solidFill>
                <a:latin typeface="Arial" panose="020B0604020202020204" pitchFamily="34" charset="0"/>
              </a:defRPr>
            </a:lvl1pPr>
            <a:lvl2pPr marL="742950" indent="-285750">
              <a:spcBef>
                <a:spcPct val="20000"/>
              </a:spcBef>
              <a:buChar char="–"/>
              <a:defRPr b="1">
                <a:solidFill>
                  <a:schemeClr val="tx1"/>
                </a:solidFill>
                <a:latin typeface="Arial" panose="020B0604020202020204" pitchFamily="34" charset="0"/>
              </a:defRPr>
            </a:lvl2pPr>
            <a:lvl3pPr marL="1143000" indent="-228600">
              <a:spcBef>
                <a:spcPct val="20000"/>
              </a:spcBef>
              <a:buChar char="•"/>
              <a:defRPr sz="1600" b="1">
                <a:solidFill>
                  <a:schemeClr val="tx1"/>
                </a:solidFill>
                <a:latin typeface="Arial" panose="020B0604020202020204" pitchFamily="34" charset="0"/>
              </a:defRPr>
            </a:lvl3pPr>
            <a:lvl4pPr marL="1600200" indent="-228600">
              <a:spcBef>
                <a:spcPct val="20000"/>
              </a:spcBef>
              <a:buChar char="–"/>
              <a:defRPr sz="2000" b="1">
                <a:solidFill>
                  <a:schemeClr val="tx1"/>
                </a:solidFill>
                <a:latin typeface="Arial" panose="020B0604020202020204" pitchFamily="34" charset="0"/>
              </a:defRPr>
            </a:lvl4pPr>
            <a:lvl5pPr marL="2057400" indent="-228600">
              <a:spcBef>
                <a:spcPct val="20000"/>
              </a:spcBef>
              <a:buChar char="»"/>
              <a:defRPr sz="2000" b="1">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b="1">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b="1">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b="1">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b="1">
                <a:solidFill>
                  <a:schemeClr val="tx1"/>
                </a:solidFill>
                <a:latin typeface="Arial" panose="020B0604020202020204" pitchFamily="34" charset="0"/>
              </a:defRPr>
            </a:lvl9pPr>
          </a:lstStyle>
          <a:p>
            <a:pPr>
              <a:lnSpc>
                <a:spcPct val="100000"/>
              </a:lnSpc>
              <a:spcBef>
                <a:spcPct val="0"/>
              </a:spcBef>
              <a:buFontTx/>
              <a:buNone/>
            </a:pPr>
            <a:endParaRPr lang="en-US" altLang="en-US" b="0">
              <a:latin typeface="Times New Roman" panose="02020603050405020304" pitchFamily="18" charset="0"/>
            </a:endParaRPr>
          </a:p>
        </p:txBody>
      </p:sp>
      <p:sp>
        <p:nvSpPr>
          <p:cNvPr id="13351" name="Text Box 39">
            <a:extLst>
              <a:ext uri="{FF2B5EF4-FFF2-40B4-BE49-F238E27FC236}">
                <a16:creationId xmlns:a16="http://schemas.microsoft.com/office/drawing/2014/main" id="{A4E41685-B744-43DF-A38D-8B0D7FD9FFF2}"/>
              </a:ext>
            </a:extLst>
          </p:cNvPr>
          <p:cNvSpPr txBox="1">
            <a:spLocks noChangeArrowheads="1"/>
          </p:cNvSpPr>
          <p:nvPr/>
        </p:nvSpPr>
        <p:spPr bwMode="auto">
          <a:xfrm>
            <a:off x="1524000" y="3835401"/>
            <a:ext cx="1447800" cy="1323975"/>
          </a:xfrm>
          <a:prstGeom prst="rect">
            <a:avLst/>
          </a:prstGeom>
          <a:noFill/>
          <a:ln w="9525">
            <a:noFill/>
            <a:miter lim="800000"/>
            <a:headEnd/>
            <a:tailEnd/>
          </a:ln>
          <a:effectLst/>
        </p:spPr>
        <p:txBody>
          <a:bodyPr anchor="ctr">
            <a:spAutoFit/>
          </a:bodyPr>
          <a:lstStyle/>
          <a:p>
            <a:pPr algn="ctr">
              <a:defRPr/>
            </a:pPr>
            <a:r>
              <a:rPr lang="en-US" sz="1600" b="1" dirty="0">
                <a:effectLst>
                  <a:outerShdw blurRad="38100" dist="38100" dir="2700000" algn="tl">
                    <a:srgbClr val="FFFFFF"/>
                  </a:outerShdw>
                </a:effectLst>
                <a:latin typeface="Arial Black" pitchFamily="34" charset="0"/>
              </a:rPr>
              <a:t>JAVA </a:t>
            </a:r>
            <a:br>
              <a:rPr lang="en-US" sz="1600" b="1" dirty="0">
                <a:effectLst>
                  <a:outerShdw blurRad="38100" dist="38100" dir="2700000" algn="tl">
                    <a:srgbClr val="FFFFFF"/>
                  </a:outerShdw>
                </a:effectLst>
                <a:latin typeface="Arial Black" pitchFamily="34" charset="0"/>
              </a:rPr>
            </a:br>
            <a:r>
              <a:rPr lang="en-US" sz="1600" b="1" dirty="0">
                <a:effectLst>
                  <a:outerShdw blurRad="38100" dist="38100" dir="2700000" algn="tl">
                    <a:srgbClr val="FFFFFF"/>
                  </a:outerShdw>
                </a:effectLst>
                <a:latin typeface="Arial Black" pitchFamily="34" charset="0"/>
              </a:rPr>
              <a:t>Virtual </a:t>
            </a:r>
            <a:br>
              <a:rPr lang="en-US" sz="1600" b="1" dirty="0">
                <a:effectLst>
                  <a:outerShdw blurRad="38100" dist="38100" dir="2700000" algn="tl">
                    <a:srgbClr val="FFFFFF"/>
                  </a:outerShdw>
                </a:effectLst>
                <a:latin typeface="Arial Black" pitchFamily="34" charset="0"/>
              </a:rPr>
            </a:br>
            <a:r>
              <a:rPr lang="en-US" sz="1600" b="1" dirty="0">
                <a:effectLst>
                  <a:outerShdw blurRad="38100" dist="38100" dir="2700000" algn="tl">
                    <a:srgbClr val="FFFFFF"/>
                  </a:outerShdw>
                </a:effectLst>
                <a:latin typeface="Arial Black" pitchFamily="34" charset="0"/>
              </a:rPr>
              <a:t>Machine</a:t>
            </a:r>
            <a:br>
              <a:rPr lang="en-US" sz="1600" b="1" dirty="0">
                <a:effectLst>
                  <a:outerShdw blurRad="38100" dist="38100" dir="2700000" algn="tl">
                    <a:srgbClr val="FFFFFF"/>
                  </a:outerShdw>
                </a:effectLst>
                <a:latin typeface="Arial Black" pitchFamily="34" charset="0"/>
              </a:rPr>
            </a:br>
            <a:r>
              <a:rPr lang="en-US" sz="1600" b="1" dirty="0">
                <a:effectLst>
                  <a:outerShdw blurRad="38100" dist="38100" dir="2700000" algn="tl">
                    <a:srgbClr val="FFFFFF"/>
                  </a:outerShdw>
                </a:effectLst>
                <a:latin typeface="Arial Black" pitchFamily="34" charset="0"/>
              </a:rPr>
              <a:t>(JVM)</a:t>
            </a:r>
            <a:br>
              <a:rPr lang="en-US" sz="1600" b="1" dirty="0">
                <a:effectLst>
                  <a:outerShdw blurRad="38100" dist="38100" dir="2700000" algn="tl">
                    <a:srgbClr val="FFFFFF"/>
                  </a:outerShdw>
                </a:effectLst>
                <a:latin typeface="Arial Black" pitchFamily="34" charset="0"/>
              </a:rPr>
            </a:br>
            <a:endParaRPr lang="en-US" sz="1600" b="1" dirty="0">
              <a:effectLst>
                <a:outerShdw blurRad="38100" dist="38100" dir="2700000" algn="tl">
                  <a:srgbClr val="FFFFFF"/>
                </a:outerShdw>
              </a:effectLst>
              <a:latin typeface="Arial Black" pitchFamily="34" charset="0"/>
            </a:endParaRPr>
          </a:p>
        </p:txBody>
      </p:sp>
      <p:sp>
        <p:nvSpPr>
          <p:cNvPr id="13352" name="Rectangle 40" descr="Blue tissue paper">
            <a:extLst>
              <a:ext uri="{FF2B5EF4-FFF2-40B4-BE49-F238E27FC236}">
                <a16:creationId xmlns:a16="http://schemas.microsoft.com/office/drawing/2014/main" id="{919BB865-0059-4CD7-9434-E2BD88B291DA}"/>
              </a:ext>
            </a:extLst>
          </p:cNvPr>
          <p:cNvSpPr>
            <a:spLocks noChangeArrowheads="1"/>
          </p:cNvSpPr>
          <p:nvPr/>
        </p:nvSpPr>
        <p:spPr bwMode="auto">
          <a:xfrm>
            <a:off x="5791200" y="1828800"/>
            <a:ext cx="1371600" cy="1371600"/>
          </a:xfrm>
          <a:prstGeom prst="rect">
            <a:avLst/>
          </a:prstGeom>
          <a:blipFill dpi="0" rotWithShape="0">
            <a:blip r:embed="rId3" cstate="print"/>
            <a:srcRect/>
            <a:tile tx="0" ty="0" sx="100000" sy="100000" flip="none" algn="tl"/>
          </a:blipFill>
          <a:ln w="12700">
            <a:solidFill>
              <a:schemeClr val="tx1"/>
            </a:solidFill>
            <a:miter lim="800000"/>
            <a:headEnd/>
            <a:tailEnd/>
          </a:ln>
          <a:effectLst/>
        </p:spPr>
        <p:txBody>
          <a:bodyPr wrap="none" anchor="ctr"/>
          <a:lstStyle/>
          <a:p>
            <a:pPr algn="ctr">
              <a:defRPr/>
            </a:pPr>
            <a:endParaRPr lang="en-US" b="1">
              <a:effectLst>
                <a:outerShdw blurRad="38100" dist="38100" dir="2700000" algn="tl">
                  <a:srgbClr val="FFFFFF"/>
                </a:outerShdw>
              </a:effectLst>
              <a:latin typeface="Arial Black" pitchFamily="34" charset="0"/>
            </a:endParaRPr>
          </a:p>
        </p:txBody>
      </p:sp>
      <p:sp>
        <p:nvSpPr>
          <p:cNvPr id="13353" name="Text Box 41">
            <a:extLst>
              <a:ext uri="{FF2B5EF4-FFF2-40B4-BE49-F238E27FC236}">
                <a16:creationId xmlns:a16="http://schemas.microsoft.com/office/drawing/2014/main" id="{BC9585F4-EF7B-4002-ACD3-5993C1B92F2C}"/>
              </a:ext>
            </a:extLst>
          </p:cNvPr>
          <p:cNvSpPr txBox="1">
            <a:spLocks noChangeArrowheads="1"/>
          </p:cNvSpPr>
          <p:nvPr/>
        </p:nvSpPr>
        <p:spPr bwMode="auto">
          <a:xfrm>
            <a:off x="6308725" y="2103438"/>
            <a:ext cx="184150" cy="366712"/>
          </a:xfrm>
          <a:prstGeom prst="rect">
            <a:avLst/>
          </a:prstGeom>
          <a:noFill/>
          <a:ln w="9525">
            <a:noFill/>
            <a:miter lim="800000"/>
            <a:headEnd/>
            <a:tailEnd/>
          </a:ln>
          <a:effectLst/>
        </p:spPr>
        <p:txBody>
          <a:bodyPr wrap="none" anchor="ctr">
            <a:spAutoFit/>
          </a:bodyPr>
          <a:lstStyle/>
          <a:p>
            <a:pPr algn="ctr">
              <a:defRPr/>
            </a:pPr>
            <a:endParaRPr lang="en-US" b="1">
              <a:effectLst>
                <a:outerShdw blurRad="38100" dist="38100" dir="2700000" algn="tl">
                  <a:srgbClr val="FFFFFF"/>
                </a:outerShdw>
              </a:effectLst>
              <a:latin typeface="Arial Black" pitchFamily="34" charset="0"/>
            </a:endParaRPr>
          </a:p>
        </p:txBody>
      </p:sp>
      <p:sp>
        <p:nvSpPr>
          <p:cNvPr id="13354" name="Text Box 42">
            <a:extLst>
              <a:ext uri="{FF2B5EF4-FFF2-40B4-BE49-F238E27FC236}">
                <a16:creationId xmlns:a16="http://schemas.microsoft.com/office/drawing/2014/main" id="{B7B1359B-7197-41D2-B485-4104FD84EC0F}"/>
              </a:ext>
            </a:extLst>
          </p:cNvPr>
          <p:cNvSpPr txBox="1">
            <a:spLocks noChangeArrowheads="1"/>
          </p:cNvSpPr>
          <p:nvPr/>
        </p:nvSpPr>
        <p:spPr bwMode="auto">
          <a:xfrm>
            <a:off x="5715000" y="1685926"/>
            <a:ext cx="1524000" cy="955675"/>
          </a:xfrm>
          <a:prstGeom prst="rect">
            <a:avLst/>
          </a:prstGeom>
          <a:noFill/>
          <a:ln w="9525">
            <a:noFill/>
            <a:miter lim="800000"/>
            <a:headEnd/>
            <a:tailEnd/>
          </a:ln>
          <a:effectLst/>
        </p:spPr>
        <p:txBody>
          <a:bodyPr anchor="ctr">
            <a:spAutoFit/>
          </a:bodyPr>
          <a:lstStyle/>
          <a:p>
            <a:pPr algn="ctr">
              <a:defRPr/>
            </a:pPr>
            <a:br>
              <a:rPr lang="en-US" sz="1400" b="1" dirty="0">
                <a:effectLst>
                  <a:outerShdw blurRad="38100" dist="38100" dir="2700000" algn="tl">
                    <a:srgbClr val="FFFFFF"/>
                  </a:outerShdw>
                </a:effectLst>
                <a:latin typeface="Arial Black" pitchFamily="34" charset="0"/>
              </a:rPr>
            </a:br>
            <a:r>
              <a:rPr lang="en-US" sz="1400" b="1" dirty="0">
                <a:latin typeface="Arial Black" pitchFamily="34" charset="0"/>
              </a:rPr>
              <a:t>Application</a:t>
            </a:r>
          </a:p>
          <a:p>
            <a:pPr algn="ctr">
              <a:defRPr/>
            </a:pPr>
            <a:r>
              <a:rPr lang="en-US" sz="1400" b="1" dirty="0">
                <a:effectLst>
                  <a:outerShdw blurRad="38100" dist="38100" dir="2700000" algn="tl">
                    <a:srgbClr val="FFFFFF"/>
                  </a:outerShdw>
                </a:effectLst>
                <a:latin typeface="Arial Black" pitchFamily="34" charset="0"/>
              </a:rPr>
              <a:t>Written in JAVA</a:t>
            </a:r>
            <a:endParaRPr lang="en-US" sz="1600" b="1" dirty="0">
              <a:effectLst>
                <a:outerShdw blurRad="38100" dist="38100" dir="2700000" algn="tl">
                  <a:srgbClr val="FFFFFF"/>
                </a:outerShdw>
              </a:effectLst>
              <a:latin typeface="Arial Black" pitchFamily="34" charset="0"/>
            </a:endParaRPr>
          </a:p>
        </p:txBody>
      </p:sp>
      <p:sp>
        <p:nvSpPr>
          <p:cNvPr id="13356" name="Text Box 44">
            <a:extLst>
              <a:ext uri="{FF2B5EF4-FFF2-40B4-BE49-F238E27FC236}">
                <a16:creationId xmlns:a16="http://schemas.microsoft.com/office/drawing/2014/main" id="{D421C747-3E59-4DC7-A5F2-0B33D4468A3A}"/>
              </a:ext>
            </a:extLst>
          </p:cNvPr>
          <p:cNvSpPr txBox="1">
            <a:spLocks noChangeArrowheads="1"/>
          </p:cNvSpPr>
          <p:nvPr/>
        </p:nvSpPr>
        <p:spPr bwMode="auto">
          <a:xfrm>
            <a:off x="3579813" y="4418013"/>
            <a:ext cx="552450" cy="277812"/>
          </a:xfrm>
          <a:prstGeom prst="rect">
            <a:avLst/>
          </a:prstGeom>
          <a:noFill/>
          <a:ln w="9525">
            <a:noFill/>
            <a:miter lim="800000"/>
            <a:headEnd/>
            <a:tailEnd/>
          </a:ln>
          <a:effectLst/>
        </p:spPr>
        <p:txBody>
          <a:bodyPr wrap="none" anchor="ctr">
            <a:spAutoFit/>
          </a:bodyPr>
          <a:lstStyle/>
          <a:p>
            <a:pPr algn="ctr">
              <a:defRPr/>
            </a:pPr>
            <a:r>
              <a:rPr lang="en-US" sz="1200" b="1" dirty="0">
                <a:latin typeface="Arial Black" pitchFamily="34" charset="0"/>
              </a:rPr>
              <a:t>JVM</a:t>
            </a:r>
            <a:endParaRPr lang="en-US" sz="1200" b="1" dirty="0">
              <a:effectLst>
                <a:outerShdw blurRad="38100" dist="38100" dir="2700000" algn="tl">
                  <a:srgbClr val="FFFFFF"/>
                </a:outerShdw>
              </a:effectLst>
              <a:latin typeface="Arial Black" pitchFamily="34" charset="0"/>
            </a:endParaRPr>
          </a:p>
        </p:txBody>
      </p:sp>
      <p:sp>
        <p:nvSpPr>
          <p:cNvPr id="13357" name="Text Box 45">
            <a:extLst>
              <a:ext uri="{FF2B5EF4-FFF2-40B4-BE49-F238E27FC236}">
                <a16:creationId xmlns:a16="http://schemas.microsoft.com/office/drawing/2014/main" id="{13B80696-FC8E-4A3F-B5A1-F268200DC94C}"/>
              </a:ext>
            </a:extLst>
          </p:cNvPr>
          <p:cNvSpPr txBox="1">
            <a:spLocks noChangeArrowheads="1"/>
          </p:cNvSpPr>
          <p:nvPr/>
        </p:nvSpPr>
        <p:spPr bwMode="auto">
          <a:xfrm>
            <a:off x="5468938" y="4418013"/>
            <a:ext cx="552450" cy="277812"/>
          </a:xfrm>
          <a:prstGeom prst="rect">
            <a:avLst/>
          </a:prstGeom>
          <a:noFill/>
          <a:ln w="9525">
            <a:noFill/>
            <a:miter lim="800000"/>
            <a:headEnd/>
            <a:tailEnd/>
          </a:ln>
          <a:effectLst/>
        </p:spPr>
        <p:txBody>
          <a:bodyPr wrap="none" anchor="ctr">
            <a:spAutoFit/>
          </a:bodyPr>
          <a:lstStyle/>
          <a:p>
            <a:pPr algn="ctr">
              <a:defRPr/>
            </a:pPr>
            <a:r>
              <a:rPr lang="en-US" sz="1200" b="1" dirty="0">
                <a:latin typeface="Arial Black" pitchFamily="34" charset="0"/>
              </a:rPr>
              <a:t>JVM</a:t>
            </a:r>
            <a:endParaRPr lang="en-US" sz="1200" b="1" dirty="0">
              <a:effectLst>
                <a:outerShdw blurRad="38100" dist="38100" dir="2700000" algn="tl">
                  <a:srgbClr val="FFFFFF"/>
                </a:outerShdw>
              </a:effectLst>
              <a:latin typeface="Arial Black" pitchFamily="34" charset="0"/>
            </a:endParaRPr>
          </a:p>
        </p:txBody>
      </p:sp>
      <p:sp>
        <p:nvSpPr>
          <p:cNvPr id="13358" name="Text Box 46">
            <a:extLst>
              <a:ext uri="{FF2B5EF4-FFF2-40B4-BE49-F238E27FC236}">
                <a16:creationId xmlns:a16="http://schemas.microsoft.com/office/drawing/2014/main" id="{21AEF626-F85A-4D31-816C-6C6FC72832E0}"/>
              </a:ext>
            </a:extLst>
          </p:cNvPr>
          <p:cNvSpPr txBox="1">
            <a:spLocks noChangeArrowheads="1"/>
          </p:cNvSpPr>
          <p:nvPr/>
        </p:nvSpPr>
        <p:spPr bwMode="auto">
          <a:xfrm>
            <a:off x="7237413" y="4418013"/>
            <a:ext cx="552450" cy="277812"/>
          </a:xfrm>
          <a:prstGeom prst="rect">
            <a:avLst/>
          </a:prstGeom>
          <a:noFill/>
          <a:ln w="9525">
            <a:noFill/>
            <a:miter lim="800000"/>
            <a:headEnd/>
            <a:tailEnd/>
          </a:ln>
          <a:effectLst/>
        </p:spPr>
        <p:txBody>
          <a:bodyPr wrap="none" anchor="ctr">
            <a:spAutoFit/>
          </a:bodyPr>
          <a:lstStyle/>
          <a:p>
            <a:pPr algn="ctr">
              <a:defRPr/>
            </a:pPr>
            <a:r>
              <a:rPr lang="en-US" sz="1200" b="1" dirty="0">
                <a:latin typeface="Arial Black" pitchFamily="34" charset="0"/>
              </a:rPr>
              <a:t>JVM</a:t>
            </a:r>
            <a:endParaRPr lang="en-US" sz="1200" b="1" dirty="0">
              <a:effectLst>
                <a:outerShdw blurRad="38100" dist="38100" dir="2700000" algn="tl">
                  <a:srgbClr val="FFFFFF"/>
                </a:outerShdw>
              </a:effectLst>
              <a:latin typeface="Arial Black" pitchFamily="34" charset="0"/>
            </a:endParaRPr>
          </a:p>
        </p:txBody>
      </p:sp>
      <p:sp>
        <p:nvSpPr>
          <p:cNvPr id="13359" name="Text Box 47">
            <a:extLst>
              <a:ext uri="{FF2B5EF4-FFF2-40B4-BE49-F238E27FC236}">
                <a16:creationId xmlns:a16="http://schemas.microsoft.com/office/drawing/2014/main" id="{B17C3C15-D57D-4F0B-AD5E-65B55C59F5C5}"/>
              </a:ext>
            </a:extLst>
          </p:cNvPr>
          <p:cNvSpPr txBox="1">
            <a:spLocks noChangeArrowheads="1"/>
          </p:cNvSpPr>
          <p:nvPr/>
        </p:nvSpPr>
        <p:spPr bwMode="auto">
          <a:xfrm>
            <a:off x="9128126" y="4419600"/>
            <a:ext cx="549275" cy="274638"/>
          </a:xfrm>
          <a:prstGeom prst="rect">
            <a:avLst/>
          </a:prstGeom>
          <a:noFill/>
          <a:ln w="9525">
            <a:noFill/>
            <a:miter lim="800000"/>
            <a:headEnd/>
            <a:tailEnd/>
          </a:ln>
          <a:effectLst/>
        </p:spPr>
        <p:txBody>
          <a:bodyPr wrap="none" anchor="ctr">
            <a:spAutoFit/>
          </a:bodyPr>
          <a:lstStyle/>
          <a:p>
            <a:pPr algn="ctr">
              <a:defRPr/>
            </a:pPr>
            <a:r>
              <a:rPr lang="en-US" sz="1200" b="1">
                <a:latin typeface="Arial Black" pitchFamily="34" charset="0"/>
              </a:rPr>
              <a:t>JVM</a:t>
            </a:r>
            <a:endParaRPr lang="en-US" sz="1200" b="1">
              <a:effectLst>
                <a:outerShdw blurRad="38100" dist="38100" dir="2700000" algn="tl">
                  <a:srgbClr val="FFFFFF"/>
                </a:outerShdw>
              </a:effectLst>
              <a:latin typeface="Arial Black" pitchFamily="34" charset="0"/>
            </a:endParaRPr>
          </a:p>
        </p:txBody>
      </p:sp>
      <p:sp>
        <p:nvSpPr>
          <p:cNvPr id="19482" name="Text Box 48">
            <a:extLst>
              <a:ext uri="{FF2B5EF4-FFF2-40B4-BE49-F238E27FC236}">
                <a16:creationId xmlns:a16="http://schemas.microsoft.com/office/drawing/2014/main" id="{3BB68FE5-FDA8-4292-907E-71DEFE73FE67}"/>
              </a:ext>
            </a:extLst>
          </p:cNvPr>
          <p:cNvSpPr txBox="1">
            <a:spLocks noChangeArrowheads="1"/>
          </p:cNvSpPr>
          <p:nvPr/>
        </p:nvSpPr>
        <p:spPr bwMode="auto">
          <a:xfrm>
            <a:off x="3417563" y="5104221"/>
            <a:ext cx="94045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lnSpc>
                <a:spcPct val="90000"/>
              </a:lnSpc>
              <a:spcBef>
                <a:spcPct val="30000"/>
              </a:spcBef>
              <a:buChar char="•"/>
              <a:defRPr sz="2400" b="1">
                <a:solidFill>
                  <a:schemeClr val="tx1"/>
                </a:solidFill>
                <a:latin typeface="Arial" panose="020B0604020202020204" pitchFamily="34" charset="0"/>
              </a:defRPr>
            </a:lvl1pPr>
            <a:lvl2pPr marL="742950" indent="-285750">
              <a:spcBef>
                <a:spcPct val="20000"/>
              </a:spcBef>
              <a:buChar char="–"/>
              <a:defRPr b="1">
                <a:solidFill>
                  <a:schemeClr val="tx1"/>
                </a:solidFill>
                <a:latin typeface="Arial" panose="020B0604020202020204" pitchFamily="34" charset="0"/>
              </a:defRPr>
            </a:lvl2pPr>
            <a:lvl3pPr marL="1143000" indent="-228600">
              <a:spcBef>
                <a:spcPct val="20000"/>
              </a:spcBef>
              <a:buChar char="•"/>
              <a:defRPr sz="1600" b="1">
                <a:solidFill>
                  <a:schemeClr val="tx1"/>
                </a:solidFill>
                <a:latin typeface="Arial" panose="020B0604020202020204" pitchFamily="34" charset="0"/>
              </a:defRPr>
            </a:lvl3pPr>
            <a:lvl4pPr marL="1600200" indent="-228600">
              <a:spcBef>
                <a:spcPct val="20000"/>
              </a:spcBef>
              <a:buChar char="–"/>
              <a:defRPr sz="2000" b="1">
                <a:solidFill>
                  <a:schemeClr val="tx1"/>
                </a:solidFill>
                <a:latin typeface="Arial" panose="020B0604020202020204" pitchFamily="34" charset="0"/>
              </a:defRPr>
            </a:lvl4pPr>
            <a:lvl5pPr marL="2057400" indent="-228600">
              <a:spcBef>
                <a:spcPct val="20000"/>
              </a:spcBef>
              <a:buChar char="»"/>
              <a:defRPr sz="2000" b="1">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b="1">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b="1">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b="1">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b="1">
                <a:solidFill>
                  <a:schemeClr val="tx1"/>
                </a:solidFill>
                <a:latin typeface="Arial" panose="020B0604020202020204" pitchFamily="34" charset="0"/>
              </a:defRPr>
            </a:lvl9pPr>
          </a:lstStyle>
          <a:p>
            <a:pPr algn="ctr">
              <a:lnSpc>
                <a:spcPct val="100000"/>
              </a:lnSpc>
              <a:spcBef>
                <a:spcPct val="0"/>
              </a:spcBef>
              <a:buFontTx/>
              <a:buNone/>
            </a:pPr>
            <a:r>
              <a:rPr lang="en-US" altLang="en-US" sz="1200">
                <a:latin typeface="Arial Black" panose="020B0A04020102020204" pitchFamily="34" charset="0"/>
              </a:rPr>
              <a:t>Windows</a:t>
            </a:r>
          </a:p>
        </p:txBody>
      </p:sp>
      <p:sp>
        <p:nvSpPr>
          <p:cNvPr id="19483" name="Text Box 49">
            <a:extLst>
              <a:ext uri="{FF2B5EF4-FFF2-40B4-BE49-F238E27FC236}">
                <a16:creationId xmlns:a16="http://schemas.microsoft.com/office/drawing/2014/main" id="{44D646AF-8361-4465-AAD0-830FE8935FAB}"/>
              </a:ext>
            </a:extLst>
          </p:cNvPr>
          <p:cNvSpPr txBox="1">
            <a:spLocks noChangeArrowheads="1"/>
          </p:cNvSpPr>
          <p:nvPr/>
        </p:nvSpPr>
        <p:spPr bwMode="auto">
          <a:xfrm>
            <a:off x="5243542" y="5104220"/>
            <a:ext cx="946093"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lnSpc>
                <a:spcPct val="90000"/>
              </a:lnSpc>
              <a:spcBef>
                <a:spcPct val="30000"/>
              </a:spcBef>
              <a:buChar char="•"/>
              <a:defRPr sz="2400" b="1">
                <a:solidFill>
                  <a:schemeClr val="tx1"/>
                </a:solidFill>
                <a:latin typeface="Arial" panose="020B0604020202020204" pitchFamily="34" charset="0"/>
              </a:defRPr>
            </a:lvl1pPr>
            <a:lvl2pPr marL="742950" indent="-285750">
              <a:spcBef>
                <a:spcPct val="20000"/>
              </a:spcBef>
              <a:buChar char="–"/>
              <a:defRPr b="1">
                <a:solidFill>
                  <a:schemeClr val="tx1"/>
                </a:solidFill>
                <a:latin typeface="Arial" panose="020B0604020202020204" pitchFamily="34" charset="0"/>
              </a:defRPr>
            </a:lvl2pPr>
            <a:lvl3pPr marL="1143000" indent="-228600">
              <a:spcBef>
                <a:spcPct val="20000"/>
              </a:spcBef>
              <a:buChar char="•"/>
              <a:defRPr sz="1600" b="1">
                <a:solidFill>
                  <a:schemeClr val="tx1"/>
                </a:solidFill>
                <a:latin typeface="Arial" panose="020B0604020202020204" pitchFamily="34" charset="0"/>
              </a:defRPr>
            </a:lvl3pPr>
            <a:lvl4pPr marL="1600200" indent="-228600">
              <a:spcBef>
                <a:spcPct val="20000"/>
              </a:spcBef>
              <a:buChar char="–"/>
              <a:defRPr sz="2000" b="1">
                <a:solidFill>
                  <a:schemeClr val="tx1"/>
                </a:solidFill>
                <a:latin typeface="Arial" panose="020B0604020202020204" pitchFamily="34" charset="0"/>
              </a:defRPr>
            </a:lvl4pPr>
            <a:lvl5pPr marL="2057400" indent="-228600">
              <a:spcBef>
                <a:spcPct val="20000"/>
              </a:spcBef>
              <a:buChar char="»"/>
              <a:defRPr sz="2000" b="1">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b="1">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b="1">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b="1">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b="1">
                <a:solidFill>
                  <a:schemeClr val="tx1"/>
                </a:solidFill>
                <a:latin typeface="Arial" panose="020B0604020202020204" pitchFamily="34" charset="0"/>
              </a:defRPr>
            </a:lvl9pPr>
          </a:lstStyle>
          <a:p>
            <a:pPr algn="ctr">
              <a:lnSpc>
                <a:spcPct val="100000"/>
              </a:lnSpc>
              <a:spcBef>
                <a:spcPct val="0"/>
              </a:spcBef>
              <a:buFontTx/>
              <a:buNone/>
            </a:pPr>
            <a:r>
              <a:rPr lang="en-US" altLang="en-US" sz="1200" dirty="0">
                <a:latin typeface="Arial Black" panose="020B0A04020102020204" pitchFamily="34" charset="0"/>
              </a:rPr>
              <a:t>IBM OS/2</a:t>
            </a:r>
          </a:p>
        </p:txBody>
      </p:sp>
      <p:sp>
        <p:nvSpPr>
          <p:cNvPr id="13362" name="Text Box 50">
            <a:extLst>
              <a:ext uri="{FF2B5EF4-FFF2-40B4-BE49-F238E27FC236}">
                <a16:creationId xmlns:a16="http://schemas.microsoft.com/office/drawing/2014/main" id="{7F870FEA-6ECE-49F3-9C6D-2DEB307CCD1E}"/>
              </a:ext>
            </a:extLst>
          </p:cNvPr>
          <p:cNvSpPr txBox="1">
            <a:spLocks noChangeArrowheads="1"/>
          </p:cNvSpPr>
          <p:nvPr/>
        </p:nvSpPr>
        <p:spPr bwMode="auto">
          <a:xfrm>
            <a:off x="7023100" y="5105400"/>
            <a:ext cx="1049338" cy="274638"/>
          </a:xfrm>
          <a:prstGeom prst="rect">
            <a:avLst/>
          </a:prstGeom>
          <a:noFill/>
          <a:ln w="9525">
            <a:noFill/>
            <a:miter lim="800000"/>
            <a:headEnd/>
            <a:tailEnd/>
          </a:ln>
          <a:effectLst/>
        </p:spPr>
        <p:txBody>
          <a:bodyPr wrap="none" anchor="ctr">
            <a:spAutoFit/>
          </a:bodyPr>
          <a:lstStyle/>
          <a:p>
            <a:pPr algn="ctr">
              <a:defRPr/>
            </a:pPr>
            <a:r>
              <a:rPr lang="en-US" sz="1200" b="1">
                <a:latin typeface="Arial Black" pitchFamily="34" charset="0"/>
              </a:rPr>
              <a:t>Macintosh</a:t>
            </a:r>
            <a:endParaRPr lang="en-US" sz="1200" b="1">
              <a:effectLst>
                <a:outerShdw blurRad="38100" dist="38100" dir="2700000" algn="tl">
                  <a:srgbClr val="FFFFFF"/>
                </a:outerShdw>
              </a:effectLst>
              <a:latin typeface="Arial Black" pitchFamily="34" charset="0"/>
            </a:endParaRPr>
          </a:p>
        </p:txBody>
      </p:sp>
      <p:sp>
        <p:nvSpPr>
          <p:cNvPr id="13363" name="Text Box 51">
            <a:extLst>
              <a:ext uri="{FF2B5EF4-FFF2-40B4-BE49-F238E27FC236}">
                <a16:creationId xmlns:a16="http://schemas.microsoft.com/office/drawing/2014/main" id="{E9A8941B-75C7-4972-BA71-59516B629E62}"/>
              </a:ext>
            </a:extLst>
          </p:cNvPr>
          <p:cNvSpPr txBox="1">
            <a:spLocks noChangeArrowheads="1"/>
          </p:cNvSpPr>
          <p:nvPr/>
        </p:nvSpPr>
        <p:spPr bwMode="auto">
          <a:xfrm>
            <a:off x="9112250" y="5105400"/>
            <a:ext cx="565150" cy="274638"/>
          </a:xfrm>
          <a:prstGeom prst="rect">
            <a:avLst/>
          </a:prstGeom>
          <a:noFill/>
          <a:ln w="9525">
            <a:noFill/>
            <a:miter lim="800000"/>
            <a:headEnd/>
            <a:tailEnd/>
          </a:ln>
          <a:effectLst/>
        </p:spPr>
        <p:txBody>
          <a:bodyPr wrap="none" anchor="ctr">
            <a:spAutoFit/>
          </a:bodyPr>
          <a:lstStyle/>
          <a:p>
            <a:pPr algn="ctr">
              <a:defRPr/>
            </a:pPr>
            <a:r>
              <a:rPr lang="en-US" sz="1200" b="1">
                <a:latin typeface="Arial Black" pitchFamily="34" charset="0"/>
              </a:rPr>
              <a:t>Unix</a:t>
            </a:r>
            <a:endParaRPr lang="en-US" sz="1200" b="1">
              <a:effectLst>
                <a:outerShdw blurRad="38100" dist="38100" dir="2700000" algn="tl">
                  <a:srgbClr val="FFFFFF"/>
                </a:outerShdw>
              </a:effectLst>
              <a:latin typeface="Arial Black" pitchFamily="34" charset="0"/>
            </a:endParaRPr>
          </a:p>
        </p:txBody>
      </p:sp>
      <p:sp>
        <p:nvSpPr>
          <p:cNvPr id="19486" name="Rectangle 52">
            <a:extLst>
              <a:ext uri="{FF2B5EF4-FFF2-40B4-BE49-F238E27FC236}">
                <a16:creationId xmlns:a16="http://schemas.microsoft.com/office/drawing/2014/main" id="{8DCB85CD-BBB1-4C13-981F-93DE26ED8A6C}"/>
              </a:ext>
            </a:extLst>
          </p:cNvPr>
          <p:cNvSpPr>
            <a:spLocks noGrp="1" noChangeArrowheads="1"/>
          </p:cNvSpPr>
          <p:nvPr>
            <p:ph type="title"/>
          </p:nvPr>
        </p:nvSpPr>
        <p:spPr/>
        <p:txBody>
          <a:bodyPr/>
          <a:lstStyle/>
          <a:p>
            <a:r>
              <a:rPr lang="en-US" altLang="en-US" dirty="0"/>
              <a:t>Application Written In Java Is Cross-platform Compatible</a:t>
            </a:r>
            <a:endParaRPr lang="en-US" altLang="en-US" sz="3600" dirty="0"/>
          </a:p>
        </p:txBody>
      </p:sp>
      <p:sp>
        <p:nvSpPr>
          <p:cNvPr id="19487" name="TextBox 51">
            <a:extLst>
              <a:ext uri="{FF2B5EF4-FFF2-40B4-BE49-F238E27FC236}">
                <a16:creationId xmlns:a16="http://schemas.microsoft.com/office/drawing/2014/main" id="{03FA4907-2E72-4EF5-BCCF-2F5B89A8AB02}"/>
              </a:ext>
            </a:extLst>
          </p:cNvPr>
          <p:cNvSpPr txBox="1">
            <a:spLocks noChangeArrowheads="1"/>
          </p:cNvSpPr>
          <p:nvPr/>
        </p:nvSpPr>
        <p:spPr bwMode="auto">
          <a:xfrm>
            <a:off x="8220710" y="2696351"/>
            <a:ext cx="2249334" cy="707886"/>
          </a:xfrm>
          <a:prstGeom prst="rect">
            <a:avLst/>
          </a:prstGeom>
          <a:solidFill>
            <a:srgbClr val="FFFF00"/>
          </a:solidFill>
          <a:ln w="9525">
            <a:solidFill>
              <a:srgbClr val="FF0000"/>
            </a:solidFill>
            <a:miter lim="800000"/>
            <a:headEnd/>
            <a:tailEnd/>
          </a:ln>
        </p:spPr>
        <p:txBody>
          <a:bodyPr wrap="none">
            <a:spAutoFit/>
          </a:bodyPr>
          <a:lstStyle>
            <a:lvl1pPr>
              <a:lnSpc>
                <a:spcPct val="90000"/>
              </a:lnSpc>
              <a:spcBef>
                <a:spcPct val="30000"/>
              </a:spcBef>
              <a:buChar char="•"/>
              <a:defRPr sz="2400" b="1">
                <a:solidFill>
                  <a:schemeClr val="tx1"/>
                </a:solidFill>
                <a:latin typeface="Arial" panose="020B0604020202020204" pitchFamily="34" charset="0"/>
              </a:defRPr>
            </a:lvl1pPr>
            <a:lvl2pPr marL="742950" indent="-285750">
              <a:spcBef>
                <a:spcPct val="20000"/>
              </a:spcBef>
              <a:buChar char="–"/>
              <a:defRPr b="1">
                <a:solidFill>
                  <a:schemeClr val="tx1"/>
                </a:solidFill>
                <a:latin typeface="Arial" panose="020B0604020202020204" pitchFamily="34" charset="0"/>
              </a:defRPr>
            </a:lvl2pPr>
            <a:lvl3pPr marL="1143000" indent="-228600">
              <a:spcBef>
                <a:spcPct val="20000"/>
              </a:spcBef>
              <a:buChar char="•"/>
              <a:defRPr sz="1600" b="1">
                <a:solidFill>
                  <a:schemeClr val="tx1"/>
                </a:solidFill>
                <a:latin typeface="Arial" panose="020B0604020202020204" pitchFamily="34" charset="0"/>
              </a:defRPr>
            </a:lvl3pPr>
            <a:lvl4pPr marL="1600200" indent="-228600">
              <a:spcBef>
                <a:spcPct val="20000"/>
              </a:spcBef>
              <a:buChar char="–"/>
              <a:defRPr sz="2000" b="1">
                <a:solidFill>
                  <a:schemeClr val="tx1"/>
                </a:solidFill>
                <a:latin typeface="Arial" panose="020B0604020202020204" pitchFamily="34" charset="0"/>
              </a:defRPr>
            </a:lvl4pPr>
            <a:lvl5pPr marL="2057400" indent="-228600">
              <a:spcBef>
                <a:spcPct val="20000"/>
              </a:spcBef>
              <a:buChar char="»"/>
              <a:defRPr sz="2000" b="1">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b="1">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b="1">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b="1">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b="1">
                <a:solidFill>
                  <a:schemeClr val="tx1"/>
                </a:solidFill>
                <a:latin typeface="Arial" panose="020B0604020202020204" pitchFamily="34" charset="0"/>
              </a:defRPr>
            </a:lvl9pPr>
          </a:lstStyle>
          <a:p>
            <a:pPr>
              <a:lnSpc>
                <a:spcPct val="100000"/>
              </a:lnSpc>
              <a:spcBef>
                <a:spcPct val="0"/>
              </a:spcBef>
              <a:buFontTx/>
              <a:buNone/>
            </a:pPr>
            <a:r>
              <a:rPr lang="en-US" altLang="en-US" sz="2000" i="1" dirty="0">
                <a:solidFill>
                  <a:srgbClr val="C00000"/>
                </a:solidFill>
                <a:latin typeface="Times New Roman" panose="02020603050405020304" pitchFamily="18" charset="0"/>
              </a:rPr>
              <a:t>Netscape Browser</a:t>
            </a:r>
            <a:br>
              <a:rPr lang="en-US" altLang="en-US" sz="2000" i="1" dirty="0">
                <a:solidFill>
                  <a:srgbClr val="C00000"/>
                </a:solidFill>
                <a:latin typeface="Times New Roman" panose="02020603050405020304" pitchFamily="18" charset="0"/>
              </a:rPr>
            </a:br>
            <a:r>
              <a:rPr lang="en-US" altLang="en-US" sz="2000" i="1" dirty="0">
                <a:solidFill>
                  <a:srgbClr val="C00000"/>
                </a:solidFill>
                <a:latin typeface="Times New Roman" panose="02020603050405020304" pitchFamily="18" charset="0"/>
              </a:rPr>
              <a:t>included Java JVM</a:t>
            </a:r>
          </a:p>
        </p:txBody>
      </p:sp>
      <p:sp>
        <p:nvSpPr>
          <p:cNvPr id="2" name="Slide Number Placeholder 1">
            <a:extLst>
              <a:ext uri="{FF2B5EF4-FFF2-40B4-BE49-F238E27FC236}">
                <a16:creationId xmlns:a16="http://schemas.microsoft.com/office/drawing/2014/main" id="{CD74D86B-DC7C-437F-8EC6-6D0DFCA13EEF}"/>
              </a:ext>
            </a:extLst>
          </p:cNvPr>
          <p:cNvSpPr>
            <a:spLocks noGrp="1"/>
          </p:cNvSpPr>
          <p:nvPr>
            <p:ph type="sldNum" sz="quarter" idx="12"/>
          </p:nvPr>
        </p:nvSpPr>
        <p:spPr/>
        <p:txBody>
          <a:bodyPr/>
          <a:lstStyle/>
          <a:p>
            <a:fld id="{F487EBBE-9D79-475C-84C6-B9A9B9AB1039}" type="slidenum">
              <a:rPr lang="en-US" smtClean="0"/>
              <a:t>17</a:t>
            </a:fld>
            <a:endParaRPr lang="en-US"/>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2CE1BA-F7E8-4587-8E8A-E52FFB1410CF}"/>
              </a:ext>
            </a:extLst>
          </p:cNvPr>
          <p:cNvSpPr>
            <a:spLocks noGrp="1"/>
          </p:cNvSpPr>
          <p:nvPr>
            <p:ph type="title"/>
          </p:nvPr>
        </p:nvSpPr>
        <p:spPr/>
        <p:txBody>
          <a:bodyPr>
            <a:normAutofit/>
          </a:bodyPr>
          <a:lstStyle/>
          <a:p>
            <a:pPr algn="ctr"/>
            <a:r>
              <a:rPr lang="en-US" sz="3200" dirty="0"/>
              <a:t>Analysis of the D.C. Circuit Opinion</a:t>
            </a:r>
          </a:p>
        </p:txBody>
      </p:sp>
      <p:sp>
        <p:nvSpPr>
          <p:cNvPr id="3" name="Text Placeholder 2">
            <a:extLst>
              <a:ext uri="{FF2B5EF4-FFF2-40B4-BE49-F238E27FC236}">
                <a16:creationId xmlns:a16="http://schemas.microsoft.com/office/drawing/2014/main" id="{D5978B3F-97D7-4155-8445-626FB5FF8424}"/>
              </a:ext>
            </a:extLst>
          </p:cNvPr>
          <p:cNvSpPr>
            <a:spLocks noGrp="1"/>
          </p:cNvSpPr>
          <p:nvPr>
            <p:ph type="body" idx="1"/>
          </p:nvPr>
        </p:nvSpPr>
        <p:spPr/>
        <p:txBody>
          <a:bodyPr/>
          <a:lstStyle/>
          <a:p>
            <a:r>
              <a:rPr lang="en-US" dirty="0"/>
              <a:t> </a:t>
            </a:r>
          </a:p>
        </p:txBody>
      </p:sp>
      <p:sp>
        <p:nvSpPr>
          <p:cNvPr id="4" name="Slide Number Placeholder 3">
            <a:extLst>
              <a:ext uri="{FF2B5EF4-FFF2-40B4-BE49-F238E27FC236}">
                <a16:creationId xmlns:a16="http://schemas.microsoft.com/office/drawing/2014/main" id="{196E4C32-C8F5-44BE-89F0-FF05DBCC34C7}"/>
              </a:ext>
            </a:extLst>
          </p:cNvPr>
          <p:cNvSpPr>
            <a:spLocks noGrp="1"/>
          </p:cNvSpPr>
          <p:nvPr>
            <p:ph type="sldNum" sz="quarter" idx="12"/>
          </p:nvPr>
        </p:nvSpPr>
        <p:spPr/>
        <p:txBody>
          <a:bodyPr/>
          <a:lstStyle/>
          <a:p>
            <a:fld id="{F487EBBE-9D79-475C-84C6-B9A9B9AB1039}" type="slidenum">
              <a:rPr lang="en-US" smtClean="0"/>
              <a:t>18</a:t>
            </a:fld>
            <a:endParaRPr lang="en-US"/>
          </a:p>
        </p:txBody>
      </p:sp>
    </p:spTree>
    <p:extLst>
      <p:ext uri="{BB962C8B-B14F-4D97-AF65-F5344CB8AC3E}">
        <p14:creationId xmlns:p14="http://schemas.microsoft.com/office/powerpoint/2010/main" val="301948008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10" y="446367"/>
            <a:ext cx="7772400" cy="593725"/>
          </a:xfrm>
        </p:spPr>
        <p:txBody>
          <a:bodyPr>
            <a:noAutofit/>
          </a:bodyPr>
          <a:lstStyle/>
          <a:p>
            <a:r>
              <a:rPr lang="en-US" sz="3200" dirty="0"/>
              <a:t>Overview: Three Issues on Appeal</a:t>
            </a:r>
          </a:p>
        </p:txBody>
      </p:sp>
      <p:sp>
        <p:nvSpPr>
          <p:cNvPr id="3" name="Content Placeholder 2"/>
          <p:cNvSpPr>
            <a:spLocks noGrp="1"/>
          </p:cNvSpPr>
          <p:nvPr>
            <p:ph idx="1"/>
          </p:nvPr>
        </p:nvSpPr>
        <p:spPr>
          <a:xfrm>
            <a:off x="990610" y="1249680"/>
            <a:ext cx="10114840" cy="5608320"/>
          </a:xfrm>
        </p:spPr>
        <p:txBody>
          <a:bodyPr>
            <a:normAutofit/>
          </a:bodyPr>
          <a:lstStyle/>
          <a:p>
            <a:r>
              <a:rPr lang="en-US" sz="2400" dirty="0"/>
              <a:t>Monopoly Power </a:t>
            </a:r>
            <a:r>
              <a:rPr lang="en-US" sz="1800" i="1" dirty="0">
                <a:solidFill>
                  <a:srgbClr val="00B0F0"/>
                </a:solidFill>
              </a:rPr>
              <a:t>(pp. 536-43) </a:t>
            </a:r>
            <a:endParaRPr lang="en-US" sz="2400" i="1" dirty="0">
              <a:solidFill>
                <a:srgbClr val="00B0F0"/>
              </a:solidFill>
            </a:endParaRPr>
          </a:p>
          <a:p>
            <a:pPr lvl="1"/>
            <a:r>
              <a:rPr lang="en-US" sz="2000" dirty="0"/>
              <a:t>Hotly contested by experts, but ultimately an easy issue</a:t>
            </a:r>
          </a:p>
          <a:p>
            <a:pPr lvl="1"/>
            <a:r>
              <a:rPr lang="en-US" sz="2000" dirty="0"/>
              <a:t>Court affirms “in its entirety”</a:t>
            </a:r>
          </a:p>
          <a:p>
            <a:r>
              <a:rPr lang="en-US" sz="2400" dirty="0"/>
              <a:t>Exclusionary Conduct &amp; Anticompetitive Effects </a:t>
            </a:r>
            <a:r>
              <a:rPr lang="en-US" sz="2000" i="1" dirty="0">
                <a:solidFill>
                  <a:srgbClr val="00B0F0"/>
                </a:solidFill>
              </a:rPr>
              <a:t>(pp. 543-51)</a:t>
            </a:r>
            <a:r>
              <a:rPr lang="en-US" sz="2400" dirty="0"/>
              <a:t> </a:t>
            </a:r>
          </a:p>
          <a:p>
            <a:pPr lvl="1"/>
            <a:r>
              <a:rPr lang="en-US" sz="2000" dirty="0"/>
              <a:t>Windows monopoly maintenance (using IE as a tool)</a:t>
            </a:r>
          </a:p>
          <a:p>
            <a:pPr lvl="2"/>
            <a:r>
              <a:rPr lang="en-US" sz="1800" dirty="0"/>
              <a:t>Various conduct: IE exclusive contracts; contractual tying of Windows/IE; technological tying; threats</a:t>
            </a:r>
          </a:p>
          <a:p>
            <a:pPr lvl="2"/>
            <a:r>
              <a:rPr lang="en-US" sz="1800" dirty="0"/>
              <a:t>But claim re attempt to monopolize “browser market” fails</a:t>
            </a:r>
          </a:p>
          <a:p>
            <a:pPr lvl="1"/>
            <a:r>
              <a:rPr lang="en-US" sz="2000" dirty="0"/>
              <a:t>Legal standard: DC Cir applied a </a:t>
            </a:r>
            <a:r>
              <a:rPr lang="en-US" sz="2000" dirty="0">
                <a:solidFill>
                  <a:srgbClr val="C00000"/>
                </a:solidFill>
              </a:rPr>
              <a:t>Section 2 rule of reason</a:t>
            </a:r>
          </a:p>
          <a:p>
            <a:pPr lvl="2"/>
            <a:r>
              <a:rPr lang="en-US" sz="1800" b="1" i="1" dirty="0">
                <a:solidFill>
                  <a:srgbClr val="C00000"/>
                </a:solidFill>
              </a:rPr>
              <a:t>Probable effect + lack of cognizable justifications = Section 2 violated</a:t>
            </a:r>
          </a:p>
          <a:p>
            <a:pPr lvl="2"/>
            <a:r>
              <a:rPr lang="en-US" sz="1800" dirty="0" err="1">
                <a:solidFill>
                  <a:srgbClr val="C00000"/>
                </a:solidFill>
              </a:rPr>
              <a:t>ROR</a:t>
            </a:r>
            <a:r>
              <a:rPr lang="en-US" sz="1800" dirty="0">
                <a:solidFill>
                  <a:srgbClr val="C00000"/>
                </a:solidFill>
              </a:rPr>
              <a:t> standard was big surprise to both sides!</a:t>
            </a:r>
          </a:p>
          <a:p>
            <a:r>
              <a:rPr lang="en-US" sz="2400" dirty="0"/>
              <a:t>Remedies - Structural vs. Behavioral </a:t>
            </a:r>
            <a:r>
              <a:rPr lang="en-US" sz="1800" i="1" dirty="0">
                <a:solidFill>
                  <a:srgbClr val="00B0F0"/>
                </a:solidFill>
              </a:rPr>
              <a:t>(pp. 669-76) </a:t>
            </a:r>
            <a:endParaRPr lang="en-US" sz="2400" i="1" dirty="0">
              <a:solidFill>
                <a:srgbClr val="00B0F0"/>
              </a:solidFill>
            </a:endParaRPr>
          </a:p>
          <a:p>
            <a:pPr lvl="1"/>
            <a:r>
              <a:rPr lang="en-US" sz="2000" dirty="0"/>
              <a:t>District Ct: Break up Microsoft; </a:t>
            </a:r>
            <a:r>
              <a:rPr lang="en-US" sz="2000" dirty="0" err="1"/>
              <a:t>DCCA</a:t>
            </a:r>
            <a:r>
              <a:rPr lang="en-US" sz="2000" dirty="0"/>
              <a:t> reversed (District Ct held no evidentiary hearing)</a:t>
            </a:r>
          </a:p>
          <a:p>
            <a:pPr lvl="1"/>
            <a:r>
              <a:rPr lang="en-US" sz="2000" dirty="0"/>
              <a:t>Ultimate Settlement: Narrowly targeted conduct prohibitions</a:t>
            </a:r>
          </a:p>
        </p:txBody>
      </p:sp>
      <p:sp>
        <p:nvSpPr>
          <p:cNvPr id="4" name="Slide Number Placeholder 3"/>
          <p:cNvSpPr>
            <a:spLocks noGrp="1"/>
          </p:cNvSpPr>
          <p:nvPr>
            <p:ph type="sldNum" sz="quarter" idx="12"/>
          </p:nvPr>
        </p:nvSpPr>
        <p:spPr/>
        <p:txBody>
          <a:bodyPr/>
          <a:lstStyle/>
          <a:p>
            <a:pPr>
              <a:defRPr/>
            </a:pPr>
            <a:fld id="{0AAC0177-C00A-49A8-8069-81D570C6A079}" type="slidenum">
              <a:rPr lang="en-US" smtClean="0"/>
              <a:pPr>
                <a:defRPr/>
              </a:pPr>
              <a:t>19</a:t>
            </a:fld>
            <a:endParaRPr lang="en-US"/>
          </a:p>
        </p:txBody>
      </p:sp>
    </p:spTree>
    <p:extLst>
      <p:ext uri="{BB962C8B-B14F-4D97-AF65-F5344CB8AC3E}">
        <p14:creationId xmlns:p14="http://schemas.microsoft.com/office/powerpoint/2010/main" val="126317038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8AFAC2-41F0-4BC7-B8B1-99684F5AEDF2}"/>
              </a:ext>
            </a:extLst>
          </p:cNvPr>
          <p:cNvSpPr>
            <a:spLocks noGrp="1"/>
          </p:cNvSpPr>
          <p:nvPr>
            <p:ph type="title"/>
          </p:nvPr>
        </p:nvSpPr>
        <p:spPr>
          <a:xfrm>
            <a:off x="640238" y="196550"/>
            <a:ext cx="10515600" cy="1325563"/>
          </a:xfrm>
        </p:spPr>
        <p:txBody>
          <a:bodyPr>
            <a:normAutofit/>
          </a:bodyPr>
          <a:lstStyle/>
          <a:p>
            <a:r>
              <a:rPr lang="en-US" sz="3200" dirty="0"/>
              <a:t>Introduction: Innovation and Antitrust</a:t>
            </a:r>
          </a:p>
        </p:txBody>
      </p:sp>
      <p:sp>
        <p:nvSpPr>
          <p:cNvPr id="3" name="Content Placeholder 2">
            <a:extLst>
              <a:ext uri="{FF2B5EF4-FFF2-40B4-BE49-F238E27FC236}">
                <a16:creationId xmlns:a16="http://schemas.microsoft.com/office/drawing/2014/main" id="{D3DCF9C9-11E8-4B99-B77E-895A791BA440}"/>
              </a:ext>
            </a:extLst>
          </p:cNvPr>
          <p:cNvSpPr>
            <a:spLocks noGrp="1"/>
          </p:cNvSpPr>
          <p:nvPr>
            <p:ph idx="1"/>
          </p:nvPr>
        </p:nvSpPr>
        <p:spPr>
          <a:xfrm>
            <a:off x="640238" y="1298057"/>
            <a:ext cx="8555134" cy="5282350"/>
          </a:xfrm>
        </p:spPr>
        <p:txBody>
          <a:bodyPr>
            <a:normAutofit fontScale="92500" lnSpcReduction="10000"/>
          </a:bodyPr>
          <a:lstStyle/>
          <a:p>
            <a:r>
              <a:rPr lang="en-US" sz="2400" dirty="0"/>
              <a:t>Innovation competition is a very important contributor to welfare, perhaps more important than price in many industries</a:t>
            </a:r>
          </a:p>
          <a:p>
            <a:pPr lvl="1"/>
            <a:r>
              <a:rPr lang="en-US" sz="2000" dirty="0"/>
              <a:t>Lower costs/higher quality products faster </a:t>
            </a:r>
          </a:p>
          <a:p>
            <a:r>
              <a:rPr lang="en-US" sz="2400" dirty="0"/>
              <a:t>Economic framework for analyzing innovation competition </a:t>
            </a:r>
          </a:p>
          <a:p>
            <a:pPr lvl="1"/>
            <a:r>
              <a:rPr lang="en-US" sz="2000" dirty="0"/>
              <a:t>Economics Idea #1: The prospect of gaining market (monopoly) power provides incentives for innovation </a:t>
            </a:r>
          </a:p>
          <a:p>
            <a:pPr lvl="1"/>
            <a:r>
              <a:rPr lang="en-US" sz="2000" dirty="0"/>
              <a:t>Economics Idea #2: Maintaining competition among potential innovators is key to achieving rapid innovation</a:t>
            </a:r>
          </a:p>
          <a:p>
            <a:r>
              <a:rPr lang="en-US" sz="2400" dirty="0"/>
              <a:t>The </a:t>
            </a:r>
            <a:r>
              <a:rPr lang="en-US" sz="2400" i="1" dirty="0"/>
              <a:t>Microsoft </a:t>
            </a:r>
            <a:r>
              <a:rPr lang="en-US" sz="2400" dirty="0"/>
              <a:t>case was based on Idea #2</a:t>
            </a:r>
          </a:p>
          <a:p>
            <a:r>
              <a:rPr lang="en-US" sz="2400" dirty="0"/>
              <a:t>Erroneous economics claim</a:t>
            </a:r>
          </a:p>
          <a:p>
            <a:pPr lvl="1"/>
            <a:r>
              <a:rPr lang="en-US" sz="2000" dirty="0"/>
              <a:t>Monopolists innovate more than do competitors, so they should be permitted to exclude rivals in order to maintain their innovation incentives </a:t>
            </a:r>
          </a:p>
          <a:p>
            <a:pPr lvl="1"/>
            <a:r>
              <a:rPr lang="en-US" sz="2000" dirty="0"/>
              <a:t>This claim incorrectly conflates the prospect of </a:t>
            </a:r>
            <a:r>
              <a:rPr lang="en-US" sz="2000" i="1" dirty="0"/>
              <a:t>gaining monopoly </a:t>
            </a:r>
            <a:r>
              <a:rPr lang="en-US" sz="2000" dirty="0"/>
              <a:t>with the reduced incentives to innovate by a monopolist </a:t>
            </a:r>
            <a:r>
              <a:rPr lang="en-US" sz="2000" i="1" dirty="0"/>
              <a:t>with a protected monopoly </a:t>
            </a:r>
            <a:r>
              <a:rPr lang="en-US" sz="2000" dirty="0"/>
              <a:t>that cannot be effectively challenged</a:t>
            </a:r>
          </a:p>
          <a:p>
            <a:r>
              <a:rPr lang="en-US" sz="2400" dirty="0"/>
              <a:t>These ideas are very timely now in analyzing dominant digital platforms</a:t>
            </a:r>
          </a:p>
          <a:p>
            <a:pPr lvl="1"/>
            <a:r>
              <a:rPr lang="en-US" sz="2000" dirty="0"/>
              <a:t>Google, Facebook, Amazon, Apple</a:t>
            </a:r>
          </a:p>
        </p:txBody>
      </p:sp>
      <p:sp>
        <p:nvSpPr>
          <p:cNvPr id="4" name="Slide Number Placeholder 3">
            <a:extLst>
              <a:ext uri="{FF2B5EF4-FFF2-40B4-BE49-F238E27FC236}">
                <a16:creationId xmlns:a16="http://schemas.microsoft.com/office/drawing/2014/main" id="{DCBAE883-CEB0-4764-9AE8-004EA13FEB82}"/>
              </a:ext>
            </a:extLst>
          </p:cNvPr>
          <p:cNvSpPr>
            <a:spLocks noGrp="1"/>
          </p:cNvSpPr>
          <p:nvPr>
            <p:ph type="sldNum" sz="quarter" idx="12"/>
          </p:nvPr>
        </p:nvSpPr>
        <p:spPr/>
        <p:txBody>
          <a:bodyPr/>
          <a:lstStyle/>
          <a:p>
            <a:fld id="{F487EBBE-9D79-475C-84C6-B9A9B9AB1039}" type="slidenum">
              <a:rPr lang="en-US" smtClean="0"/>
              <a:t>2</a:t>
            </a:fld>
            <a:endParaRPr lang="en-US"/>
          </a:p>
        </p:txBody>
      </p:sp>
      <p:sp>
        <p:nvSpPr>
          <p:cNvPr id="5" name="TextBox 4">
            <a:extLst>
              <a:ext uri="{FF2B5EF4-FFF2-40B4-BE49-F238E27FC236}">
                <a16:creationId xmlns:a16="http://schemas.microsoft.com/office/drawing/2014/main" id="{56C76791-A52F-48CA-A819-0BD51CB21393}"/>
              </a:ext>
            </a:extLst>
          </p:cNvPr>
          <p:cNvSpPr txBox="1"/>
          <p:nvPr/>
        </p:nvSpPr>
        <p:spPr>
          <a:xfrm>
            <a:off x="9425329" y="3757134"/>
            <a:ext cx="2400226" cy="646331"/>
          </a:xfrm>
          <a:prstGeom prst="rect">
            <a:avLst/>
          </a:prstGeom>
          <a:noFill/>
          <a:ln w="38100">
            <a:solidFill>
              <a:srgbClr val="0070C0"/>
            </a:solidFill>
          </a:ln>
        </p:spPr>
        <p:txBody>
          <a:bodyPr wrap="square" rtlCol="0">
            <a:spAutoFit/>
          </a:bodyPr>
          <a:lstStyle/>
          <a:p>
            <a:r>
              <a:rPr lang="en-US" b="1" dirty="0">
                <a:solidFill>
                  <a:srgbClr val="0070C0"/>
                </a:solidFill>
              </a:rPr>
              <a:t>Analogous to rejected claim in Polygram</a:t>
            </a:r>
          </a:p>
        </p:txBody>
      </p:sp>
      <p:cxnSp>
        <p:nvCxnSpPr>
          <p:cNvPr id="6" name="Straight Arrow Connector 5">
            <a:extLst>
              <a:ext uri="{FF2B5EF4-FFF2-40B4-BE49-F238E27FC236}">
                <a16:creationId xmlns:a16="http://schemas.microsoft.com/office/drawing/2014/main" id="{D8A44D2F-3D0C-42F0-AE4E-5868C67BF803}"/>
              </a:ext>
            </a:extLst>
          </p:cNvPr>
          <p:cNvCxnSpPr>
            <a:cxnSpLocks/>
          </p:cNvCxnSpPr>
          <p:nvPr/>
        </p:nvCxnSpPr>
        <p:spPr>
          <a:xfrm flipH="1">
            <a:off x="7796238" y="4194387"/>
            <a:ext cx="1251870" cy="292067"/>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5005104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TextBox 1"/>
          <p:cNvSpPr txBox="1">
            <a:spLocks noChangeArrowheads="1"/>
          </p:cNvSpPr>
          <p:nvPr/>
        </p:nvSpPr>
        <p:spPr bwMode="auto">
          <a:xfrm>
            <a:off x="488212" y="164174"/>
            <a:ext cx="8071248"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Light" panose="020F03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Light" panose="020F03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Light" panose="020F03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9pPr>
          </a:lstStyle>
          <a:p>
            <a:pPr algn="ctr">
              <a:spcBef>
                <a:spcPct val="0"/>
              </a:spcBef>
              <a:buFontTx/>
              <a:buNone/>
            </a:pPr>
            <a:r>
              <a:rPr lang="en-US" dirty="0">
                <a:latin typeface="Times New Roman" panose="02020603050405020304" pitchFamily="18" charset="0"/>
                <a:cs typeface="Times New Roman" panose="02020603050405020304" pitchFamily="18" charset="0"/>
              </a:rPr>
              <a:t>Proving Microsoft’s Market Power: Figure 4-7: </a:t>
            </a:r>
          </a:p>
        </p:txBody>
      </p:sp>
      <p:sp>
        <p:nvSpPr>
          <p:cNvPr id="59395" name="Rectangle 3"/>
          <p:cNvSpPr>
            <a:spLocks noChangeArrowheads="1"/>
          </p:cNvSpPr>
          <p:nvPr/>
        </p:nvSpPr>
        <p:spPr bwMode="auto">
          <a:xfrm>
            <a:off x="415368" y="1142516"/>
            <a:ext cx="3048000" cy="483235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marL="457200">
              <a:spcBef>
                <a:spcPct val="20000"/>
              </a:spcBef>
              <a:buFont typeface="Arial" panose="020B0604020202020204" pitchFamily="34" charset="0"/>
              <a:buChar char="•"/>
              <a:defRPr sz="3200">
                <a:solidFill>
                  <a:schemeClr val="tx1"/>
                </a:solidFill>
                <a:latin typeface="Calibri Light" panose="020F03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Light" panose="020F03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Light" panose="020F03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9pPr>
          </a:lstStyle>
          <a:p>
            <a:pPr algn="ctr">
              <a:spcBef>
                <a:spcPct val="0"/>
              </a:spcBef>
              <a:buFontTx/>
              <a:buNone/>
            </a:pPr>
            <a:r>
              <a:rPr lang="en-US" sz="1400" b="1" dirty="0">
                <a:latin typeface="Times New Roman" panose="02020603050405020304" pitchFamily="18" charset="0"/>
                <a:cs typeface="Times New Roman" panose="02020603050405020304" pitchFamily="18" charset="0"/>
              </a:rPr>
              <a:t>Governments</a:t>
            </a:r>
            <a:endParaRPr lang="en-US" sz="1400" dirty="0">
              <a:latin typeface="Times New Roman" panose="02020603050405020304" pitchFamily="18" charset="0"/>
              <a:cs typeface="Times New Roman" panose="02020603050405020304" pitchFamily="18" charset="0"/>
            </a:endParaRPr>
          </a:p>
          <a:p>
            <a:pPr>
              <a:spcBef>
                <a:spcPct val="0"/>
              </a:spcBef>
              <a:buFontTx/>
              <a:buNone/>
            </a:pPr>
            <a:r>
              <a:rPr lang="en-US" sz="1400" b="1" dirty="0">
                <a:latin typeface="Times New Roman" panose="02020603050405020304" pitchFamily="18" charset="0"/>
                <a:cs typeface="Times New Roman" panose="02020603050405020304" pitchFamily="18" charset="0"/>
              </a:rPr>
              <a:t> </a:t>
            </a:r>
            <a:endParaRPr lang="en-US" sz="1400" dirty="0">
              <a:latin typeface="Times New Roman" panose="02020603050405020304" pitchFamily="18" charset="0"/>
              <a:cs typeface="Times New Roman" panose="02020603050405020304" pitchFamily="18" charset="0"/>
            </a:endParaRPr>
          </a:p>
          <a:p>
            <a:pPr>
              <a:spcBef>
                <a:spcPct val="0"/>
              </a:spcBef>
            </a:pPr>
            <a:r>
              <a:rPr lang="en-US" sz="1400" dirty="0">
                <a:latin typeface="Times New Roman" panose="02020603050405020304" pitchFamily="18" charset="0"/>
                <a:cs typeface="Times New Roman" panose="02020603050405020304" pitchFamily="18" charset="0"/>
              </a:rPr>
              <a:t> </a:t>
            </a:r>
            <a:r>
              <a:rPr lang="en-US" sz="1400" dirty="0">
                <a:solidFill>
                  <a:srgbClr val="C00000"/>
                </a:solidFill>
                <a:latin typeface="Times New Roman" panose="02020603050405020304" pitchFamily="18" charset="0"/>
                <a:cs typeface="Times New Roman" panose="02020603050405020304" pitchFamily="18" charset="0"/>
              </a:rPr>
              <a:t>Persistent high share </a:t>
            </a:r>
            <a:r>
              <a:rPr lang="en-US" sz="1400" dirty="0">
                <a:latin typeface="Times New Roman" panose="02020603050405020304" pitchFamily="18" charset="0"/>
                <a:cs typeface="Times New Roman" panose="02020603050405020304" pitchFamily="18" charset="0"/>
              </a:rPr>
              <a:t>of defined relevant market (double inference)</a:t>
            </a:r>
          </a:p>
          <a:p>
            <a:pPr>
              <a:spcBef>
                <a:spcPct val="0"/>
              </a:spcBef>
              <a:buFontTx/>
              <a:buNone/>
            </a:pPr>
            <a:r>
              <a:rPr lang="en-US" sz="1400" b="1" dirty="0">
                <a:latin typeface="Times New Roman" panose="02020603050405020304" pitchFamily="18" charset="0"/>
                <a:cs typeface="Times New Roman" panose="02020603050405020304" pitchFamily="18" charset="0"/>
              </a:rPr>
              <a:t> </a:t>
            </a:r>
            <a:endParaRPr lang="en-US" sz="1400" dirty="0">
              <a:latin typeface="Times New Roman" panose="02020603050405020304" pitchFamily="18" charset="0"/>
              <a:cs typeface="Times New Roman" panose="02020603050405020304" pitchFamily="18" charset="0"/>
            </a:endParaRPr>
          </a:p>
          <a:p>
            <a:pPr>
              <a:spcBef>
                <a:spcPct val="0"/>
              </a:spcBef>
            </a:pPr>
            <a:r>
              <a:rPr lang="en-US" sz="1400" dirty="0">
                <a:latin typeface="Times New Roman" panose="02020603050405020304" pitchFamily="18" charset="0"/>
                <a:cs typeface="Times New Roman" panose="02020603050405020304" pitchFamily="18" charset="0"/>
              </a:rPr>
              <a:t> </a:t>
            </a:r>
            <a:r>
              <a:rPr lang="en-US" sz="1400" dirty="0">
                <a:solidFill>
                  <a:srgbClr val="C00000"/>
                </a:solidFill>
                <a:latin typeface="Times New Roman" panose="02020603050405020304" pitchFamily="18" charset="0"/>
                <a:cs typeface="Times New Roman" panose="02020603050405020304" pitchFamily="18" charset="0"/>
              </a:rPr>
              <a:t>Barriers to entry</a:t>
            </a:r>
          </a:p>
          <a:p>
            <a:pPr lvl="1">
              <a:spcBef>
                <a:spcPct val="0"/>
              </a:spcBef>
              <a:buFont typeface="Arial" panose="020B0604020202020204" pitchFamily="34" charset="0"/>
              <a:buChar char="•"/>
            </a:pPr>
            <a:r>
              <a:rPr lang="en-US" sz="1400" dirty="0">
                <a:latin typeface="Times New Roman" panose="02020603050405020304" pitchFamily="18" charset="0"/>
                <a:cs typeface="Times New Roman" panose="02020603050405020304" pitchFamily="18" charset="0"/>
              </a:rPr>
              <a:t>Sunk costs</a:t>
            </a:r>
          </a:p>
          <a:p>
            <a:pPr lvl="1">
              <a:spcBef>
                <a:spcPct val="0"/>
              </a:spcBef>
              <a:buFont typeface="Arial" panose="020B0604020202020204" pitchFamily="34" charset="0"/>
              <a:buChar char="•"/>
            </a:pPr>
            <a:r>
              <a:rPr lang="en-US" sz="1400" dirty="0">
                <a:latin typeface="Times New Roman" panose="02020603050405020304" pitchFamily="18" charset="0"/>
                <a:cs typeface="Times New Roman" panose="02020603050405020304" pitchFamily="18" charset="0"/>
              </a:rPr>
              <a:t>Scale economics</a:t>
            </a:r>
          </a:p>
          <a:p>
            <a:pPr lvl="1">
              <a:spcBef>
                <a:spcPct val="0"/>
              </a:spcBef>
              <a:buFont typeface="Arial" panose="020B0604020202020204" pitchFamily="34" charset="0"/>
              <a:buChar char="•"/>
            </a:pPr>
            <a:r>
              <a:rPr lang="en-US" sz="1400" dirty="0">
                <a:latin typeface="Times New Roman" panose="02020603050405020304" pitchFamily="18" charset="0"/>
                <a:cs typeface="Times New Roman" panose="02020603050405020304" pitchFamily="18" charset="0"/>
              </a:rPr>
              <a:t>Switching costs</a:t>
            </a:r>
          </a:p>
          <a:p>
            <a:pPr lvl="1">
              <a:spcBef>
                <a:spcPct val="0"/>
              </a:spcBef>
              <a:buFont typeface="Arial" panose="020B0604020202020204" pitchFamily="34" charset="0"/>
              <a:buChar char="•"/>
            </a:pPr>
            <a:r>
              <a:rPr lang="en-US" sz="1400" dirty="0">
                <a:latin typeface="Times New Roman" panose="02020603050405020304" pitchFamily="18" charset="0"/>
                <a:cs typeface="Times New Roman" panose="02020603050405020304" pitchFamily="18" charset="0"/>
              </a:rPr>
              <a:t>Network effects</a:t>
            </a:r>
          </a:p>
          <a:p>
            <a:pPr lvl="1">
              <a:spcBef>
                <a:spcPct val="0"/>
              </a:spcBef>
              <a:buFont typeface="Arial" panose="020B0604020202020204" pitchFamily="34" charset="0"/>
              <a:buChar char="•"/>
            </a:pPr>
            <a:r>
              <a:rPr lang="en-US" sz="1400" dirty="0">
                <a:latin typeface="Times New Roman" panose="02020603050405020304" pitchFamily="18" charset="0"/>
                <a:cs typeface="Times New Roman" panose="02020603050405020304" pitchFamily="18" charset="0"/>
              </a:rPr>
              <a:t>Applications</a:t>
            </a:r>
          </a:p>
          <a:p>
            <a:pPr>
              <a:spcBef>
                <a:spcPct val="0"/>
              </a:spcBef>
              <a:buFontTx/>
              <a:buNone/>
            </a:pPr>
            <a:r>
              <a:rPr lang="en-US" sz="1400" b="1" dirty="0">
                <a:latin typeface="Times New Roman" panose="02020603050405020304" pitchFamily="18" charset="0"/>
                <a:cs typeface="Times New Roman" panose="02020603050405020304" pitchFamily="18" charset="0"/>
              </a:rPr>
              <a:t> </a:t>
            </a:r>
            <a:endParaRPr lang="en-US" sz="1400" dirty="0">
              <a:latin typeface="Times New Roman" panose="02020603050405020304" pitchFamily="18" charset="0"/>
              <a:cs typeface="Times New Roman" panose="02020603050405020304" pitchFamily="18" charset="0"/>
            </a:endParaRPr>
          </a:p>
          <a:p>
            <a:pPr>
              <a:spcBef>
                <a:spcPct val="0"/>
              </a:spcBef>
            </a:pPr>
            <a:r>
              <a:rPr lang="en-US" sz="1400" dirty="0">
                <a:solidFill>
                  <a:srgbClr val="C00000"/>
                </a:solidFill>
                <a:latin typeface="Times New Roman" panose="02020603050405020304" pitchFamily="18" charset="0"/>
                <a:cs typeface="Times New Roman" panose="02020603050405020304" pitchFamily="18" charset="0"/>
              </a:rPr>
              <a:t> Conduct </a:t>
            </a:r>
            <a:r>
              <a:rPr lang="en-US" sz="1400" dirty="0">
                <a:latin typeface="Times New Roman" panose="02020603050405020304" pitchFamily="18" charset="0"/>
                <a:cs typeface="Times New Roman" panose="02020603050405020304" pitchFamily="18" charset="0"/>
              </a:rPr>
              <a:t>constituting the exercise of market power (single inference) </a:t>
            </a:r>
            <a:r>
              <a:rPr lang="en-US" sz="1400" i="1" dirty="0">
                <a:latin typeface="Times New Roman" panose="02020603050405020304" pitchFamily="18" charset="0"/>
                <a:cs typeface="Times New Roman" panose="02020603050405020304" pitchFamily="18" charset="0"/>
              </a:rPr>
              <a:t>and</a:t>
            </a:r>
            <a:r>
              <a:rPr lang="en-US" sz="1400" dirty="0">
                <a:latin typeface="Times New Roman" panose="02020603050405020304" pitchFamily="18" charset="0"/>
                <a:cs typeface="Times New Roman" panose="02020603050405020304" pitchFamily="18" charset="0"/>
              </a:rPr>
              <a:t> actual </a:t>
            </a:r>
            <a:r>
              <a:rPr lang="en-US" sz="1400" dirty="0">
                <a:solidFill>
                  <a:srgbClr val="C00000"/>
                </a:solidFill>
                <a:latin typeface="Times New Roman" panose="02020603050405020304" pitchFamily="18" charset="0"/>
                <a:cs typeface="Times New Roman" panose="02020603050405020304" pitchFamily="18" charset="0"/>
              </a:rPr>
              <a:t>anticompetitive effects</a:t>
            </a:r>
          </a:p>
          <a:p>
            <a:pPr lvl="1">
              <a:spcBef>
                <a:spcPct val="0"/>
              </a:spcBef>
              <a:buFont typeface="Arial" panose="020B0604020202020204" pitchFamily="34" charset="0"/>
              <a:buChar char="•"/>
            </a:pPr>
            <a:r>
              <a:rPr lang="en-US" sz="1400" dirty="0">
                <a:latin typeface="Times New Roman" panose="02020603050405020304" pitchFamily="18" charset="0"/>
                <a:cs typeface="Times New Roman" panose="02020603050405020304" pitchFamily="18" charset="0"/>
              </a:rPr>
              <a:t>Exclusionary</a:t>
            </a:r>
          </a:p>
          <a:p>
            <a:pPr lvl="1">
              <a:spcBef>
                <a:spcPct val="0"/>
              </a:spcBef>
              <a:buFont typeface="Arial" panose="020B0604020202020204" pitchFamily="34" charset="0"/>
              <a:buChar char="•"/>
            </a:pPr>
            <a:r>
              <a:rPr lang="en-US" sz="1400" dirty="0">
                <a:latin typeface="Times New Roman" panose="02020603050405020304" pitchFamily="18" charset="0"/>
                <a:cs typeface="Times New Roman" panose="02020603050405020304" pitchFamily="18" charset="0"/>
              </a:rPr>
              <a:t>Collusive</a:t>
            </a:r>
          </a:p>
          <a:p>
            <a:pPr lvl="2">
              <a:spcBef>
                <a:spcPct val="0"/>
              </a:spcBef>
            </a:pPr>
            <a:r>
              <a:rPr lang="en-US" sz="1400" dirty="0">
                <a:latin typeface="Times New Roman" panose="02020603050405020304" pitchFamily="18" charset="0"/>
                <a:cs typeface="Times New Roman" panose="02020603050405020304" pitchFamily="18" charset="0"/>
              </a:rPr>
              <a:t>Prices</a:t>
            </a:r>
          </a:p>
          <a:p>
            <a:pPr lvl="2">
              <a:spcBef>
                <a:spcPct val="0"/>
              </a:spcBef>
            </a:pPr>
            <a:r>
              <a:rPr lang="en-US" sz="1400" dirty="0">
                <a:latin typeface="Times New Roman" panose="02020603050405020304" pitchFamily="18" charset="0"/>
                <a:cs typeface="Times New Roman" panose="02020603050405020304" pitchFamily="18" charset="0"/>
              </a:rPr>
              <a:t>Profit margins</a:t>
            </a:r>
          </a:p>
          <a:p>
            <a:pPr lvl="2">
              <a:spcBef>
                <a:spcPct val="0"/>
              </a:spcBef>
            </a:pPr>
            <a:r>
              <a:rPr lang="en-US" sz="1400" dirty="0">
                <a:latin typeface="Times New Roman" panose="02020603050405020304" pitchFamily="18" charset="0"/>
                <a:cs typeface="Times New Roman" panose="02020603050405020304" pitchFamily="18" charset="0"/>
              </a:rPr>
              <a:t>Equity Value </a:t>
            </a:r>
          </a:p>
        </p:txBody>
      </p:sp>
      <p:sp>
        <p:nvSpPr>
          <p:cNvPr id="59396" name="TextBox 4"/>
          <p:cNvSpPr txBox="1">
            <a:spLocks noChangeArrowheads="1"/>
          </p:cNvSpPr>
          <p:nvPr/>
        </p:nvSpPr>
        <p:spPr bwMode="auto">
          <a:xfrm>
            <a:off x="3823103" y="966789"/>
            <a:ext cx="3048000" cy="5694362"/>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Font typeface="Arial" panose="020B0604020202020204" pitchFamily="34" charset="0"/>
              <a:buChar char="•"/>
              <a:defRPr sz="3200">
                <a:solidFill>
                  <a:schemeClr val="tx1"/>
                </a:solidFill>
                <a:latin typeface="Calibri Light" panose="020F0302020204030204" pitchFamily="34" charset="0"/>
              </a:defRPr>
            </a:lvl1pPr>
            <a:lvl2pPr marL="628650" indent="-171450">
              <a:spcBef>
                <a:spcPct val="20000"/>
              </a:spcBef>
              <a:buFont typeface="Arial" panose="020B0604020202020204" pitchFamily="34" charset="0"/>
              <a:buChar char="–"/>
              <a:defRPr sz="2800">
                <a:solidFill>
                  <a:schemeClr val="tx1"/>
                </a:solidFill>
                <a:latin typeface="Calibri Light" panose="020F03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Light" panose="020F03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9pPr>
          </a:lstStyle>
          <a:p>
            <a:pPr algn="ctr">
              <a:spcBef>
                <a:spcPct val="0"/>
              </a:spcBef>
              <a:buFontTx/>
              <a:buNone/>
            </a:pPr>
            <a:r>
              <a:rPr lang="en-US" sz="1400" b="1" dirty="0">
                <a:latin typeface="Times New Roman" panose="02020603050405020304" pitchFamily="18" charset="0"/>
                <a:cs typeface="Times New Roman" panose="02020603050405020304" pitchFamily="18" charset="0"/>
              </a:rPr>
              <a:t>Microsoft</a:t>
            </a:r>
            <a:endParaRPr lang="en-US" sz="1400" dirty="0">
              <a:latin typeface="Times New Roman" panose="02020603050405020304" pitchFamily="18" charset="0"/>
              <a:cs typeface="Times New Roman" panose="02020603050405020304" pitchFamily="18" charset="0"/>
            </a:endParaRPr>
          </a:p>
          <a:p>
            <a:pPr>
              <a:spcBef>
                <a:spcPct val="0"/>
              </a:spcBef>
              <a:buFontTx/>
              <a:buNone/>
            </a:pPr>
            <a:r>
              <a:rPr lang="en-US" sz="1400" b="1" dirty="0">
                <a:latin typeface="Times New Roman" panose="02020603050405020304" pitchFamily="18" charset="0"/>
                <a:cs typeface="Times New Roman" panose="02020603050405020304" pitchFamily="18" charset="0"/>
              </a:rPr>
              <a:t> </a:t>
            </a:r>
            <a:endParaRPr lang="en-US" sz="1400" dirty="0">
              <a:latin typeface="Times New Roman" panose="02020603050405020304" pitchFamily="18" charset="0"/>
              <a:cs typeface="Times New Roman" panose="02020603050405020304" pitchFamily="18" charset="0"/>
            </a:endParaRPr>
          </a:p>
          <a:p>
            <a:pPr>
              <a:spcBef>
                <a:spcPct val="0"/>
              </a:spcBef>
            </a:pPr>
            <a:r>
              <a:rPr lang="en-US" sz="1400" dirty="0">
                <a:latin typeface="Times New Roman" panose="02020603050405020304" pitchFamily="18" charset="0"/>
                <a:cs typeface="Times New Roman" panose="02020603050405020304" pitchFamily="18" charset="0"/>
              </a:rPr>
              <a:t> No market power in any relevant market (“behavioral” approach)</a:t>
            </a:r>
          </a:p>
          <a:p>
            <a:pPr lvl="1">
              <a:spcBef>
                <a:spcPct val="0"/>
              </a:spcBef>
              <a:buFont typeface="Arial" panose="020B0604020202020204" pitchFamily="34" charset="0"/>
              <a:buChar char="•"/>
            </a:pPr>
            <a:r>
              <a:rPr lang="en-US" sz="1400" dirty="0">
                <a:latin typeface="Times New Roman" panose="02020603050405020304" pitchFamily="18" charset="0"/>
                <a:cs typeface="Times New Roman" panose="02020603050405020304" pitchFamily="18" charset="0"/>
              </a:rPr>
              <a:t>Leap-frog competition</a:t>
            </a:r>
          </a:p>
          <a:p>
            <a:pPr lvl="1">
              <a:spcBef>
                <a:spcPct val="0"/>
              </a:spcBef>
              <a:buFont typeface="Arial" panose="020B0604020202020204" pitchFamily="34" charset="0"/>
              <a:buChar char="•"/>
            </a:pPr>
            <a:r>
              <a:rPr lang="en-US" sz="1400" dirty="0">
                <a:latin typeface="Times New Roman" panose="02020603050405020304" pitchFamily="18" charset="0"/>
                <a:cs typeface="Times New Roman" panose="02020603050405020304" pitchFamily="18" charset="0"/>
              </a:rPr>
              <a:t>Innovation</a:t>
            </a:r>
          </a:p>
          <a:p>
            <a:pPr lvl="1">
              <a:spcBef>
                <a:spcPct val="0"/>
              </a:spcBef>
              <a:buFont typeface="Arial" panose="020B0604020202020204" pitchFamily="34" charset="0"/>
              <a:buChar char="•"/>
            </a:pPr>
            <a:r>
              <a:rPr lang="en-US" sz="1400" dirty="0">
                <a:latin typeface="Times New Roman" panose="02020603050405020304" pitchFamily="18" charset="0"/>
                <a:cs typeface="Times New Roman" panose="02020603050405020304" pitchFamily="18" charset="0"/>
              </a:rPr>
              <a:t>Intense competition</a:t>
            </a:r>
          </a:p>
          <a:p>
            <a:pPr>
              <a:spcBef>
                <a:spcPct val="0"/>
              </a:spcBef>
              <a:buFontTx/>
              <a:buNone/>
            </a:pPr>
            <a:r>
              <a:rPr lang="en-US" sz="1400" b="1" dirty="0">
                <a:latin typeface="Times New Roman" panose="02020603050405020304" pitchFamily="18" charset="0"/>
                <a:cs typeface="Times New Roman" panose="02020603050405020304" pitchFamily="18" charset="0"/>
              </a:rPr>
              <a:t> </a:t>
            </a:r>
            <a:endParaRPr lang="en-US" sz="1400" dirty="0">
              <a:latin typeface="Times New Roman" panose="02020603050405020304" pitchFamily="18" charset="0"/>
              <a:cs typeface="Times New Roman" panose="02020603050405020304" pitchFamily="18" charset="0"/>
            </a:endParaRPr>
          </a:p>
          <a:p>
            <a:pPr>
              <a:spcBef>
                <a:spcPct val="0"/>
              </a:spcBef>
            </a:pPr>
            <a:r>
              <a:rPr lang="en-US" sz="1400" dirty="0">
                <a:latin typeface="Times New Roman" panose="02020603050405020304" pitchFamily="18" charset="0"/>
                <a:cs typeface="Times New Roman" panose="02020603050405020304" pitchFamily="18" charset="0"/>
              </a:rPr>
              <a:t> No significant barriers to entry</a:t>
            </a:r>
          </a:p>
          <a:p>
            <a:pPr lvl="1">
              <a:spcBef>
                <a:spcPct val="0"/>
              </a:spcBef>
              <a:buFont typeface="Arial" panose="020B0604020202020204" pitchFamily="34" charset="0"/>
              <a:buChar char="•"/>
            </a:pPr>
            <a:r>
              <a:rPr lang="en-US" sz="1400" dirty="0">
                <a:latin typeface="Times New Roman" panose="02020603050405020304" pitchFamily="18" charset="0"/>
                <a:cs typeface="Times New Roman" panose="02020603050405020304" pitchFamily="18" charset="0"/>
              </a:rPr>
              <a:t>Sunk costs</a:t>
            </a:r>
          </a:p>
          <a:p>
            <a:pPr lvl="1">
              <a:spcBef>
                <a:spcPct val="0"/>
              </a:spcBef>
              <a:buFont typeface="Arial" panose="020B0604020202020204" pitchFamily="34" charset="0"/>
              <a:buChar char="•"/>
            </a:pPr>
            <a:r>
              <a:rPr lang="en-US" sz="1400" dirty="0">
                <a:latin typeface="Times New Roman" panose="02020603050405020304" pitchFamily="18" charset="0"/>
                <a:cs typeface="Times New Roman" panose="02020603050405020304" pitchFamily="18" charset="0"/>
              </a:rPr>
              <a:t>Switching costs</a:t>
            </a:r>
          </a:p>
          <a:p>
            <a:pPr lvl="1">
              <a:spcBef>
                <a:spcPct val="0"/>
              </a:spcBef>
              <a:buFont typeface="Arial" panose="020B0604020202020204" pitchFamily="34" charset="0"/>
              <a:buChar char="•"/>
            </a:pPr>
            <a:r>
              <a:rPr lang="en-US" sz="1400" dirty="0">
                <a:latin typeface="Times New Roman" panose="02020603050405020304" pitchFamily="18" charset="0"/>
                <a:cs typeface="Times New Roman" panose="02020603050405020304" pitchFamily="18" charset="0"/>
              </a:rPr>
              <a:t>Network effects</a:t>
            </a:r>
          </a:p>
          <a:p>
            <a:pPr lvl="1">
              <a:spcBef>
                <a:spcPct val="0"/>
              </a:spcBef>
              <a:buFont typeface="Arial" panose="020B0604020202020204" pitchFamily="34" charset="0"/>
              <a:buChar char="•"/>
            </a:pPr>
            <a:r>
              <a:rPr lang="en-US" sz="1400" dirty="0">
                <a:latin typeface="Times New Roman" panose="02020603050405020304" pitchFamily="18" charset="0"/>
                <a:cs typeface="Times New Roman" panose="02020603050405020304" pitchFamily="18" charset="0"/>
              </a:rPr>
              <a:t>Applications</a:t>
            </a:r>
          </a:p>
          <a:p>
            <a:pPr>
              <a:spcBef>
                <a:spcPct val="0"/>
              </a:spcBef>
              <a:buFontTx/>
              <a:buNone/>
            </a:pPr>
            <a:r>
              <a:rPr lang="en-US" sz="1400" b="1" dirty="0">
                <a:latin typeface="Times New Roman" panose="02020603050405020304" pitchFamily="18" charset="0"/>
                <a:cs typeface="Times New Roman" panose="02020603050405020304" pitchFamily="18" charset="0"/>
              </a:rPr>
              <a:t> </a:t>
            </a:r>
            <a:endParaRPr lang="en-US" sz="1400" dirty="0">
              <a:latin typeface="Times New Roman" panose="02020603050405020304" pitchFamily="18" charset="0"/>
              <a:cs typeface="Times New Roman" panose="02020603050405020304" pitchFamily="18" charset="0"/>
            </a:endParaRPr>
          </a:p>
          <a:p>
            <a:pPr>
              <a:spcBef>
                <a:spcPct val="0"/>
              </a:spcBef>
            </a:pPr>
            <a:r>
              <a:rPr lang="en-US" sz="1400" dirty="0">
                <a:latin typeface="Times New Roman" panose="02020603050405020304" pitchFamily="18" charset="0"/>
                <a:cs typeface="Times New Roman" panose="02020603050405020304" pitchFamily="18" charset="0"/>
              </a:rPr>
              <a:t> Not possible to define a relevant market and calculate market shares</a:t>
            </a:r>
          </a:p>
          <a:p>
            <a:pPr lvl="1">
              <a:spcBef>
                <a:spcPct val="0"/>
              </a:spcBef>
              <a:buFont typeface="Arial" panose="020B0604020202020204" pitchFamily="34" charset="0"/>
              <a:buChar char="•"/>
            </a:pPr>
            <a:r>
              <a:rPr lang="en-US" sz="1400" dirty="0">
                <a:latin typeface="Times New Roman" panose="02020603050405020304" pitchFamily="18" charset="0"/>
                <a:cs typeface="Times New Roman" panose="02020603050405020304" pitchFamily="18" charset="0"/>
              </a:rPr>
              <a:t>Middleware</a:t>
            </a:r>
          </a:p>
          <a:p>
            <a:pPr lvl="1">
              <a:spcBef>
                <a:spcPct val="0"/>
              </a:spcBef>
              <a:buFont typeface="Arial" panose="020B0604020202020204" pitchFamily="34" charset="0"/>
              <a:buChar char="•"/>
            </a:pPr>
            <a:r>
              <a:rPr lang="en-US" sz="1400" dirty="0">
                <a:latin typeface="Times New Roman" panose="02020603050405020304" pitchFamily="18" charset="0"/>
                <a:cs typeface="Times New Roman" panose="02020603050405020304" pitchFamily="18" charset="0"/>
              </a:rPr>
              <a:t>Servers</a:t>
            </a:r>
          </a:p>
          <a:p>
            <a:pPr lvl="1">
              <a:spcBef>
                <a:spcPct val="0"/>
              </a:spcBef>
              <a:buFont typeface="Arial" panose="020B0604020202020204" pitchFamily="34" charset="0"/>
              <a:buChar char="•"/>
            </a:pPr>
            <a:r>
              <a:rPr lang="en-US" sz="1400" dirty="0">
                <a:latin typeface="Times New Roman" panose="02020603050405020304" pitchFamily="18" charset="0"/>
                <a:cs typeface="Times New Roman" panose="02020603050405020304" pitchFamily="18" charset="0"/>
              </a:rPr>
              <a:t>Other Oss</a:t>
            </a:r>
          </a:p>
          <a:p>
            <a:pPr algn="just">
              <a:spcBef>
                <a:spcPct val="0"/>
              </a:spcBef>
            </a:pPr>
            <a:r>
              <a:rPr lang="en-US" sz="1400" dirty="0">
                <a:latin typeface="Times New Roman" panose="02020603050405020304" pitchFamily="18" charset="0"/>
                <a:cs typeface="Times New Roman" panose="02020603050405020304" pitchFamily="18" charset="0"/>
              </a:rPr>
              <a:t> </a:t>
            </a:r>
            <a:r>
              <a:rPr lang="en-US" sz="1400" b="1" dirty="0">
                <a:solidFill>
                  <a:srgbClr val="C00000"/>
                </a:solidFill>
                <a:latin typeface="Times New Roman" panose="02020603050405020304" pitchFamily="18" charset="0"/>
                <a:cs typeface="Times New Roman" panose="02020603050405020304" pitchFamily="18" charset="0"/>
              </a:rPr>
              <a:t>Profits and margins are normal </a:t>
            </a:r>
            <a:br>
              <a:rPr lang="en-US" sz="1400" b="1" dirty="0">
                <a:solidFill>
                  <a:srgbClr val="C00000"/>
                </a:solidFill>
                <a:latin typeface="Times New Roman" panose="02020603050405020304" pitchFamily="18" charset="0"/>
                <a:cs typeface="Times New Roman" panose="02020603050405020304" pitchFamily="18" charset="0"/>
              </a:rPr>
            </a:br>
            <a:r>
              <a:rPr lang="en-US" sz="1400" b="1" dirty="0">
                <a:solidFill>
                  <a:srgbClr val="C00000"/>
                </a:solidFill>
                <a:latin typeface="Times New Roman" panose="02020603050405020304" pitchFamily="18" charset="0"/>
                <a:cs typeface="Times New Roman" panose="02020603050405020304" pitchFamily="18" charset="0"/>
              </a:rPr>
              <a:t>for software</a:t>
            </a:r>
          </a:p>
          <a:p>
            <a:pPr>
              <a:spcBef>
                <a:spcPct val="0"/>
              </a:spcBef>
            </a:pPr>
            <a:r>
              <a:rPr lang="en-US" sz="1400" dirty="0">
                <a:latin typeface="Times New Roman" panose="02020603050405020304" pitchFamily="18" charset="0"/>
                <a:cs typeface="Times New Roman" panose="02020603050405020304" pitchFamily="18" charset="0"/>
              </a:rPr>
              <a:t> Conduct evidencing vibrant competition</a:t>
            </a:r>
          </a:p>
          <a:p>
            <a:pPr lvl="1">
              <a:spcBef>
                <a:spcPct val="0"/>
              </a:spcBef>
              <a:buFont typeface="Arial" panose="020B0604020202020204" pitchFamily="34" charset="0"/>
              <a:buChar char="•"/>
            </a:pPr>
            <a:r>
              <a:rPr lang="en-US" sz="1400" dirty="0">
                <a:latin typeface="Times New Roman" panose="02020603050405020304" pitchFamily="18" charset="0"/>
                <a:cs typeface="Times New Roman" panose="02020603050405020304" pitchFamily="18" charset="0"/>
              </a:rPr>
              <a:t>Investment in R&amp;D</a:t>
            </a:r>
          </a:p>
          <a:p>
            <a:pPr lvl="1">
              <a:spcBef>
                <a:spcPct val="0"/>
              </a:spcBef>
              <a:buFont typeface="Arial" panose="020B0604020202020204" pitchFamily="34" charset="0"/>
              <a:buChar char="•"/>
            </a:pPr>
            <a:r>
              <a:rPr lang="en-US" sz="1400" dirty="0">
                <a:latin typeface="Times New Roman" panose="02020603050405020304" pitchFamily="18" charset="0"/>
                <a:cs typeface="Times New Roman" panose="02020603050405020304" pitchFamily="18" charset="0"/>
              </a:rPr>
              <a:t>Low price for Windows</a:t>
            </a:r>
          </a:p>
        </p:txBody>
      </p:sp>
      <p:sp>
        <p:nvSpPr>
          <p:cNvPr id="59397" name="TextBox 5"/>
          <p:cNvSpPr txBox="1">
            <a:spLocks noChangeArrowheads="1"/>
          </p:cNvSpPr>
          <p:nvPr/>
        </p:nvSpPr>
        <p:spPr bwMode="auto">
          <a:xfrm>
            <a:off x="7409764" y="1215887"/>
            <a:ext cx="2226362" cy="28931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Light" panose="020F03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Light" panose="020F03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Light" panose="020F03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9pPr>
          </a:lstStyle>
          <a:p>
            <a:pPr algn="ctr">
              <a:spcBef>
                <a:spcPct val="0"/>
              </a:spcBef>
              <a:buFontTx/>
              <a:buNone/>
            </a:pPr>
            <a:r>
              <a:rPr lang="en-US" sz="1400" b="1" dirty="0">
                <a:latin typeface="Times New Roman" panose="02020603050405020304" pitchFamily="18" charset="0"/>
                <a:cs typeface="Times New Roman" panose="02020603050405020304" pitchFamily="18" charset="0"/>
              </a:rPr>
              <a:t>Court of Appeals</a:t>
            </a:r>
            <a:endParaRPr lang="en-US" sz="1400" dirty="0">
              <a:latin typeface="Times New Roman" panose="02020603050405020304" pitchFamily="18" charset="0"/>
              <a:cs typeface="Times New Roman" panose="02020603050405020304" pitchFamily="18" charset="0"/>
            </a:endParaRPr>
          </a:p>
          <a:p>
            <a:pPr>
              <a:spcBef>
                <a:spcPct val="0"/>
              </a:spcBef>
              <a:buFontTx/>
              <a:buNone/>
            </a:pPr>
            <a:r>
              <a:rPr lang="en-US" sz="1400" b="1" dirty="0">
                <a:latin typeface="Times New Roman" panose="02020603050405020304" pitchFamily="18" charset="0"/>
                <a:cs typeface="Times New Roman" panose="02020603050405020304" pitchFamily="18" charset="0"/>
              </a:rPr>
              <a:t> </a:t>
            </a:r>
            <a:endParaRPr lang="en-US" sz="1400" dirty="0">
              <a:latin typeface="Times New Roman" panose="02020603050405020304" pitchFamily="18" charset="0"/>
              <a:cs typeface="Times New Roman" panose="02020603050405020304" pitchFamily="18" charset="0"/>
            </a:endParaRPr>
          </a:p>
          <a:p>
            <a:pPr>
              <a:spcBef>
                <a:spcPct val="0"/>
              </a:spcBef>
            </a:pPr>
            <a:r>
              <a:rPr lang="en-US" sz="1400" dirty="0">
                <a:latin typeface="Times New Roman" panose="02020603050405020304" pitchFamily="18" charset="0"/>
                <a:cs typeface="Times New Roman" panose="02020603050405020304" pitchFamily="18" charset="0"/>
              </a:rPr>
              <a:t> Persistent high share in properly defined relevant market</a:t>
            </a:r>
          </a:p>
          <a:p>
            <a:pPr>
              <a:spcBef>
                <a:spcPct val="0"/>
              </a:spcBef>
              <a:buFontTx/>
              <a:buNone/>
            </a:pPr>
            <a:endParaRPr lang="en-US" sz="1400" dirty="0">
              <a:latin typeface="Times New Roman" panose="02020603050405020304" pitchFamily="18" charset="0"/>
              <a:cs typeface="Times New Roman" panose="02020603050405020304" pitchFamily="18" charset="0"/>
            </a:endParaRPr>
          </a:p>
          <a:p>
            <a:pPr>
              <a:spcBef>
                <a:spcPct val="0"/>
              </a:spcBef>
            </a:pPr>
            <a:r>
              <a:rPr lang="en-US" sz="1400" dirty="0">
                <a:latin typeface="Times New Roman" panose="02020603050405020304" pitchFamily="18" charset="0"/>
                <a:cs typeface="Times New Roman" panose="02020603050405020304" pitchFamily="18" charset="0"/>
              </a:rPr>
              <a:t> Applications Barriers to Entry</a:t>
            </a:r>
          </a:p>
          <a:p>
            <a:pPr>
              <a:spcBef>
                <a:spcPct val="0"/>
              </a:spcBef>
              <a:buFontTx/>
              <a:buNone/>
            </a:pPr>
            <a:endParaRPr lang="en-US" sz="1400" dirty="0">
              <a:latin typeface="Times New Roman" panose="02020603050405020304" pitchFamily="18" charset="0"/>
              <a:cs typeface="Times New Roman" panose="02020603050405020304" pitchFamily="18" charset="0"/>
            </a:endParaRPr>
          </a:p>
          <a:p>
            <a:pPr>
              <a:spcBef>
                <a:spcPct val="0"/>
              </a:spcBef>
            </a:pPr>
            <a:r>
              <a:rPr lang="en-US" sz="1400" dirty="0">
                <a:latin typeface="Times New Roman" panose="02020603050405020304" pitchFamily="18" charset="0"/>
                <a:cs typeface="Times New Roman" panose="02020603050405020304" pitchFamily="18" charset="0"/>
              </a:rPr>
              <a:t> Conduct constituting the exercise of market power (single inference) </a:t>
            </a:r>
            <a:r>
              <a:rPr lang="en-US" sz="1400" i="1" dirty="0">
                <a:latin typeface="Times New Roman" panose="02020603050405020304" pitchFamily="18" charset="0"/>
                <a:cs typeface="Times New Roman" panose="02020603050405020304" pitchFamily="18" charset="0"/>
              </a:rPr>
              <a:t>and </a:t>
            </a:r>
            <a:r>
              <a:rPr lang="en-US" sz="1400" dirty="0">
                <a:latin typeface="Times New Roman" panose="02020603050405020304" pitchFamily="18" charset="0"/>
                <a:cs typeface="Times New Roman" panose="02020603050405020304" pitchFamily="18" charset="0"/>
              </a:rPr>
              <a:t>actual anticompetitive effects</a:t>
            </a:r>
          </a:p>
        </p:txBody>
      </p:sp>
      <p:sp>
        <p:nvSpPr>
          <p:cNvPr id="59398" name="TextBox 6"/>
          <p:cNvSpPr txBox="1">
            <a:spLocks noChangeArrowheads="1"/>
          </p:cNvSpPr>
          <p:nvPr/>
        </p:nvSpPr>
        <p:spPr bwMode="auto">
          <a:xfrm>
            <a:off x="9636126" y="6321426"/>
            <a:ext cx="696913"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Light" panose="020F03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Light" panose="020F03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Light" panose="020F03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9pPr>
          </a:lstStyle>
          <a:p>
            <a:pPr>
              <a:spcBef>
                <a:spcPct val="0"/>
              </a:spcBef>
              <a:buFontTx/>
              <a:buNone/>
            </a:pPr>
            <a:r>
              <a:rPr lang="en-US" sz="1600">
                <a:latin typeface="Times New Roman" panose="02020603050405020304" pitchFamily="18" charset="0"/>
                <a:cs typeface="Times New Roman" panose="02020603050405020304" pitchFamily="18" charset="0"/>
              </a:rPr>
              <a:t>p. 543</a:t>
            </a:r>
          </a:p>
        </p:txBody>
      </p:sp>
      <p:sp>
        <p:nvSpPr>
          <p:cNvPr id="2" name="Slide Number Placeholder 1"/>
          <p:cNvSpPr>
            <a:spLocks noGrp="1"/>
          </p:cNvSpPr>
          <p:nvPr>
            <p:ph type="sldNum" sz="quarter" idx="12"/>
          </p:nvPr>
        </p:nvSpPr>
        <p:spPr/>
        <p:txBody>
          <a:bodyPr/>
          <a:lstStyle/>
          <a:p>
            <a:fld id="{53059169-D310-4D79-83BC-9AFBAB05B9AD}" type="slidenum">
              <a:rPr lang="en-US" smtClean="0"/>
              <a:t>20</a:t>
            </a:fld>
            <a:endParaRPr lang="en-US"/>
          </a:p>
        </p:txBody>
      </p:sp>
      <p:sp>
        <p:nvSpPr>
          <p:cNvPr id="3" name="TextBox 2">
            <a:extLst>
              <a:ext uri="{FF2B5EF4-FFF2-40B4-BE49-F238E27FC236}">
                <a16:creationId xmlns:a16="http://schemas.microsoft.com/office/drawing/2014/main" id="{5AAF0F50-FE68-4046-8C7E-00C2F5942C19}"/>
              </a:ext>
            </a:extLst>
          </p:cNvPr>
          <p:cNvSpPr txBox="1"/>
          <p:nvPr/>
        </p:nvSpPr>
        <p:spPr>
          <a:xfrm>
            <a:off x="10174787" y="956226"/>
            <a:ext cx="1706251" cy="646331"/>
          </a:xfrm>
          <a:prstGeom prst="rect">
            <a:avLst/>
          </a:prstGeom>
          <a:noFill/>
          <a:ln w="28575">
            <a:solidFill>
              <a:srgbClr val="C00000"/>
            </a:solidFill>
          </a:ln>
        </p:spPr>
        <p:txBody>
          <a:bodyPr wrap="square" rtlCol="0">
            <a:spAutoFit/>
          </a:bodyPr>
          <a:lstStyle/>
          <a:p>
            <a:r>
              <a:rPr lang="en-US" b="1" dirty="0">
                <a:solidFill>
                  <a:srgbClr val="C00000"/>
                </a:solidFill>
              </a:rPr>
              <a:t>Circumstantial Evidence</a:t>
            </a:r>
          </a:p>
        </p:txBody>
      </p:sp>
      <p:cxnSp>
        <p:nvCxnSpPr>
          <p:cNvPr id="5" name="Straight Arrow Connector 4">
            <a:extLst>
              <a:ext uri="{FF2B5EF4-FFF2-40B4-BE49-F238E27FC236}">
                <a16:creationId xmlns:a16="http://schemas.microsoft.com/office/drawing/2014/main" id="{8FB6DD51-8899-430B-8C1F-AC37CFA7A3D0}"/>
              </a:ext>
            </a:extLst>
          </p:cNvPr>
          <p:cNvCxnSpPr>
            <a:cxnSpLocks/>
          </p:cNvCxnSpPr>
          <p:nvPr/>
        </p:nvCxnSpPr>
        <p:spPr>
          <a:xfrm flipH="1" flipV="1">
            <a:off x="9636126" y="3741002"/>
            <a:ext cx="950102" cy="643773"/>
          </a:xfrm>
          <a:prstGeom prst="straightConnector1">
            <a:avLst/>
          </a:prstGeom>
          <a:ln w="38100">
            <a:solidFill>
              <a:srgbClr val="C0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84051ABA-968A-4F39-8198-EE324DC659DA}"/>
              </a:ext>
            </a:extLst>
          </p:cNvPr>
          <p:cNvSpPr txBox="1"/>
          <p:nvPr/>
        </p:nvSpPr>
        <p:spPr>
          <a:xfrm>
            <a:off x="10586228" y="4513250"/>
            <a:ext cx="1097437" cy="646331"/>
          </a:xfrm>
          <a:prstGeom prst="rect">
            <a:avLst/>
          </a:prstGeom>
          <a:noFill/>
          <a:ln w="28575">
            <a:solidFill>
              <a:srgbClr val="C00000"/>
            </a:solidFill>
          </a:ln>
        </p:spPr>
        <p:txBody>
          <a:bodyPr wrap="square" rtlCol="0">
            <a:spAutoFit/>
          </a:bodyPr>
          <a:lstStyle/>
          <a:p>
            <a:r>
              <a:rPr lang="en-US" b="1" dirty="0">
                <a:solidFill>
                  <a:srgbClr val="C00000"/>
                </a:solidFill>
              </a:rPr>
              <a:t>Direct Evidence</a:t>
            </a:r>
          </a:p>
        </p:txBody>
      </p:sp>
      <p:cxnSp>
        <p:nvCxnSpPr>
          <p:cNvPr id="13" name="Straight Arrow Connector 12">
            <a:extLst>
              <a:ext uri="{FF2B5EF4-FFF2-40B4-BE49-F238E27FC236}">
                <a16:creationId xmlns:a16="http://schemas.microsoft.com/office/drawing/2014/main" id="{54D4BEB5-ABC2-4B69-A81A-1980BF1B0DD1}"/>
              </a:ext>
            </a:extLst>
          </p:cNvPr>
          <p:cNvCxnSpPr>
            <a:cxnSpLocks/>
          </p:cNvCxnSpPr>
          <p:nvPr/>
        </p:nvCxnSpPr>
        <p:spPr>
          <a:xfrm flipH="1">
            <a:off x="9597634" y="1698419"/>
            <a:ext cx="836686" cy="485245"/>
          </a:xfrm>
          <a:prstGeom prst="straightConnector1">
            <a:avLst/>
          </a:prstGeom>
          <a:ln w="38100">
            <a:solidFill>
              <a:srgbClr val="C0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4D0BA109-8D88-4F9A-9F9D-5E152B321DF3}"/>
              </a:ext>
            </a:extLst>
          </p:cNvPr>
          <p:cNvCxnSpPr>
            <a:cxnSpLocks/>
          </p:cNvCxnSpPr>
          <p:nvPr/>
        </p:nvCxnSpPr>
        <p:spPr>
          <a:xfrm>
            <a:off x="9502219" y="1602557"/>
            <a:ext cx="0" cy="1470581"/>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5934CF3F-0FF6-4AB1-8656-B8356C71605D}"/>
              </a:ext>
            </a:extLst>
          </p:cNvPr>
          <p:cNvCxnSpPr>
            <a:cxnSpLocks/>
          </p:cNvCxnSpPr>
          <p:nvPr/>
        </p:nvCxnSpPr>
        <p:spPr>
          <a:xfrm flipH="1">
            <a:off x="9172281" y="1602557"/>
            <a:ext cx="329938" cy="0"/>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19BCC5F5-486B-4E9C-AEC5-8C62A63FDE93}"/>
              </a:ext>
            </a:extLst>
          </p:cNvPr>
          <p:cNvCxnSpPr>
            <a:cxnSpLocks/>
          </p:cNvCxnSpPr>
          <p:nvPr/>
        </p:nvCxnSpPr>
        <p:spPr>
          <a:xfrm flipH="1">
            <a:off x="9172281" y="3073138"/>
            <a:ext cx="329938" cy="0"/>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AE49E461-4DD9-4E1C-9C13-F6C40DA31FE7}"/>
              </a:ext>
            </a:extLst>
          </p:cNvPr>
          <p:cNvSpPr txBox="1"/>
          <p:nvPr/>
        </p:nvSpPr>
        <p:spPr>
          <a:xfrm>
            <a:off x="7594894" y="5713718"/>
            <a:ext cx="4333403" cy="646331"/>
          </a:xfrm>
          <a:prstGeom prst="rect">
            <a:avLst/>
          </a:prstGeom>
          <a:noFill/>
          <a:ln w="38100">
            <a:solidFill>
              <a:srgbClr val="0070C0"/>
            </a:solidFill>
          </a:ln>
        </p:spPr>
        <p:txBody>
          <a:bodyPr wrap="square" rtlCol="0">
            <a:spAutoFit/>
          </a:bodyPr>
          <a:lstStyle/>
          <a:p>
            <a:r>
              <a:rPr lang="en-US" b="1" i="1" dirty="0">
                <a:solidFill>
                  <a:srgbClr val="0070C0"/>
                </a:solidFill>
              </a:rPr>
              <a:t>Windows priced below the short-run profit-max level, implying lack of </a:t>
            </a:r>
            <a:r>
              <a:rPr lang="en-US" b="1" i="1" dirty="0" err="1">
                <a:solidFill>
                  <a:srgbClr val="0070C0"/>
                </a:solidFill>
              </a:rPr>
              <a:t>monop</a:t>
            </a:r>
            <a:r>
              <a:rPr lang="en-US" b="1" i="1" dirty="0">
                <a:solidFill>
                  <a:srgbClr val="0070C0"/>
                </a:solidFill>
              </a:rPr>
              <a:t> power</a:t>
            </a:r>
          </a:p>
        </p:txBody>
      </p:sp>
      <p:cxnSp>
        <p:nvCxnSpPr>
          <p:cNvPr id="17" name="Straight Arrow Connector 16">
            <a:extLst>
              <a:ext uri="{FF2B5EF4-FFF2-40B4-BE49-F238E27FC236}">
                <a16:creationId xmlns:a16="http://schemas.microsoft.com/office/drawing/2014/main" id="{D2BABA2E-0197-4465-BF10-BF65CE8FD680}"/>
              </a:ext>
            </a:extLst>
          </p:cNvPr>
          <p:cNvCxnSpPr>
            <a:cxnSpLocks/>
          </p:cNvCxnSpPr>
          <p:nvPr/>
        </p:nvCxnSpPr>
        <p:spPr>
          <a:xfrm flipH="1">
            <a:off x="6432768" y="5974866"/>
            <a:ext cx="957593" cy="283558"/>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8681598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FD20F4-E30E-4BDF-9742-365D3C70FC02}"/>
              </a:ext>
            </a:extLst>
          </p:cNvPr>
          <p:cNvSpPr>
            <a:spLocks noGrp="1"/>
          </p:cNvSpPr>
          <p:nvPr>
            <p:ph type="title"/>
          </p:nvPr>
        </p:nvSpPr>
        <p:spPr>
          <a:xfrm>
            <a:off x="0" y="0"/>
            <a:ext cx="10515600" cy="1325563"/>
          </a:xfrm>
        </p:spPr>
        <p:txBody>
          <a:bodyPr>
            <a:normAutofit/>
          </a:bodyPr>
          <a:lstStyle/>
          <a:p>
            <a:r>
              <a:rPr lang="en-US" sz="3200" dirty="0"/>
              <a:t>Anticompetitive Conduct and Effect: </a:t>
            </a:r>
            <a:r>
              <a:rPr lang="en-US" sz="3200" i="1" dirty="0"/>
              <a:t>Summary</a:t>
            </a:r>
          </a:p>
        </p:txBody>
      </p:sp>
      <p:sp>
        <p:nvSpPr>
          <p:cNvPr id="4" name="Content Placeholder 3">
            <a:extLst>
              <a:ext uri="{FF2B5EF4-FFF2-40B4-BE49-F238E27FC236}">
                <a16:creationId xmlns:a16="http://schemas.microsoft.com/office/drawing/2014/main" id="{56D69F88-FDAA-43A3-BF05-6948D6EF4BAE}"/>
              </a:ext>
            </a:extLst>
          </p:cNvPr>
          <p:cNvSpPr>
            <a:spLocks noGrp="1"/>
          </p:cNvSpPr>
          <p:nvPr>
            <p:ph sz="half" idx="1"/>
          </p:nvPr>
        </p:nvSpPr>
        <p:spPr>
          <a:xfrm>
            <a:off x="649664" y="1325563"/>
            <a:ext cx="5181600" cy="4684819"/>
          </a:xfrm>
          <a:ln>
            <a:solidFill>
              <a:schemeClr val="tx1"/>
            </a:solidFill>
          </a:ln>
        </p:spPr>
        <p:txBody>
          <a:bodyPr>
            <a:normAutofit fontScale="47500" lnSpcReduction="20000"/>
          </a:bodyPr>
          <a:lstStyle/>
          <a:p>
            <a:pPr marL="0" indent="0">
              <a:buNone/>
            </a:pPr>
            <a:r>
              <a:rPr lang="en-US" dirty="0"/>
              <a:t>		</a:t>
            </a:r>
            <a:r>
              <a:rPr lang="en-US" sz="3300" b="1" u="sng" dirty="0"/>
              <a:t>Governments </a:t>
            </a:r>
          </a:p>
          <a:p>
            <a:pPr>
              <a:lnSpc>
                <a:spcPct val="110000"/>
              </a:lnSpc>
              <a:spcAft>
                <a:spcPts val="400"/>
              </a:spcAft>
            </a:pPr>
            <a:r>
              <a:rPr lang="en-US" sz="3300" dirty="0"/>
              <a:t>Conduct maintained applications barrier to entry</a:t>
            </a:r>
          </a:p>
          <a:p>
            <a:pPr lvl="1">
              <a:lnSpc>
                <a:spcPct val="110000"/>
              </a:lnSpc>
              <a:spcAft>
                <a:spcPts val="400"/>
              </a:spcAft>
            </a:pPr>
            <a:r>
              <a:rPr lang="en-US" sz="2900" dirty="0"/>
              <a:t>Contractual provisions </a:t>
            </a:r>
          </a:p>
          <a:p>
            <a:pPr lvl="1">
              <a:lnSpc>
                <a:spcPct val="110000"/>
              </a:lnSpc>
              <a:spcAft>
                <a:spcPts val="400"/>
              </a:spcAft>
            </a:pPr>
            <a:r>
              <a:rPr lang="en-US" sz="2900" dirty="0"/>
              <a:t>Technical integration</a:t>
            </a:r>
          </a:p>
          <a:p>
            <a:pPr lvl="1">
              <a:lnSpc>
                <a:spcPct val="110000"/>
              </a:lnSpc>
              <a:spcAft>
                <a:spcPts val="400"/>
              </a:spcAft>
            </a:pPr>
            <a:r>
              <a:rPr lang="en-US" sz="2900" dirty="0"/>
              <a:t>Threats </a:t>
            </a:r>
          </a:p>
          <a:p>
            <a:pPr>
              <a:lnSpc>
                <a:spcPct val="110000"/>
              </a:lnSpc>
              <a:spcAft>
                <a:spcPts val="400"/>
              </a:spcAft>
            </a:pPr>
            <a:r>
              <a:rPr lang="en-US" sz="3300" dirty="0"/>
              <a:t>Conduct prevented Netscape from replacing IE, which maintained Apps BTE (Java distributed as part of Netscape)</a:t>
            </a:r>
          </a:p>
          <a:p>
            <a:pPr>
              <a:lnSpc>
                <a:spcPct val="110000"/>
              </a:lnSpc>
              <a:spcAft>
                <a:spcPts val="400"/>
              </a:spcAft>
            </a:pPr>
            <a:r>
              <a:rPr lang="en-US" sz="3300" dirty="0"/>
              <a:t>Microsoft maintained monopoly market share</a:t>
            </a:r>
          </a:p>
          <a:p>
            <a:pPr marL="0" indent="0">
              <a:lnSpc>
                <a:spcPct val="110000"/>
              </a:lnSpc>
              <a:spcAft>
                <a:spcPts val="400"/>
              </a:spcAft>
              <a:buNone/>
            </a:pPr>
            <a:r>
              <a:rPr lang="en-US" sz="3300" b="1" dirty="0"/>
              <a:t>		</a:t>
            </a:r>
            <a:endParaRPr lang="en-US" sz="3300" dirty="0"/>
          </a:p>
        </p:txBody>
      </p:sp>
      <p:sp>
        <p:nvSpPr>
          <p:cNvPr id="5" name="Content Placeholder 4">
            <a:extLst>
              <a:ext uri="{FF2B5EF4-FFF2-40B4-BE49-F238E27FC236}">
                <a16:creationId xmlns:a16="http://schemas.microsoft.com/office/drawing/2014/main" id="{601DBA89-F4A2-463A-8955-4BC5E49E6895}"/>
              </a:ext>
            </a:extLst>
          </p:cNvPr>
          <p:cNvSpPr>
            <a:spLocks noGrp="1"/>
          </p:cNvSpPr>
          <p:nvPr>
            <p:ph sz="half" idx="2"/>
          </p:nvPr>
        </p:nvSpPr>
        <p:spPr>
          <a:xfrm>
            <a:off x="6229938" y="1203889"/>
            <a:ext cx="5312398" cy="5429863"/>
          </a:xfrm>
          <a:ln>
            <a:solidFill>
              <a:schemeClr val="tx1"/>
            </a:solidFill>
          </a:ln>
        </p:spPr>
        <p:txBody>
          <a:bodyPr>
            <a:normAutofit fontScale="47500" lnSpcReduction="20000"/>
          </a:bodyPr>
          <a:lstStyle/>
          <a:p>
            <a:pPr marL="0" indent="0">
              <a:buNone/>
            </a:pPr>
            <a:r>
              <a:rPr lang="en-US" dirty="0"/>
              <a:t>	                  </a:t>
            </a:r>
            <a:r>
              <a:rPr lang="en-US" sz="3400" b="1" u="sng" dirty="0"/>
              <a:t>Microsoft</a:t>
            </a:r>
          </a:p>
          <a:p>
            <a:pPr>
              <a:lnSpc>
                <a:spcPct val="110000"/>
              </a:lnSpc>
              <a:spcAft>
                <a:spcPts val="400"/>
              </a:spcAft>
            </a:pPr>
            <a:r>
              <a:rPr lang="en-US" sz="3300" dirty="0"/>
              <a:t>Actions were not predatory or exclusionary</a:t>
            </a:r>
          </a:p>
          <a:p>
            <a:pPr lvl="1">
              <a:lnSpc>
                <a:spcPct val="110000"/>
              </a:lnSpc>
              <a:spcAft>
                <a:spcPts val="400"/>
              </a:spcAft>
            </a:pPr>
            <a:r>
              <a:rPr lang="en-US" sz="2900" dirty="0"/>
              <a:t>Improving its own products </a:t>
            </a:r>
          </a:p>
          <a:p>
            <a:pPr lvl="1">
              <a:lnSpc>
                <a:spcPct val="110000"/>
              </a:lnSpc>
              <a:spcAft>
                <a:spcPts val="400"/>
              </a:spcAft>
            </a:pPr>
            <a:r>
              <a:rPr lang="en-US" sz="2900" dirty="0"/>
              <a:t>Efficiencies in integrating Windows and IE</a:t>
            </a:r>
          </a:p>
          <a:p>
            <a:pPr lvl="1">
              <a:lnSpc>
                <a:spcPct val="110000"/>
              </a:lnSpc>
              <a:spcAft>
                <a:spcPts val="400"/>
              </a:spcAft>
            </a:pPr>
            <a:r>
              <a:rPr lang="en-US" sz="2900" dirty="0"/>
              <a:t>Zero price for IE on development path for integrating Windows and IE </a:t>
            </a:r>
          </a:p>
          <a:p>
            <a:pPr lvl="1">
              <a:lnSpc>
                <a:spcPct val="110000"/>
              </a:lnSpc>
              <a:spcAft>
                <a:spcPts val="400"/>
              </a:spcAft>
            </a:pPr>
            <a:r>
              <a:rPr lang="en-US" sz="2900" dirty="0"/>
              <a:t>OEM restrictions justified in order to “preserve the quality and speed of the start-up process”</a:t>
            </a:r>
          </a:p>
          <a:p>
            <a:pPr lvl="1">
              <a:lnSpc>
                <a:spcPct val="110000"/>
              </a:lnSpc>
              <a:spcAft>
                <a:spcPts val="400"/>
              </a:spcAft>
            </a:pPr>
            <a:r>
              <a:rPr lang="en-US" sz="2900" dirty="0"/>
              <a:t>Netscape was not cut off from essential channels of distribution and in fact continue to grow</a:t>
            </a:r>
          </a:p>
          <a:p>
            <a:pPr lvl="2">
              <a:lnSpc>
                <a:spcPct val="110000"/>
              </a:lnSpc>
              <a:spcAft>
                <a:spcPts val="400"/>
              </a:spcAft>
            </a:pPr>
            <a:r>
              <a:rPr lang="en-US" sz="2900" dirty="0"/>
              <a:t>Could and did successfully distribute Netscape through web downloads</a:t>
            </a:r>
          </a:p>
          <a:p>
            <a:pPr>
              <a:lnSpc>
                <a:spcPct val="110000"/>
              </a:lnSpc>
              <a:spcAft>
                <a:spcPts val="400"/>
              </a:spcAft>
            </a:pPr>
            <a:r>
              <a:rPr lang="en-US" sz="3300" dirty="0"/>
              <a:t>Did not price at short-run monopoly levels</a:t>
            </a:r>
          </a:p>
          <a:p>
            <a:pPr lvl="1">
              <a:lnSpc>
                <a:spcPct val="110000"/>
              </a:lnSpc>
              <a:spcAft>
                <a:spcPts val="400"/>
              </a:spcAft>
            </a:pPr>
            <a:r>
              <a:rPr lang="en-US" sz="2900" b="1" dirty="0">
                <a:solidFill>
                  <a:srgbClr val="C00000"/>
                </a:solidFill>
              </a:rPr>
              <a:t>Government did show that Microsoft’s actions were not profit-maximizing apart from any predatory motives</a:t>
            </a:r>
          </a:p>
          <a:p>
            <a:pPr lvl="1">
              <a:lnSpc>
                <a:spcPct val="110000"/>
              </a:lnSpc>
              <a:spcAft>
                <a:spcPts val="400"/>
              </a:spcAft>
            </a:pPr>
            <a:r>
              <a:rPr lang="en-US" sz="2900" b="1" dirty="0">
                <a:solidFill>
                  <a:srgbClr val="C00000"/>
                </a:solidFill>
              </a:rPr>
              <a:t>Could have priced Windows much higher</a:t>
            </a:r>
          </a:p>
          <a:p>
            <a:pPr lvl="1">
              <a:lnSpc>
                <a:spcPct val="110000"/>
              </a:lnSpc>
              <a:spcAft>
                <a:spcPts val="400"/>
              </a:spcAft>
            </a:pPr>
            <a:r>
              <a:rPr lang="en-US" sz="2900" i="1" dirty="0"/>
              <a:t>(Also entered monopoly power issue)</a:t>
            </a:r>
            <a:endParaRPr lang="en-US" dirty="0"/>
          </a:p>
          <a:p>
            <a:pPr marL="0" indent="0">
              <a:lnSpc>
                <a:spcPct val="110000"/>
              </a:lnSpc>
              <a:spcAft>
                <a:spcPts val="400"/>
              </a:spcAft>
              <a:buNone/>
            </a:pPr>
            <a:r>
              <a:rPr lang="en-US" dirty="0"/>
              <a:t>	</a:t>
            </a:r>
            <a:endParaRPr lang="en-US" sz="2500" b="1" i="1" dirty="0">
              <a:solidFill>
                <a:srgbClr val="C00000"/>
              </a:solidFill>
            </a:endParaRPr>
          </a:p>
        </p:txBody>
      </p:sp>
      <p:sp>
        <p:nvSpPr>
          <p:cNvPr id="3" name="Slide Number Placeholder 2">
            <a:extLst>
              <a:ext uri="{FF2B5EF4-FFF2-40B4-BE49-F238E27FC236}">
                <a16:creationId xmlns:a16="http://schemas.microsoft.com/office/drawing/2014/main" id="{3F8064A7-F504-4F67-9020-A7423E2A370A}"/>
              </a:ext>
            </a:extLst>
          </p:cNvPr>
          <p:cNvSpPr>
            <a:spLocks noGrp="1"/>
          </p:cNvSpPr>
          <p:nvPr>
            <p:ph type="sldNum" sz="quarter" idx="12"/>
          </p:nvPr>
        </p:nvSpPr>
        <p:spPr/>
        <p:txBody>
          <a:bodyPr/>
          <a:lstStyle/>
          <a:p>
            <a:fld id="{F487EBBE-9D79-475C-84C6-B9A9B9AB1039}" type="slidenum">
              <a:rPr lang="en-US" smtClean="0"/>
              <a:t>21</a:t>
            </a:fld>
            <a:endParaRPr lang="en-US"/>
          </a:p>
        </p:txBody>
      </p:sp>
    </p:spTree>
    <p:extLst>
      <p:ext uri="{BB962C8B-B14F-4D97-AF65-F5344CB8AC3E}">
        <p14:creationId xmlns:p14="http://schemas.microsoft.com/office/powerpoint/2010/main" val="186571504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A12351-DEA9-40F5-8296-3E20D345E630}"/>
              </a:ext>
            </a:extLst>
          </p:cNvPr>
          <p:cNvSpPr>
            <a:spLocks noGrp="1"/>
          </p:cNvSpPr>
          <p:nvPr>
            <p:ph type="title"/>
          </p:nvPr>
        </p:nvSpPr>
        <p:spPr>
          <a:xfrm>
            <a:off x="838200" y="211012"/>
            <a:ext cx="10515600" cy="1325563"/>
          </a:xfrm>
        </p:spPr>
        <p:txBody>
          <a:bodyPr/>
          <a:lstStyle/>
          <a:p>
            <a:r>
              <a:rPr lang="en-US" dirty="0"/>
              <a:t>Anticompetitive Conduct</a:t>
            </a:r>
          </a:p>
        </p:txBody>
      </p:sp>
      <p:sp>
        <p:nvSpPr>
          <p:cNvPr id="3" name="Content Placeholder 2">
            <a:extLst>
              <a:ext uri="{FF2B5EF4-FFF2-40B4-BE49-F238E27FC236}">
                <a16:creationId xmlns:a16="http://schemas.microsoft.com/office/drawing/2014/main" id="{16748BDD-0BDC-45E1-BCC4-B30A619B1742}"/>
              </a:ext>
            </a:extLst>
          </p:cNvPr>
          <p:cNvSpPr>
            <a:spLocks noGrp="1"/>
          </p:cNvSpPr>
          <p:nvPr>
            <p:ph idx="1"/>
          </p:nvPr>
        </p:nvSpPr>
        <p:spPr>
          <a:xfrm>
            <a:off x="838200" y="1825625"/>
            <a:ext cx="8798960" cy="4351338"/>
          </a:xfrm>
        </p:spPr>
        <p:txBody>
          <a:bodyPr/>
          <a:lstStyle/>
          <a:p>
            <a:r>
              <a:rPr lang="en-US" dirty="0"/>
              <a:t>Government alleged a panoply of anticompetitive conduct under Section 1 and Section 2</a:t>
            </a:r>
          </a:p>
          <a:p>
            <a:pPr lvl="1"/>
            <a:r>
              <a:rPr lang="en-US" dirty="0"/>
              <a:t>Windows licensing restrictions</a:t>
            </a:r>
          </a:p>
          <a:p>
            <a:pPr lvl="1"/>
            <a:r>
              <a:rPr lang="en-US" dirty="0"/>
              <a:t>Technological integration of IE and Windows</a:t>
            </a:r>
          </a:p>
          <a:p>
            <a:pPr lvl="1"/>
            <a:r>
              <a:rPr lang="en-US" dirty="0"/>
              <a:t>Contracts with OEMs to install IE exclusively (exclusive dealing under Section 1) </a:t>
            </a:r>
          </a:p>
          <a:p>
            <a:pPr lvl="1"/>
            <a:r>
              <a:rPr lang="en-US" dirty="0"/>
              <a:t>Contractual and technological tying of Windows and IE </a:t>
            </a:r>
            <a:br>
              <a:rPr lang="en-US" dirty="0"/>
            </a:br>
            <a:r>
              <a:rPr lang="en-US" dirty="0"/>
              <a:t>(tying under Section 1</a:t>
            </a:r>
          </a:p>
          <a:p>
            <a:pPr lvl="1"/>
            <a:r>
              <a:rPr lang="en-US" dirty="0"/>
              <a:t>Threats</a:t>
            </a:r>
          </a:p>
        </p:txBody>
      </p:sp>
      <p:sp>
        <p:nvSpPr>
          <p:cNvPr id="4" name="TextBox 3">
            <a:extLst>
              <a:ext uri="{FF2B5EF4-FFF2-40B4-BE49-F238E27FC236}">
                <a16:creationId xmlns:a16="http://schemas.microsoft.com/office/drawing/2014/main" id="{74FFE7ED-F223-4837-9E10-7C3D08B82181}"/>
              </a:ext>
            </a:extLst>
          </p:cNvPr>
          <p:cNvSpPr txBox="1"/>
          <p:nvPr/>
        </p:nvSpPr>
        <p:spPr>
          <a:xfrm>
            <a:off x="10146587" y="3920859"/>
            <a:ext cx="1469204" cy="369332"/>
          </a:xfrm>
          <a:prstGeom prst="rect">
            <a:avLst/>
          </a:prstGeom>
          <a:noFill/>
          <a:ln w="38100">
            <a:solidFill>
              <a:srgbClr val="0070C0"/>
            </a:solidFill>
          </a:ln>
        </p:spPr>
        <p:txBody>
          <a:bodyPr wrap="square" rtlCol="0">
            <a:spAutoFit/>
          </a:bodyPr>
          <a:lstStyle/>
          <a:p>
            <a:r>
              <a:rPr lang="en-US" b="1" dirty="0">
                <a:solidFill>
                  <a:srgbClr val="0070C0"/>
                </a:solidFill>
              </a:rPr>
              <a:t>Topic 42</a:t>
            </a:r>
          </a:p>
        </p:txBody>
      </p:sp>
      <p:cxnSp>
        <p:nvCxnSpPr>
          <p:cNvPr id="5" name="Straight Arrow Connector 4">
            <a:extLst>
              <a:ext uri="{FF2B5EF4-FFF2-40B4-BE49-F238E27FC236}">
                <a16:creationId xmlns:a16="http://schemas.microsoft.com/office/drawing/2014/main" id="{6929CEA9-F359-4A51-881A-480DF59B1B21}"/>
              </a:ext>
            </a:extLst>
          </p:cNvPr>
          <p:cNvCxnSpPr>
            <a:cxnSpLocks/>
          </p:cNvCxnSpPr>
          <p:nvPr/>
        </p:nvCxnSpPr>
        <p:spPr>
          <a:xfrm flipH="1">
            <a:off x="8959066" y="4163900"/>
            <a:ext cx="821932" cy="184666"/>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5ACA6B52-11F3-42C6-87FF-7965AF99AEAE}"/>
              </a:ext>
            </a:extLst>
          </p:cNvPr>
          <p:cNvSpPr txBox="1"/>
          <p:nvPr/>
        </p:nvSpPr>
        <p:spPr>
          <a:xfrm>
            <a:off x="10515600" y="3237541"/>
            <a:ext cx="1469204" cy="369332"/>
          </a:xfrm>
          <a:prstGeom prst="rect">
            <a:avLst/>
          </a:prstGeom>
          <a:noFill/>
          <a:ln w="38100">
            <a:solidFill>
              <a:srgbClr val="0070C0"/>
            </a:solidFill>
          </a:ln>
        </p:spPr>
        <p:txBody>
          <a:bodyPr wrap="square" rtlCol="0">
            <a:spAutoFit/>
          </a:bodyPr>
          <a:lstStyle/>
          <a:p>
            <a:r>
              <a:rPr lang="en-US" b="1" dirty="0">
                <a:solidFill>
                  <a:srgbClr val="0070C0"/>
                </a:solidFill>
              </a:rPr>
              <a:t>Topic 25</a:t>
            </a:r>
          </a:p>
        </p:txBody>
      </p:sp>
      <p:cxnSp>
        <p:nvCxnSpPr>
          <p:cNvPr id="9" name="Straight Arrow Connector 8">
            <a:extLst>
              <a:ext uri="{FF2B5EF4-FFF2-40B4-BE49-F238E27FC236}">
                <a16:creationId xmlns:a16="http://schemas.microsoft.com/office/drawing/2014/main" id="{4E468FC6-9234-4A84-A881-CDAEBAE68820}"/>
              </a:ext>
            </a:extLst>
          </p:cNvPr>
          <p:cNvCxnSpPr>
            <a:cxnSpLocks/>
          </p:cNvCxnSpPr>
          <p:nvPr/>
        </p:nvCxnSpPr>
        <p:spPr>
          <a:xfrm flipH="1">
            <a:off x="9524143" y="3429000"/>
            <a:ext cx="698644" cy="158506"/>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6" name="Slide Number Placeholder 5">
            <a:extLst>
              <a:ext uri="{FF2B5EF4-FFF2-40B4-BE49-F238E27FC236}">
                <a16:creationId xmlns:a16="http://schemas.microsoft.com/office/drawing/2014/main" id="{F54B4AEB-7424-4E2F-97DB-546DFE8A16F2}"/>
              </a:ext>
            </a:extLst>
          </p:cNvPr>
          <p:cNvSpPr>
            <a:spLocks noGrp="1"/>
          </p:cNvSpPr>
          <p:nvPr>
            <p:ph type="sldNum" sz="quarter" idx="12"/>
          </p:nvPr>
        </p:nvSpPr>
        <p:spPr/>
        <p:txBody>
          <a:bodyPr/>
          <a:lstStyle/>
          <a:p>
            <a:fld id="{F487EBBE-9D79-475C-84C6-B9A9B9AB1039}" type="slidenum">
              <a:rPr lang="en-US" smtClean="0"/>
              <a:t>22</a:t>
            </a:fld>
            <a:endParaRPr lang="en-US"/>
          </a:p>
        </p:txBody>
      </p:sp>
      <p:sp>
        <p:nvSpPr>
          <p:cNvPr id="10" name="TextBox 9">
            <a:extLst>
              <a:ext uri="{FF2B5EF4-FFF2-40B4-BE49-F238E27FC236}">
                <a16:creationId xmlns:a16="http://schemas.microsoft.com/office/drawing/2014/main" id="{55D48EB2-DC8A-44B2-8268-F3F471605176}"/>
              </a:ext>
            </a:extLst>
          </p:cNvPr>
          <p:cNvSpPr txBox="1"/>
          <p:nvPr/>
        </p:nvSpPr>
        <p:spPr>
          <a:xfrm>
            <a:off x="9780998" y="1398001"/>
            <a:ext cx="2203806" cy="369332"/>
          </a:xfrm>
          <a:prstGeom prst="rect">
            <a:avLst/>
          </a:prstGeom>
          <a:noFill/>
          <a:ln w="38100">
            <a:solidFill>
              <a:srgbClr val="0070C0"/>
            </a:solidFill>
          </a:ln>
        </p:spPr>
        <p:txBody>
          <a:bodyPr wrap="square" rtlCol="0">
            <a:spAutoFit/>
          </a:bodyPr>
          <a:lstStyle/>
          <a:p>
            <a:r>
              <a:rPr lang="en-US" b="1" dirty="0">
                <a:solidFill>
                  <a:srgbClr val="0070C0"/>
                </a:solidFill>
              </a:rPr>
              <a:t>A “monopoly broth”</a:t>
            </a:r>
          </a:p>
        </p:txBody>
      </p:sp>
      <p:cxnSp>
        <p:nvCxnSpPr>
          <p:cNvPr id="11" name="Straight Arrow Connector 10">
            <a:extLst>
              <a:ext uri="{FF2B5EF4-FFF2-40B4-BE49-F238E27FC236}">
                <a16:creationId xmlns:a16="http://schemas.microsoft.com/office/drawing/2014/main" id="{8A206C90-8FD6-467E-93F4-D88840E85680}"/>
              </a:ext>
            </a:extLst>
          </p:cNvPr>
          <p:cNvCxnSpPr>
            <a:cxnSpLocks/>
          </p:cNvCxnSpPr>
          <p:nvPr/>
        </p:nvCxnSpPr>
        <p:spPr>
          <a:xfrm flipH="1">
            <a:off x="8959066" y="1589460"/>
            <a:ext cx="698644" cy="158506"/>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6317905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6C6C19-3A54-4BCF-9CAF-0FC1D4F0E1E4}"/>
              </a:ext>
            </a:extLst>
          </p:cNvPr>
          <p:cNvSpPr>
            <a:spLocks noGrp="1"/>
          </p:cNvSpPr>
          <p:nvPr>
            <p:ph type="title"/>
          </p:nvPr>
        </p:nvSpPr>
        <p:spPr/>
        <p:txBody>
          <a:bodyPr/>
          <a:lstStyle/>
          <a:p>
            <a:r>
              <a:rPr lang="en-US" dirty="0"/>
              <a:t>Anticompetitive Conduct: Licensing Restrictions  </a:t>
            </a:r>
            <a:r>
              <a:rPr lang="en-US" sz="2000" i="1" dirty="0">
                <a:solidFill>
                  <a:srgbClr val="00B0F0"/>
                </a:solidFill>
              </a:rPr>
              <a:t>(pp. 544-545)</a:t>
            </a:r>
            <a:endParaRPr lang="en-US" i="1" dirty="0">
              <a:solidFill>
                <a:srgbClr val="00B0F0"/>
              </a:solidFill>
            </a:endParaRPr>
          </a:p>
        </p:txBody>
      </p:sp>
      <p:sp>
        <p:nvSpPr>
          <p:cNvPr id="3" name="Content Placeholder 2">
            <a:extLst>
              <a:ext uri="{FF2B5EF4-FFF2-40B4-BE49-F238E27FC236}">
                <a16:creationId xmlns:a16="http://schemas.microsoft.com/office/drawing/2014/main" id="{11FE8DBD-810C-47E1-95EA-F1982562CCD1}"/>
              </a:ext>
            </a:extLst>
          </p:cNvPr>
          <p:cNvSpPr>
            <a:spLocks noGrp="1"/>
          </p:cNvSpPr>
          <p:nvPr>
            <p:ph idx="1"/>
          </p:nvPr>
        </p:nvSpPr>
        <p:spPr>
          <a:xfrm>
            <a:off x="838200" y="1825625"/>
            <a:ext cx="7535238" cy="4351338"/>
          </a:xfrm>
        </p:spPr>
        <p:txBody>
          <a:bodyPr/>
          <a:lstStyle/>
          <a:p>
            <a:r>
              <a:rPr lang="en-US" dirty="0"/>
              <a:t>Goal: Reduce middleware share, and </a:t>
            </a:r>
            <a:br>
              <a:rPr lang="en-US" dirty="0"/>
            </a:br>
            <a:r>
              <a:rPr lang="en-US" dirty="0"/>
              <a:t>thereby maintain Apps </a:t>
            </a:r>
            <a:r>
              <a:rPr lang="en-US" dirty="0" err="1"/>
              <a:t>BTE</a:t>
            </a:r>
            <a:endParaRPr lang="en-US" dirty="0"/>
          </a:p>
          <a:p>
            <a:r>
              <a:rPr lang="en-US" dirty="0"/>
              <a:t>Restrictions </a:t>
            </a:r>
          </a:p>
          <a:p>
            <a:pPr lvl="1"/>
            <a:r>
              <a:rPr lang="en-US" dirty="0"/>
              <a:t>Prohibit removal of icons to deter OEM from installing a second browser </a:t>
            </a:r>
          </a:p>
          <a:p>
            <a:pPr lvl="1"/>
            <a:r>
              <a:rPr lang="en-US" dirty="0"/>
              <a:t>Prohibit interruption of boot sequence</a:t>
            </a:r>
          </a:p>
          <a:p>
            <a:r>
              <a:rPr lang="en-US" dirty="0"/>
              <a:t>Justifications</a:t>
            </a:r>
          </a:p>
          <a:p>
            <a:pPr lvl="1"/>
            <a:r>
              <a:rPr lang="en-US" dirty="0"/>
              <a:t>Broad IP defense</a:t>
            </a:r>
          </a:p>
          <a:p>
            <a:pPr lvl="1"/>
            <a:r>
              <a:rPr lang="en-US" dirty="0"/>
              <a:t>Does not totally block Netscape distribution </a:t>
            </a:r>
          </a:p>
        </p:txBody>
      </p:sp>
      <p:sp>
        <p:nvSpPr>
          <p:cNvPr id="4" name="TextBox 3">
            <a:extLst>
              <a:ext uri="{FF2B5EF4-FFF2-40B4-BE49-F238E27FC236}">
                <a16:creationId xmlns:a16="http://schemas.microsoft.com/office/drawing/2014/main" id="{1D34D6C8-2B30-4A44-B5BE-9E7274B892E4}"/>
              </a:ext>
            </a:extLst>
          </p:cNvPr>
          <p:cNvSpPr txBox="1"/>
          <p:nvPr/>
        </p:nvSpPr>
        <p:spPr>
          <a:xfrm>
            <a:off x="7513405" y="4307948"/>
            <a:ext cx="2973514" cy="923330"/>
          </a:xfrm>
          <a:prstGeom prst="rect">
            <a:avLst/>
          </a:prstGeom>
          <a:noFill/>
          <a:ln w="38100">
            <a:solidFill>
              <a:srgbClr val="0070C0"/>
            </a:solidFill>
          </a:ln>
        </p:spPr>
        <p:txBody>
          <a:bodyPr wrap="square" rtlCol="0">
            <a:spAutoFit/>
          </a:bodyPr>
          <a:lstStyle/>
          <a:p>
            <a:r>
              <a:rPr lang="en-US" b="1" dirty="0">
                <a:solidFill>
                  <a:srgbClr val="0070C0"/>
                </a:solidFill>
              </a:rPr>
              <a:t>Answer: IP defense overly broad. IP does not overrule antitrust</a:t>
            </a:r>
          </a:p>
        </p:txBody>
      </p:sp>
      <p:cxnSp>
        <p:nvCxnSpPr>
          <p:cNvPr id="5" name="Straight Arrow Connector 4">
            <a:extLst>
              <a:ext uri="{FF2B5EF4-FFF2-40B4-BE49-F238E27FC236}">
                <a16:creationId xmlns:a16="http://schemas.microsoft.com/office/drawing/2014/main" id="{73842F08-6119-4CC7-84D6-914148DFE436}"/>
              </a:ext>
            </a:extLst>
          </p:cNvPr>
          <p:cNvCxnSpPr>
            <a:cxnSpLocks/>
          </p:cNvCxnSpPr>
          <p:nvPr/>
        </p:nvCxnSpPr>
        <p:spPr>
          <a:xfrm flipH="1">
            <a:off x="6097149" y="4503314"/>
            <a:ext cx="1251870" cy="292067"/>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1306819D-8F04-47AB-833D-9456CBBF8635}"/>
              </a:ext>
            </a:extLst>
          </p:cNvPr>
          <p:cNvSpPr txBox="1"/>
          <p:nvPr/>
        </p:nvSpPr>
        <p:spPr>
          <a:xfrm>
            <a:off x="7349019" y="5569545"/>
            <a:ext cx="4455988" cy="646331"/>
          </a:xfrm>
          <a:prstGeom prst="rect">
            <a:avLst/>
          </a:prstGeom>
          <a:noFill/>
          <a:ln w="38100">
            <a:solidFill>
              <a:srgbClr val="0070C0"/>
            </a:solidFill>
          </a:ln>
        </p:spPr>
        <p:txBody>
          <a:bodyPr wrap="square" rtlCol="0">
            <a:spAutoFit/>
          </a:bodyPr>
          <a:lstStyle/>
          <a:p>
            <a:r>
              <a:rPr lang="en-US" b="1" dirty="0">
                <a:solidFill>
                  <a:srgbClr val="0070C0"/>
                </a:solidFill>
              </a:rPr>
              <a:t>Answer: Blocked the “most cost-effective” distribution means (i.e., RRC)</a:t>
            </a:r>
          </a:p>
        </p:txBody>
      </p:sp>
      <p:cxnSp>
        <p:nvCxnSpPr>
          <p:cNvPr id="7" name="Straight Arrow Connector 6">
            <a:extLst>
              <a:ext uri="{FF2B5EF4-FFF2-40B4-BE49-F238E27FC236}">
                <a16:creationId xmlns:a16="http://schemas.microsoft.com/office/drawing/2014/main" id="{6D9F9BDF-DE99-433C-81D9-A78082044DAD}"/>
              </a:ext>
            </a:extLst>
          </p:cNvPr>
          <p:cNvCxnSpPr>
            <a:cxnSpLocks/>
          </p:cNvCxnSpPr>
          <p:nvPr/>
        </p:nvCxnSpPr>
        <p:spPr>
          <a:xfrm flipH="1" flipV="1">
            <a:off x="5619964" y="5569545"/>
            <a:ext cx="1582220" cy="296999"/>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9D1DB599-374E-4361-B58F-98A06BB1BA09}"/>
              </a:ext>
            </a:extLst>
          </p:cNvPr>
          <p:cNvSpPr txBox="1"/>
          <p:nvPr/>
        </p:nvSpPr>
        <p:spPr>
          <a:xfrm>
            <a:off x="7663800" y="1825625"/>
            <a:ext cx="4141207" cy="2031325"/>
          </a:xfrm>
          <a:prstGeom prst="rect">
            <a:avLst/>
          </a:prstGeom>
          <a:noFill/>
          <a:ln w="38100">
            <a:solidFill>
              <a:srgbClr val="0070C0"/>
            </a:solidFill>
          </a:ln>
        </p:spPr>
        <p:txBody>
          <a:bodyPr wrap="square" rtlCol="0">
            <a:spAutoFit/>
          </a:bodyPr>
          <a:lstStyle/>
          <a:p>
            <a:r>
              <a:rPr lang="en-US" b="1" u="sng" dirty="0">
                <a:solidFill>
                  <a:srgbClr val="0070C0"/>
                </a:solidFill>
              </a:rPr>
              <a:t>Obvious Query</a:t>
            </a:r>
            <a:r>
              <a:rPr lang="en-US" b="1" dirty="0">
                <a:solidFill>
                  <a:srgbClr val="0070C0"/>
                </a:solidFill>
              </a:rPr>
              <a:t>: Why couldn’t users just download another browser?  </a:t>
            </a:r>
          </a:p>
          <a:p>
            <a:endParaRPr lang="en-US" b="1" dirty="0">
              <a:solidFill>
                <a:srgbClr val="0070C0"/>
              </a:solidFill>
            </a:endParaRPr>
          </a:p>
          <a:p>
            <a:r>
              <a:rPr lang="en-US" b="1" u="sng" dirty="0">
                <a:solidFill>
                  <a:srgbClr val="0070C0"/>
                </a:solidFill>
              </a:rPr>
              <a:t>Answer</a:t>
            </a:r>
            <a:r>
              <a:rPr lang="en-US" b="1" dirty="0">
                <a:solidFill>
                  <a:srgbClr val="0070C0"/>
                </a:solidFill>
              </a:rPr>
              <a:t>: </a:t>
            </a:r>
            <a:r>
              <a:rPr lang="en-US" b="1" i="1" dirty="0">
                <a:solidFill>
                  <a:srgbClr val="0070C0"/>
                </a:solidFill>
              </a:rPr>
              <a:t>Back in the day</a:t>
            </a:r>
            <a:r>
              <a:rPr lang="en-US" b="1" dirty="0">
                <a:solidFill>
                  <a:srgbClr val="0070C0"/>
                </a:solidFill>
              </a:rPr>
              <a:t>, that was not so easy.   The internet was painfully slow and sketchy; downloads often failed; and users were very nervous amateurs</a:t>
            </a:r>
          </a:p>
        </p:txBody>
      </p:sp>
      <p:cxnSp>
        <p:nvCxnSpPr>
          <p:cNvPr id="11" name="Straight Arrow Connector 10">
            <a:extLst>
              <a:ext uri="{FF2B5EF4-FFF2-40B4-BE49-F238E27FC236}">
                <a16:creationId xmlns:a16="http://schemas.microsoft.com/office/drawing/2014/main" id="{9DC5380A-7A5E-4C54-88FE-AC5D8905984C}"/>
              </a:ext>
            </a:extLst>
          </p:cNvPr>
          <p:cNvCxnSpPr>
            <a:cxnSpLocks/>
          </p:cNvCxnSpPr>
          <p:nvPr/>
        </p:nvCxnSpPr>
        <p:spPr>
          <a:xfrm flipH="1">
            <a:off x="5950314" y="2649907"/>
            <a:ext cx="1251870" cy="292067"/>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8" name="Slide Number Placeholder 7">
            <a:extLst>
              <a:ext uri="{FF2B5EF4-FFF2-40B4-BE49-F238E27FC236}">
                <a16:creationId xmlns:a16="http://schemas.microsoft.com/office/drawing/2014/main" id="{8B98008C-3A65-4DEA-BBBC-386F8DEDAA32}"/>
              </a:ext>
            </a:extLst>
          </p:cNvPr>
          <p:cNvSpPr>
            <a:spLocks noGrp="1"/>
          </p:cNvSpPr>
          <p:nvPr>
            <p:ph type="sldNum" sz="quarter" idx="12"/>
          </p:nvPr>
        </p:nvSpPr>
        <p:spPr/>
        <p:txBody>
          <a:bodyPr/>
          <a:lstStyle/>
          <a:p>
            <a:fld id="{F487EBBE-9D79-475C-84C6-B9A9B9AB1039}" type="slidenum">
              <a:rPr lang="en-US" smtClean="0"/>
              <a:t>23</a:t>
            </a:fld>
            <a:endParaRPr lang="en-US"/>
          </a:p>
        </p:txBody>
      </p:sp>
    </p:spTree>
    <p:extLst>
      <p:ext uri="{BB962C8B-B14F-4D97-AF65-F5344CB8AC3E}">
        <p14:creationId xmlns:p14="http://schemas.microsoft.com/office/powerpoint/2010/main" val="401933746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D1B9E3-4485-4B16-8910-359F88C68D20}"/>
              </a:ext>
            </a:extLst>
          </p:cNvPr>
          <p:cNvSpPr>
            <a:spLocks noGrp="1"/>
          </p:cNvSpPr>
          <p:nvPr>
            <p:ph type="title"/>
          </p:nvPr>
        </p:nvSpPr>
        <p:spPr/>
        <p:txBody>
          <a:bodyPr/>
          <a:lstStyle/>
          <a:p>
            <a:r>
              <a:rPr lang="en-US" dirty="0"/>
              <a:t>Threats</a:t>
            </a:r>
          </a:p>
        </p:txBody>
      </p:sp>
      <p:sp>
        <p:nvSpPr>
          <p:cNvPr id="3" name="Content Placeholder 2">
            <a:extLst>
              <a:ext uri="{FF2B5EF4-FFF2-40B4-BE49-F238E27FC236}">
                <a16:creationId xmlns:a16="http://schemas.microsoft.com/office/drawing/2014/main" id="{0248EB42-FE91-49E5-A9A8-6F983DFB7110}"/>
              </a:ext>
            </a:extLst>
          </p:cNvPr>
          <p:cNvSpPr>
            <a:spLocks noGrp="1"/>
          </p:cNvSpPr>
          <p:nvPr>
            <p:ph idx="1"/>
          </p:nvPr>
        </p:nvSpPr>
        <p:spPr/>
        <p:txBody>
          <a:bodyPr/>
          <a:lstStyle/>
          <a:p>
            <a:r>
              <a:rPr lang="en-US" dirty="0"/>
              <a:t> Microsoft threatened other firms not to help Java </a:t>
            </a:r>
          </a:p>
          <a:p>
            <a:r>
              <a:rPr lang="en-US" dirty="0"/>
              <a:t>It also made threats not to compete with Microsoft’s Windows products in various ways</a:t>
            </a:r>
          </a:p>
          <a:p>
            <a:pPr marL="0" indent="0">
              <a:buNone/>
            </a:pPr>
            <a:r>
              <a:rPr lang="en-US" dirty="0"/>
              <a:t>One famous example from the trial:</a:t>
            </a:r>
          </a:p>
          <a:p>
            <a:endParaRPr lang="en-US" dirty="0"/>
          </a:p>
          <a:p>
            <a:pPr marL="0" indent="0">
              <a:buNone/>
            </a:pPr>
            <a:endParaRPr lang="en-US" dirty="0"/>
          </a:p>
        </p:txBody>
      </p:sp>
      <p:sp>
        <p:nvSpPr>
          <p:cNvPr id="4" name="Slide Number Placeholder 3">
            <a:extLst>
              <a:ext uri="{FF2B5EF4-FFF2-40B4-BE49-F238E27FC236}">
                <a16:creationId xmlns:a16="http://schemas.microsoft.com/office/drawing/2014/main" id="{3DBEC6E4-3C17-4276-A038-72369E74AB5F}"/>
              </a:ext>
            </a:extLst>
          </p:cNvPr>
          <p:cNvSpPr>
            <a:spLocks noGrp="1"/>
          </p:cNvSpPr>
          <p:nvPr>
            <p:ph type="sldNum" sz="quarter" idx="12"/>
          </p:nvPr>
        </p:nvSpPr>
        <p:spPr/>
        <p:txBody>
          <a:bodyPr/>
          <a:lstStyle/>
          <a:p>
            <a:fld id="{F487EBBE-9D79-475C-84C6-B9A9B9AB1039}" type="slidenum">
              <a:rPr lang="en-US" smtClean="0"/>
              <a:t>24</a:t>
            </a:fld>
            <a:endParaRPr lang="en-US"/>
          </a:p>
        </p:txBody>
      </p:sp>
      <p:sp>
        <p:nvSpPr>
          <p:cNvPr id="5" name="Rectangle 1">
            <a:extLst>
              <a:ext uri="{FF2B5EF4-FFF2-40B4-BE49-F238E27FC236}">
                <a16:creationId xmlns:a16="http://schemas.microsoft.com/office/drawing/2014/main" id="{732614DA-1386-4F79-B097-A25BF8F795D4}"/>
              </a:ext>
            </a:extLst>
          </p:cNvPr>
          <p:cNvSpPr>
            <a:spLocks noChangeArrowheads="1"/>
          </p:cNvSpPr>
          <p:nvPr/>
        </p:nvSpPr>
        <p:spPr bwMode="auto">
          <a:xfrm>
            <a:off x="1342697" y="3990650"/>
            <a:ext cx="8481848" cy="1938992"/>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000" b="0" i="0" u="none" strike="noStrike" cap="none" normalizeH="0" baseline="0" dirty="0">
                <a:ln>
                  <a:noFill/>
                </a:ln>
                <a:solidFill>
                  <a:schemeClr val="tx1"/>
                </a:solidFill>
                <a:effectLst/>
                <a:latin typeface="Arial" panose="020B0604020202020204" pitchFamily="34" charset="0"/>
              </a:rPr>
              <a:t>An Apple executive charged that Microsoft proposed “knifing” Apple’s multimedia products in a meeting between the two companies.</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000" b="0" i="0" u="none" strike="noStrike" cap="none" normalizeH="0" baseline="0" dirty="0">
                <a:ln>
                  <a:noFill/>
                </a:ln>
                <a:solidFill>
                  <a:schemeClr val="tx1"/>
                </a:solidFill>
                <a:effectLst/>
                <a:latin typeface="Arial" panose="020B0604020202020204" pitchFamily="34" charset="0"/>
              </a:rPr>
              <a:t>[...]</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000" b="0" i="0" u="none" strike="noStrike" cap="none" normalizeH="0" baseline="0" dirty="0" err="1">
                <a:ln>
                  <a:noFill/>
                </a:ln>
                <a:solidFill>
                  <a:schemeClr val="tx1"/>
                </a:solidFill>
                <a:effectLst/>
                <a:latin typeface="Arial" panose="020B0604020202020204" pitchFamily="34" charset="0"/>
              </a:rPr>
              <a:t>Tevanian</a:t>
            </a:r>
            <a:r>
              <a:rPr kumimoji="0" lang="en-US" altLang="en-US" sz="2000" b="0" i="0" u="none" strike="noStrike" cap="none" normalizeH="0" baseline="0" dirty="0">
                <a:ln>
                  <a:noFill/>
                </a:ln>
                <a:solidFill>
                  <a:schemeClr val="tx1"/>
                </a:solidFill>
                <a:effectLst/>
                <a:latin typeface="Arial" panose="020B0604020202020204" pitchFamily="34" charset="0"/>
              </a:rPr>
              <a:t> told the court: “Mr. </a:t>
            </a:r>
            <a:r>
              <a:rPr kumimoji="0" lang="en-US" altLang="en-US" sz="2000" b="0" i="0" u="none" strike="noStrike" cap="none" normalizeH="0" baseline="0" dirty="0" err="1">
                <a:ln>
                  <a:noFill/>
                </a:ln>
                <a:solidFill>
                  <a:schemeClr val="tx1"/>
                </a:solidFill>
                <a:effectLst/>
                <a:latin typeface="Arial" panose="020B0604020202020204" pitchFamily="34" charset="0"/>
              </a:rPr>
              <a:t>Hoddie</a:t>
            </a:r>
            <a:r>
              <a:rPr kumimoji="0" lang="en-US" altLang="en-US" sz="2000" b="0" i="0" u="none" strike="noStrike" cap="none" normalizeH="0" baseline="0" dirty="0">
                <a:ln>
                  <a:noFill/>
                </a:ln>
                <a:solidFill>
                  <a:schemeClr val="tx1"/>
                </a:solidFill>
                <a:effectLst/>
                <a:latin typeface="Arial" panose="020B0604020202020204" pitchFamily="34" charset="0"/>
              </a:rPr>
              <a:t> said, ‘Do you want us to knife the baby?,’” referring to QuickTime. “And Mr. Phillips said, ‘Yes we’re talking about knifing the baby.’” </a:t>
            </a:r>
          </a:p>
        </p:txBody>
      </p:sp>
      <p:sp>
        <p:nvSpPr>
          <p:cNvPr id="6" name="Rectangle 5">
            <a:extLst>
              <a:ext uri="{FF2B5EF4-FFF2-40B4-BE49-F238E27FC236}">
                <a16:creationId xmlns:a16="http://schemas.microsoft.com/office/drawing/2014/main" id="{55105DE9-863B-4BB5-898E-9BEA8B34A234}"/>
              </a:ext>
            </a:extLst>
          </p:cNvPr>
          <p:cNvSpPr/>
          <p:nvPr/>
        </p:nvSpPr>
        <p:spPr>
          <a:xfrm>
            <a:off x="1342697" y="6211669"/>
            <a:ext cx="9115096" cy="338554"/>
          </a:xfrm>
          <a:prstGeom prst="rect">
            <a:avLst/>
          </a:prstGeom>
        </p:spPr>
        <p:txBody>
          <a:bodyPr wrap="square">
            <a:spAutoFit/>
          </a:bodyPr>
          <a:lstStyle/>
          <a:p>
            <a:r>
              <a:rPr lang="en-US" sz="1600" dirty="0"/>
              <a:t>https://www.sfgate.com/politics/article/Microsoft-Asked-Apple-to-Knife-the-Baby-Court-2980345.php</a:t>
            </a:r>
          </a:p>
        </p:txBody>
      </p:sp>
    </p:spTree>
    <p:extLst>
      <p:ext uri="{BB962C8B-B14F-4D97-AF65-F5344CB8AC3E}">
        <p14:creationId xmlns:p14="http://schemas.microsoft.com/office/powerpoint/2010/main" val="86310274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6C6C19-3A54-4BCF-9CAF-0FC1D4F0E1E4}"/>
              </a:ext>
            </a:extLst>
          </p:cNvPr>
          <p:cNvSpPr>
            <a:spLocks noGrp="1"/>
          </p:cNvSpPr>
          <p:nvPr>
            <p:ph type="title"/>
          </p:nvPr>
        </p:nvSpPr>
        <p:spPr/>
        <p:txBody>
          <a:bodyPr/>
          <a:lstStyle/>
          <a:p>
            <a:r>
              <a:rPr lang="en-US" dirty="0"/>
              <a:t>Anticompetitive Conduct: Technological Integration of </a:t>
            </a:r>
            <a:br>
              <a:rPr lang="en-US" dirty="0"/>
            </a:br>
            <a:r>
              <a:rPr lang="en-US" dirty="0"/>
              <a:t>IE and Windows </a:t>
            </a:r>
            <a:r>
              <a:rPr lang="en-US" sz="2000" i="1" dirty="0">
                <a:solidFill>
                  <a:srgbClr val="00B0F0"/>
                </a:solidFill>
              </a:rPr>
              <a:t>(pp. 548-551)</a:t>
            </a:r>
            <a:endParaRPr lang="en-US" i="1" dirty="0">
              <a:solidFill>
                <a:srgbClr val="00B0F0"/>
              </a:solidFill>
            </a:endParaRPr>
          </a:p>
        </p:txBody>
      </p:sp>
      <p:sp>
        <p:nvSpPr>
          <p:cNvPr id="3" name="Content Placeholder 2">
            <a:extLst>
              <a:ext uri="{FF2B5EF4-FFF2-40B4-BE49-F238E27FC236}">
                <a16:creationId xmlns:a16="http://schemas.microsoft.com/office/drawing/2014/main" id="{11FE8DBD-810C-47E1-95EA-F1982562CCD1}"/>
              </a:ext>
            </a:extLst>
          </p:cNvPr>
          <p:cNvSpPr>
            <a:spLocks noGrp="1"/>
          </p:cNvSpPr>
          <p:nvPr>
            <p:ph idx="1"/>
          </p:nvPr>
        </p:nvSpPr>
        <p:spPr>
          <a:xfrm>
            <a:off x="838200" y="1825625"/>
            <a:ext cx="8377719" cy="4351338"/>
          </a:xfrm>
        </p:spPr>
        <p:txBody>
          <a:bodyPr>
            <a:normAutofit fontScale="85000" lnSpcReduction="20000"/>
          </a:bodyPr>
          <a:lstStyle/>
          <a:p>
            <a:r>
              <a:rPr lang="en-US" dirty="0"/>
              <a:t>Restrictions</a:t>
            </a:r>
          </a:p>
          <a:p>
            <a:pPr lvl="1"/>
            <a:r>
              <a:rPr lang="en-US" dirty="0"/>
              <a:t>No choice menu like today </a:t>
            </a:r>
          </a:p>
          <a:p>
            <a:pPr lvl="1"/>
            <a:r>
              <a:rPr lang="en-US" dirty="0"/>
              <a:t>IE browser excluded from Add/Remove</a:t>
            </a:r>
          </a:p>
          <a:p>
            <a:pPr lvl="1"/>
            <a:r>
              <a:rPr lang="en-US" dirty="0"/>
              <a:t>IE and OS code was “commingled” so IE code could not be removed</a:t>
            </a:r>
          </a:p>
          <a:p>
            <a:pPr lvl="1"/>
            <a:r>
              <a:rPr lang="en-US" dirty="0"/>
              <a:t>Over-ride user’s choice of browser in some circumstances</a:t>
            </a:r>
          </a:p>
          <a:p>
            <a:r>
              <a:rPr lang="en-US" dirty="0"/>
              <a:t>DC Cir analysis</a:t>
            </a:r>
          </a:p>
          <a:p>
            <a:pPr lvl="1"/>
            <a:r>
              <a:rPr lang="en-US" dirty="0">
                <a:solidFill>
                  <a:srgbClr val="C00000"/>
                </a:solidFill>
              </a:rPr>
              <a:t>“Deference” </a:t>
            </a:r>
            <a:r>
              <a:rPr lang="en-US" dirty="0"/>
              <a:t>to design changes (including incompatibility) does </a:t>
            </a:r>
            <a:r>
              <a:rPr lang="en-US" i="1" dirty="0"/>
              <a:t>NOT</a:t>
            </a:r>
            <a:r>
              <a:rPr lang="en-US" dirty="0"/>
              <a:t> mean that all changes are per se legal </a:t>
            </a:r>
            <a:r>
              <a:rPr lang="en-US" sz="1800" i="1" dirty="0">
                <a:solidFill>
                  <a:srgbClr val="00B0F0"/>
                </a:solidFill>
              </a:rPr>
              <a:t>(pp.549-50)</a:t>
            </a:r>
            <a:r>
              <a:rPr lang="en-US" sz="1800" i="1" dirty="0"/>
              <a:t>  </a:t>
            </a:r>
          </a:p>
          <a:p>
            <a:pPr lvl="1"/>
            <a:r>
              <a:rPr lang="en-US" dirty="0"/>
              <a:t>Design reduced quality of user experience with rival browsers</a:t>
            </a:r>
            <a:endParaRPr lang="en-US" sz="1800" i="1" dirty="0">
              <a:solidFill>
                <a:srgbClr val="00B0F0"/>
              </a:solidFill>
            </a:endParaRPr>
          </a:p>
          <a:p>
            <a:pPr lvl="1"/>
            <a:r>
              <a:rPr lang="en-US" dirty="0"/>
              <a:t>Inability to remove IE deterred OEM from installing a second browser</a:t>
            </a:r>
          </a:p>
          <a:p>
            <a:r>
              <a:rPr lang="en-US" dirty="0"/>
              <a:t>DC Cir on Microsoft justifications</a:t>
            </a:r>
          </a:p>
          <a:p>
            <a:pPr lvl="1"/>
            <a:r>
              <a:rPr lang="en-US" dirty="0">
                <a:solidFill>
                  <a:srgbClr val="C00000"/>
                </a:solidFill>
              </a:rPr>
              <a:t>No justification for commingling code or Add/Remove restrictions </a:t>
            </a:r>
          </a:p>
          <a:p>
            <a:pPr lvl="1"/>
            <a:r>
              <a:rPr lang="en-US" dirty="0"/>
              <a:t>Accepted that it was necessary to overriding user choice in some circumstances</a:t>
            </a:r>
          </a:p>
          <a:p>
            <a:pPr marL="457200" lvl="1" indent="0">
              <a:buNone/>
            </a:pPr>
            <a:endParaRPr lang="en-US" dirty="0"/>
          </a:p>
        </p:txBody>
      </p:sp>
      <p:sp>
        <p:nvSpPr>
          <p:cNvPr id="4" name="TextBox 3">
            <a:extLst>
              <a:ext uri="{FF2B5EF4-FFF2-40B4-BE49-F238E27FC236}">
                <a16:creationId xmlns:a16="http://schemas.microsoft.com/office/drawing/2014/main" id="{9E694289-5953-4CD8-8932-DE198F8923A3}"/>
              </a:ext>
            </a:extLst>
          </p:cNvPr>
          <p:cNvSpPr txBox="1"/>
          <p:nvPr/>
        </p:nvSpPr>
        <p:spPr>
          <a:xfrm>
            <a:off x="8945365" y="5530632"/>
            <a:ext cx="2250955" cy="923330"/>
          </a:xfrm>
          <a:prstGeom prst="rect">
            <a:avLst/>
          </a:prstGeom>
          <a:noFill/>
          <a:ln w="38100">
            <a:solidFill>
              <a:srgbClr val="0070C0"/>
            </a:solidFill>
          </a:ln>
        </p:spPr>
        <p:txBody>
          <a:bodyPr wrap="square" rtlCol="0">
            <a:spAutoFit/>
          </a:bodyPr>
          <a:lstStyle/>
          <a:p>
            <a:r>
              <a:rPr lang="en-US" b="1" dirty="0">
                <a:solidFill>
                  <a:srgbClr val="0070C0"/>
                </a:solidFill>
              </a:rPr>
              <a:t>Government did not rebut this </a:t>
            </a:r>
            <a:br>
              <a:rPr lang="en-US" b="1" dirty="0">
                <a:solidFill>
                  <a:srgbClr val="0070C0"/>
                </a:solidFill>
              </a:rPr>
            </a:br>
            <a:r>
              <a:rPr lang="en-US" b="1" dirty="0">
                <a:solidFill>
                  <a:srgbClr val="0070C0"/>
                </a:solidFill>
              </a:rPr>
              <a:t>narrower claim</a:t>
            </a:r>
          </a:p>
        </p:txBody>
      </p:sp>
      <p:cxnSp>
        <p:nvCxnSpPr>
          <p:cNvPr id="5" name="Straight Arrow Connector 4">
            <a:extLst>
              <a:ext uri="{FF2B5EF4-FFF2-40B4-BE49-F238E27FC236}">
                <a16:creationId xmlns:a16="http://schemas.microsoft.com/office/drawing/2014/main" id="{EDCFF9CA-E967-48DB-A687-99B197E05423}"/>
              </a:ext>
            </a:extLst>
          </p:cNvPr>
          <p:cNvCxnSpPr>
            <a:cxnSpLocks/>
          </p:cNvCxnSpPr>
          <p:nvPr/>
        </p:nvCxnSpPr>
        <p:spPr>
          <a:xfrm flipH="1" flipV="1">
            <a:off x="7693495" y="5691883"/>
            <a:ext cx="957346" cy="306871"/>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DC7D8700-5A8A-4B06-8806-7E24646B8938}"/>
              </a:ext>
            </a:extLst>
          </p:cNvPr>
          <p:cNvSpPr txBox="1"/>
          <p:nvPr/>
        </p:nvSpPr>
        <p:spPr>
          <a:xfrm>
            <a:off x="9099477" y="4312339"/>
            <a:ext cx="1904145" cy="646331"/>
          </a:xfrm>
          <a:prstGeom prst="rect">
            <a:avLst/>
          </a:prstGeom>
          <a:noFill/>
          <a:ln w="57150">
            <a:solidFill>
              <a:srgbClr val="C00000"/>
            </a:solidFill>
          </a:ln>
        </p:spPr>
        <p:txBody>
          <a:bodyPr wrap="square" rtlCol="0">
            <a:spAutoFit/>
          </a:bodyPr>
          <a:lstStyle/>
          <a:p>
            <a:r>
              <a:rPr lang="en-US" b="1" dirty="0">
                <a:solidFill>
                  <a:srgbClr val="0070C0"/>
                </a:solidFill>
              </a:rPr>
              <a:t>Microsoft major </a:t>
            </a:r>
            <a:br>
              <a:rPr lang="en-US" b="1" dirty="0">
                <a:solidFill>
                  <a:srgbClr val="0070C0"/>
                </a:solidFill>
              </a:rPr>
            </a:br>
            <a:r>
              <a:rPr lang="en-US" b="1" dirty="0">
                <a:solidFill>
                  <a:srgbClr val="0070C0"/>
                </a:solidFill>
              </a:rPr>
              <a:t>litigation error!</a:t>
            </a:r>
          </a:p>
        </p:txBody>
      </p:sp>
      <p:cxnSp>
        <p:nvCxnSpPr>
          <p:cNvPr id="7" name="Straight Arrow Connector 6">
            <a:extLst>
              <a:ext uri="{FF2B5EF4-FFF2-40B4-BE49-F238E27FC236}">
                <a16:creationId xmlns:a16="http://schemas.microsoft.com/office/drawing/2014/main" id="{44C08854-B1AE-4976-B077-71C72FD14F36}"/>
              </a:ext>
            </a:extLst>
          </p:cNvPr>
          <p:cNvCxnSpPr>
            <a:cxnSpLocks/>
          </p:cNvCxnSpPr>
          <p:nvPr/>
        </p:nvCxnSpPr>
        <p:spPr>
          <a:xfrm flipH="1">
            <a:off x="7693495" y="4666603"/>
            <a:ext cx="1251870" cy="292067"/>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2BBAF7BF-E30C-48FD-93E6-05DF8BC73422}"/>
              </a:ext>
            </a:extLst>
          </p:cNvPr>
          <p:cNvSpPr txBox="1"/>
          <p:nvPr/>
        </p:nvSpPr>
        <p:spPr>
          <a:xfrm>
            <a:off x="9155984" y="2792143"/>
            <a:ext cx="2140451" cy="646331"/>
          </a:xfrm>
          <a:prstGeom prst="rect">
            <a:avLst/>
          </a:prstGeom>
          <a:noFill/>
          <a:ln w="38100">
            <a:solidFill>
              <a:srgbClr val="0070C0"/>
            </a:solidFill>
          </a:ln>
        </p:spPr>
        <p:txBody>
          <a:bodyPr wrap="square" rtlCol="0">
            <a:spAutoFit/>
          </a:bodyPr>
          <a:lstStyle/>
          <a:p>
            <a:r>
              <a:rPr lang="en-US" b="1" dirty="0">
                <a:solidFill>
                  <a:srgbClr val="0070C0"/>
                </a:solidFill>
              </a:rPr>
              <a:t>See language on next slide</a:t>
            </a:r>
          </a:p>
        </p:txBody>
      </p:sp>
      <p:cxnSp>
        <p:nvCxnSpPr>
          <p:cNvPr id="11" name="Straight Arrow Connector 10">
            <a:extLst>
              <a:ext uri="{FF2B5EF4-FFF2-40B4-BE49-F238E27FC236}">
                <a16:creationId xmlns:a16="http://schemas.microsoft.com/office/drawing/2014/main" id="{9EB77A56-2FAD-4636-B1A8-D8371FEFC144}"/>
              </a:ext>
            </a:extLst>
          </p:cNvPr>
          <p:cNvCxnSpPr>
            <a:cxnSpLocks/>
          </p:cNvCxnSpPr>
          <p:nvPr/>
        </p:nvCxnSpPr>
        <p:spPr>
          <a:xfrm flipH="1">
            <a:off x="8007779" y="3094046"/>
            <a:ext cx="1091698" cy="520019"/>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8" name="Slide Number Placeholder 7">
            <a:extLst>
              <a:ext uri="{FF2B5EF4-FFF2-40B4-BE49-F238E27FC236}">
                <a16:creationId xmlns:a16="http://schemas.microsoft.com/office/drawing/2014/main" id="{DE07B02C-641F-4EB3-9BAD-7C149029B0C4}"/>
              </a:ext>
            </a:extLst>
          </p:cNvPr>
          <p:cNvSpPr>
            <a:spLocks noGrp="1"/>
          </p:cNvSpPr>
          <p:nvPr>
            <p:ph type="sldNum" sz="quarter" idx="12"/>
          </p:nvPr>
        </p:nvSpPr>
        <p:spPr/>
        <p:txBody>
          <a:bodyPr/>
          <a:lstStyle/>
          <a:p>
            <a:fld id="{F487EBBE-9D79-475C-84C6-B9A9B9AB1039}" type="slidenum">
              <a:rPr lang="en-US" smtClean="0"/>
              <a:t>25</a:t>
            </a:fld>
            <a:endParaRPr lang="en-US"/>
          </a:p>
        </p:txBody>
      </p:sp>
    </p:spTree>
    <p:extLst>
      <p:ext uri="{BB962C8B-B14F-4D97-AF65-F5344CB8AC3E}">
        <p14:creationId xmlns:p14="http://schemas.microsoft.com/office/powerpoint/2010/main" val="209794799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85544E-9BCB-4E28-B84B-9F8CB5D3B5F3}"/>
              </a:ext>
            </a:extLst>
          </p:cNvPr>
          <p:cNvSpPr>
            <a:spLocks noGrp="1"/>
          </p:cNvSpPr>
          <p:nvPr>
            <p:ph type="title"/>
          </p:nvPr>
        </p:nvSpPr>
        <p:spPr>
          <a:xfrm>
            <a:off x="235277" y="72894"/>
            <a:ext cx="11538907" cy="1325563"/>
          </a:xfrm>
        </p:spPr>
        <p:txBody>
          <a:bodyPr>
            <a:normAutofit/>
          </a:bodyPr>
          <a:lstStyle/>
          <a:p>
            <a:r>
              <a:rPr lang="en-US" sz="3200" dirty="0"/>
              <a:t>D.C. Circuit: Section 2 Structured Rule of Reason Legal Standard </a:t>
            </a:r>
            <a:br>
              <a:rPr lang="en-US" sz="3200" dirty="0"/>
            </a:br>
            <a:r>
              <a:rPr lang="en-US" sz="1800" i="1" dirty="0">
                <a:solidFill>
                  <a:srgbClr val="00B0F0"/>
                </a:solidFill>
              </a:rPr>
              <a:t>(p. 544)</a:t>
            </a:r>
            <a:endParaRPr lang="en-US" sz="3200" i="1" dirty="0">
              <a:solidFill>
                <a:srgbClr val="00B0F0"/>
              </a:solidFill>
            </a:endParaRPr>
          </a:p>
        </p:txBody>
      </p:sp>
      <p:sp>
        <p:nvSpPr>
          <p:cNvPr id="3" name="Content Placeholder 2">
            <a:extLst>
              <a:ext uri="{FF2B5EF4-FFF2-40B4-BE49-F238E27FC236}">
                <a16:creationId xmlns:a16="http://schemas.microsoft.com/office/drawing/2014/main" id="{36714CF5-4CBB-40BC-ADE2-210A181121E4}"/>
              </a:ext>
            </a:extLst>
          </p:cNvPr>
          <p:cNvSpPr>
            <a:spLocks noGrp="1"/>
          </p:cNvSpPr>
          <p:nvPr>
            <p:ph idx="1"/>
          </p:nvPr>
        </p:nvSpPr>
        <p:spPr>
          <a:xfrm>
            <a:off x="77594" y="1421254"/>
            <a:ext cx="10340401" cy="5363852"/>
          </a:xfrm>
        </p:spPr>
        <p:txBody>
          <a:bodyPr>
            <a:normAutofit fontScale="92500" lnSpcReduction="10000"/>
          </a:bodyPr>
          <a:lstStyle/>
          <a:p>
            <a:pPr marL="0" indent="0">
              <a:buNone/>
            </a:pPr>
            <a:r>
              <a:rPr lang="en-US" sz="1800" dirty="0"/>
              <a:t>From a century of case law on monopolization under s 2, however, several principles do emerge. </a:t>
            </a:r>
          </a:p>
          <a:p>
            <a:r>
              <a:rPr lang="en-US" sz="1800" dirty="0"/>
              <a:t>First, to be condemned as exclusionary, a </a:t>
            </a:r>
            <a:r>
              <a:rPr lang="en-US" sz="1800" dirty="0">
                <a:solidFill>
                  <a:srgbClr val="C00000"/>
                </a:solidFill>
              </a:rPr>
              <a:t>monopolist's act must have an </a:t>
            </a:r>
            <a:r>
              <a:rPr lang="en-US" sz="1800" b="1" dirty="0">
                <a:solidFill>
                  <a:srgbClr val="C00000"/>
                </a:solidFill>
              </a:rPr>
              <a:t>"anticompetitive effect.</a:t>
            </a:r>
            <a:r>
              <a:rPr lang="en-US" sz="1800" dirty="0">
                <a:solidFill>
                  <a:srgbClr val="C00000"/>
                </a:solidFill>
              </a:rPr>
              <a:t>" </a:t>
            </a:r>
            <a:r>
              <a:rPr lang="en-US" sz="1800" dirty="0"/>
              <a:t>That is, </a:t>
            </a:r>
            <a:r>
              <a:rPr lang="en-US" sz="1800" dirty="0">
                <a:solidFill>
                  <a:srgbClr val="C00000"/>
                </a:solidFill>
                <a:highlight>
                  <a:srgbClr val="FFFF00"/>
                </a:highlight>
              </a:rPr>
              <a:t>it must harm the </a:t>
            </a:r>
            <a:r>
              <a:rPr lang="en-US" sz="1800" b="1" dirty="0">
                <a:solidFill>
                  <a:srgbClr val="C00000"/>
                </a:solidFill>
                <a:highlight>
                  <a:srgbClr val="FFFF00"/>
                </a:highlight>
              </a:rPr>
              <a:t>competitive process </a:t>
            </a:r>
            <a:r>
              <a:rPr lang="en-US" sz="1800" dirty="0">
                <a:solidFill>
                  <a:srgbClr val="C00000"/>
                </a:solidFill>
                <a:highlight>
                  <a:srgbClr val="FFFF00"/>
                </a:highlight>
              </a:rPr>
              <a:t>and thereby </a:t>
            </a:r>
            <a:r>
              <a:rPr lang="en-US" sz="1800" b="1" dirty="0">
                <a:solidFill>
                  <a:srgbClr val="C00000"/>
                </a:solidFill>
                <a:highlight>
                  <a:srgbClr val="FFFF00"/>
                </a:highlight>
              </a:rPr>
              <a:t>harm consumers</a:t>
            </a:r>
            <a:r>
              <a:rPr lang="en-US" sz="1800" b="1" dirty="0"/>
              <a:t>.</a:t>
            </a:r>
            <a:r>
              <a:rPr lang="en-US" sz="1800" dirty="0"/>
              <a:t>  In contrast, </a:t>
            </a:r>
            <a:r>
              <a:rPr lang="en-US" sz="1800" dirty="0">
                <a:solidFill>
                  <a:srgbClr val="C00000"/>
                </a:solidFill>
              </a:rPr>
              <a:t>harm to one or more competitors will not suffice</a:t>
            </a:r>
            <a:r>
              <a:rPr lang="en-US" sz="1800" dirty="0"/>
              <a:t>. "The [Sherman Act] directs itself not against conduct which is competitive, even severely so, but against conduct which unfairly tends to destroy competition itself." </a:t>
            </a:r>
          </a:p>
          <a:p>
            <a:r>
              <a:rPr lang="en-US" sz="1800" dirty="0"/>
              <a:t>Second, the plaintiff, on whom the </a:t>
            </a:r>
            <a:r>
              <a:rPr lang="en-US" sz="1800" dirty="0">
                <a:solidFill>
                  <a:srgbClr val="C00000"/>
                </a:solidFill>
              </a:rPr>
              <a:t>burden of proof </a:t>
            </a:r>
            <a:r>
              <a:rPr lang="en-US" sz="1800" dirty="0"/>
              <a:t>of course rests must demonstrate that the monopolist's conduct indeed has the requisite anticompetitive effect. In a case brought by a private plaintiff, the plaintiff must show that its injury is "of 'the type that the statute was intended to forestall,’ “ … </a:t>
            </a:r>
            <a:r>
              <a:rPr lang="en-US" sz="1800" dirty="0">
                <a:solidFill>
                  <a:srgbClr val="C00000"/>
                </a:solidFill>
                <a:highlight>
                  <a:srgbClr val="FFFF00"/>
                </a:highlight>
              </a:rPr>
              <a:t>the Government … demonstrate that the monopolist's conduct </a:t>
            </a:r>
            <a:r>
              <a:rPr lang="en-US" sz="1800" b="1" dirty="0">
                <a:solidFill>
                  <a:srgbClr val="C00000"/>
                </a:solidFill>
                <a:highlight>
                  <a:srgbClr val="FFFF00"/>
                </a:highlight>
              </a:rPr>
              <a:t>harmed competition, not just a competitor</a:t>
            </a:r>
            <a:r>
              <a:rPr lang="en-US" sz="1800" b="1" dirty="0"/>
              <a:t>. </a:t>
            </a:r>
          </a:p>
          <a:p>
            <a:r>
              <a:rPr lang="en-US" sz="1800" dirty="0"/>
              <a:t>Third, if a plaintiff successfully establishes a prima facie case under s 2 by demonstrating anticompetitive effect, then the </a:t>
            </a:r>
            <a:r>
              <a:rPr lang="en-US" sz="1800" dirty="0">
                <a:solidFill>
                  <a:srgbClr val="C00000"/>
                </a:solidFill>
              </a:rPr>
              <a:t>monopolist may proffer a </a:t>
            </a:r>
            <a:r>
              <a:rPr lang="en-US" sz="1800" b="1" dirty="0">
                <a:solidFill>
                  <a:srgbClr val="C00000"/>
                </a:solidFill>
                <a:highlight>
                  <a:srgbClr val="FFFF00"/>
                </a:highlight>
              </a:rPr>
              <a:t>"procompetitive justification</a:t>
            </a:r>
            <a:r>
              <a:rPr lang="en-US" sz="1800" dirty="0">
                <a:solidFill>
                  <a:srgbClr val="C00000"/>
                </a:solidFill>
                <a:highlight>
                  <a:srgbClr val="FFFF00"/>
                </a:highlight>
              </a:rPr>
              <a:t>"</a:t>
            </a:r>
            <a:r>
              <a:rPr lang="en-US" sz="1800" dirty="0">
                <a:solidFill>
                  <a:srgbClr val="C00000"/>
                </a:solidFill>
              </a:rPr>
              <a:t> </a:t>
            </a:r>
            <a:r>
              <a:rPr lang="en-US" sz="1800" dirty="0"/>
              <a:t>for its conduct.  If the monopolist asserts a procompetitive justification -- a </a:t>
            </a:r>
            <a:r>
              <a:rPr lang="en-US" sz="1800" b="1" dirty="0" err="1">
                <a:solidFill>
                  <a:srgbClr val="C00000"/>
                </a:solidFill>
                <a:highlight>
                  <a:srgbClr val="FFFF00"/>
                </a:highlight>
              </a:rPr>
              <a:t>nonpretextual</a:t>
            </a:r>
            <a:r>
              <a:rPr lang="en-US" sz="1800" b="1" dirty="0">
                <a:solidFill>
                  <a:srgbClr val="C00000"/>
                </a:solidFill>
                <a:highlight>
                  <a:srgbClr val="FFFF00"/>
                </a:highlight>
              </a:rPr>
              <a:t> claim that its conduct is indeed a form of competition on the merits</a:t>
            </a:r>
            <a:r>
              <a:rPr lang="en-US" sz="1800" b="1" dirty="0">
                <a:solidFill>
                  <a:srgbClr val="C00000"/>
                </a:solidFill>
              </a:rPr>
              <a:t> </a:t>
            </a:r>
            <a:r>
              <a:rPr lang="en-US" sz="1800" dirty="0"/>
              <a:t>because it involves, for example, greater efficiency or enhanced consumer appeal--then the burden shifts back to the plaintiff to rebut that claim. </a:t>
            </a:r>
          </a:p>
          <a:p>
            <a:r>
              <a:rPr lang="en-US" sz="1800" dirty="0"/>
              <a:t>Fourth, if the monopolist's procompetitive justification stands unrebutted, then the plaintiff must demonstrate that the </a:t>
            </a:r>
            <a:r>
              <a:rPr lang="en-US" sz="1800" dirty="0">
                <a:solidFill>
                  <a:srgbClr val="C00000"/>
                </a:solidFill>
              </a:rPr>
              <a:t>anticompetitive harm of the conduct outweighs the procompetitive benefit</a:t>
            </a:r>
            <a:r>
              <a:rPr lang="en-US" sz="1800" dirty="0"/>
              <a:t>. In cases arising under s 1 of the Sherman Act, the courts routinely apply a </a:t>
            </a:r>
            <a:r>
              <a:rPr lang="en-US" sz="1800" b="1" dirty="0">
                <a:solidFill>
                  <a:srgbClr val="C00000"/>
                </a:solidFill>
                <a:highlight>
                  <a:srgbClr val="FFFF00"/>
                </a:highlight>
              </a:rPr>
              <a:t>similar balancing approach under the rubric of the "rule of reason</a:t>
            </a:r>
            <a:r>
              <a:rPr lang="en-US" sz="1800" b="1" dirty="0">
                <a:solidFill>
                  <a:srgbClr val="C00000"/>
                </a:solidFill>
              </a:rPr>
              <a:t>."</a:t>
            </a:r>
          </a:p>
          <a:p>
            <a:r>
              <a:rPr lang="en-US" sz="1800" dirty="0"/>
              <a:t>Finally, in considering whether the monopolist's conduct on balance harms competition and is therefore condemned as exclusionary for purposes of s 2, </a:t>
            </a:r>
            <a:r>
              <a:rPr lang="en-US" sz="1800" b="1" dirty="0">
                <a:solidFill>
                  <a:srgbClr val="C00000"/>
                </a:solidFill>
                <a:highlight>
                  <a:srgbClr val="FFFF00"/>
                </a:highlight>
              </a:rPr>
              <a:t>our focus is upon the effect of that conduct, not upon the intent behind it</a:t>
            </a:r>
            <a:r>
              <a:rPr lang="en-US" sz="1800" dirty="0"/>
              <a:t>. Evidence of the intent behind the conduct of a monopolist is relevant only to the extent it helps us understand the likely effect of the monopolist's conduct. </a:t>
            </a:r>
          </a:p>
          <a:p>
            <a:pPr marL="0" indent="0">
              <a:buNone/>
            </a:pPr>
            <a:endParaRPr lang="en-US" sz="1800" dirty="0"/>
          </a:p>
        </p:txBody>
      </p:sp>
      <p:sp>
        <p:nvSpPr>
          <p:cNvPr id="4" name="Slide Number Placeholder 3">
            <a:extLst>
              <a:ext uri="{FF2B5EF4-FFF2-40B4-BE49-F238E27FC236}">
                <a16:creationId xmlns:a16="http://schemas.microsoft.com/office/drawing/2014/main" id="{0E705137-9EE7-4E9F-A00D-A336F41248BB}"/>
              </a:ext>
            </a:extLst>
          </p:cNvPr>
          <p:cNvSpPr>
            <a:spLocks noGrp="1"/>
          </p:cNvSpPr>
          <p:nvPr>
            <p:ph type="sldNum" sz="quarter" idx="12"/>
          </p:nvPr>
        </p:nvSpPr>
        <p:spPr/>
        <p:txBody>
          <a:bodyPr/>
          <a:lstStyle/>
          <a:p>
            <a:fld id="{F487EBBE-9D79-475C-84C6-B9A9B9AB1039}" type="slidenum">
              <a:rPr lang="en-US" smtClean="0"/>
              <a:t>26</a:t>
            </a:fld>
            <a:endParaRPr lang="en-US"/>
          </a:p>
        </p:txBody>
      </p:sp>
    </p:spTree>
    <p:extLst>
      <p:ext uri="{BB962C8B-B14F-4D97-AF65-F5344CB8AC3E}">
        <p14:creationId xmlns:p14="http://schemas.microsoft.com/office/powerpoint/2010/main" val="281043525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E7B7C5-E29D-4910-B50B-42B0B8E378AC}"/>
              </a:ext>
            </a:extLst>
          </p:cNvPr>
          <p:cNvSpPr>
            <a:spLocks noGrp="1"/>
          </p:cNvSpPr>
          <p:nvPr>
            <p:ph type="title"/>
          </p:nvPr>
        </p:nvSpPr>
        <p:spPr>
          <a:xfrm>
            <a:off x="403000" y="-99206"/>
            <a:ext cx="10515600" cy="1325563"/>
          </a:xfrm>
        </p:spPr>
        <p:txBody>
          <a:bodyPr>
            <a:normAutofit/>
          </a:bodyPr>
          <a:lstStyle/>
          <a:p>
            <a:r>
              <a:rPr lang="en-US" sz="3200" dirty="0"/>
              <a:t>Alternative Section 2 Standards</a:t>
            </a:r>
          </a:p>
        </p:txBody>
      </p:sp>
      <p:sp>
        <p:nvSpPr>
          <p:cNvPr id="3" name="Content Placeholder 2">
            <a:extLst>
              <a:ext uri="{FF2B5EF4-FFF2-40B4-BE49-F238E27FC236}">
                <a16:creationId xmlns:a16="http://schemas.microsoft.com/office/drawing/2014/main" id="{88E9D452-3AF5-4CB7-9DB8-395DF943D804}"/>
              </a:ext>
            </a:extLst>
          </p:cNvPr>
          <p:cNvSpPr>
            <a:spLocks noGrp="1"/>
          </p:cNvSpPr>
          <p:nvPr>
            <p:ph sz="half" idx="1"/>
          </p:nvPr>
        </p:nvSpPr>
        <p:spPr>
          <a:xfrm>
            <a:off x="197176" y="1183064"/>
            <a:ext cx="5181600" cy="5379661"/>
          </a:xfrm>
          <a:ln w="28575">
            <a:solidFill>
              <a:srgbClr val="C00000"/>
            </a:solidFill>
          </a:ln>
        </p:spPr>
        <p:txBody>
          <a:bodyPr>
            <a:normAutofit fontScale="25000" lnSpcReduction="20000"/>
          </a:bodyPr>
          <a:lstStyle/>
          <a:p>
            <a:r>
              <a:rPr lang="en-US" dirty="0">
                <a:latin typeface="Times New Roman" panose="02020603050405020304" pitchFamily="18" charset="0"/>
                <a:cs typeface="Times New Roman" panose="02020603050405020304" pitchFamily="18" charset="0"/>
              </a:rPr>
              <a:t> </a:t>
            </a:r>
          </a:p>
          <a:p>
            <a:pPr marL="457200" lvl="1" indent="0">
              <a:buNone/>
            </a:pPr>
            <a:r>
              <a:rPr lang="en-US" sz="6400" b="1" dirty="0">
                <a:latin typeface="Times New Roman" panose="02020603050405020304" pitchFamily="18" charset="0"/>
                <a:cs typeface="Times New Roman" panose="02020603050405020304" pitchFamily="18" charset="0"/>
              </a:rPr>
              <a:t>               </a:t>
            </a:r>
            <a:r>
              <a:rPr lang="en-US" sz="6400" b="1" u="sng" dirty="0">
                <a:latin typeface="Times New Roman" panose="02020603050405020304" pitchFamily="18" charset="0"/>
                <a:cs typeface="Times New Roman" panose="02020603050405020304" pitchFamily="18" charset="0"/>
              </a:rPr>
              <a:t>More Interventionist </a:t>
            </a:r>
          </a:p>
          <a:p>
            <a:pPr marL="457200" lvl="1" indent="0">
              <a:buNone/>
            </a:pPr>
            <a:endParaRPr lang="en-US" sz="6400" b="1" u="sng" dirty="0">
              <a:latin typeface="Times New Roman" panose="02020603050405020304" pitchFamily="18" charset="0"/>
              <a:cs typeface="Times New Roman" panose="02020603050405020304" pitchFamily="18" charset="0"/>
            </a:endParaRPr>
          </a:p>
          <a:p>
            <a:pPr lvl="1"/>
            <a:r>
              <a:rPr lang="en-US" sz="6400" b="1" dirty="0">
                <a:latin typeface="Times New Roman" panose="02020603050405020304" pitchFamily="18" charset="0"/>
                <a:cs typeface="Times New Roman" panose="02020603050405020304" pitchFamily="18" charset="0"/>
              </a:rPr>
              <a:t>No fault </a:t>
            </a:r>
            <a:r>
              <a:rPr lang="en-US" sz="6400" dirty="0">
                <a:latin typeface="Times New Roman" panose="02020603050405020304" pitchFamily="18" charset="0"/>
                <a:cs typeface="Times New Roman" panose="02020603050405020304" pitchFamily="18" charset="0"/>
              </a:rPr>
              <a:t>(i.e., no anticompetitive conduct element)</a:t>
            </a:r>
          </a:p>
          <a:p>
            <a:pPr lvl="2"/>
            <a:r>
              <a:rPr lang="en-US" sz="5600" dirty="0">
                <a:latin typeface="Times New Roman" panose="02020603050405020304" pitchFamily="18" charset="0"/>
                <a:cs typeface="Times New Roman" panose="02020603050405020304" pitchFamily="18" charset="0"/>
              </a:rPr>
              <a:t>Per se illegal to achieve/maintain monopoly power </a:t>
            </a:r>
          </a:p>
          <a:p>
            <a:pPr lvl="2"/>
            <a:r>
              <a:rPr lang="en-US" sz="5600" dirty="0">
                <a:latin typeface="Times New Roman" panose="02020603050405020304" pitchFamily="18" charset="0"/>
                <a:cs typeface="Times New Roman" panose="02020603050405020304" pitchFamily="18" charset="0"/>
              </a:rPr>
              <a:t>Duty to cooperate with rivals</a:t>
            </a:r>
            <a:br>
              <a:rPr lang="en-US" sz="5600" dirty="0">
                <a:latin typeface="Times New Roman" panose="02020603050405020304" pitchFamily="18" charset="0"/>
                <a:cs typeface="Times New Roman" panose="02020603050405020304" pitchFamily="18" charset="0"/>
              </a:rPr>
            </a:br>
            <a:endParaRPr lang="en-US" sz="5600" dirty="0">
              <a:latin typeface="Times New Roman" panose="02020603050405020304" pitchFamily="18" charset="0"/>
              <a:cs typeface="Times New Roman" panose="02020603050405020304" pitchFamily="18" charset="0"/>
            </a:endParaRPr>
          </a:p>
          <a:p>
            <a:pPr lvl="1"/>
            <a:r>
              <a:rPr lang="en-US" sz="6400" b="1" dirty="0">
                <a:latin typeface="Times New Roman" panose="02020603050405020304" pitchFamily="18" charset="0"/>
                <a:cs typeface="Times New Roman" panose="02020603050405020304" pitchFamily="18" charset="0"/>
              </a:rPr>
              <a:t>No fault, but with excuses </a:t>
            </a:r>
            <a:r>
              <a:rPr lang="en-US" sz="6400" i="1" dirty="0">
                <a:latin typeface="Times New Roman" panose="02020603050405020304" pitchFamily="18" charset="0"/>
                <a:cs typeface="Times New Roman" panose="02020603050405020304" pitchFamily="18" charset="0"/>
              </a:rPr>
              <a:t>[burden of proof TBD]</a:t>
            </a:r>
            <a:endParaRPr lang="en-US" sz="6400" dirty="0">
              <a:latin typeface="Times New Roman" panose="02020603050405020304" pitchFamily="18" charset="0"/>
              <a:cs typeface="Times New Roman" panose="02020603050405020304" pitchFamily="18" charset="0"/>
            </a:endParaRPr>
          </a:p>
          <a:p>
            <a:pPr lvl="2"/>
            <a:r>
              <a:rPr lang="en-US" sz="5600" dirty="0" err="1">
                <a:latin typeface="Times New Roman" panose="02020603050405020304" pitchFamily="18" charset="0"/>
                <a:cs typeface="Times New Roman" panose="02020603050405020304" pitchFamily="18" charset="0"/>
              </a:rPr>
              <a:t>SSFI</a:t>
            </a:r>
            <a:r>
              <a:rPr lang="en-US" sz="5600" dirty="0">
                <a:latin typeface="Times New Roman" panose="02020603050405020304" pitchFamily="18" charset="0"/>
                <a:cs typeface="Times New Roman" panose="02020603050405020304" pitchFamily="18" charset="0"/>
              </a:rPr>
              <a:t> (business acumen; better product; lower costs)</a:t>
            </a:r>
          </a:p>
          <a:p>
            <a:pPr lvl="2"/>
            <a:r>
              <a:rPr lang="en-US" sz="5600" dirty="0">
                <a:latin typeface="Times New Roman" panose="02020603050405020304" pitchFamily="18" charset="0"/>
                <a:cs typeface="Times New Roman" panose="02020603050405020304" pitchFamily="18" charset="0"/>
              </a:rPr>
              <a:t>Natural monopoly</a:t>
            </a:r>
          </a:p>
          <a:p>
            <a:pPr lvl="2"/>
            <a:r>
              <a:rPr lang="en-US" sz="5600" dirty="0">
                <a:latin typeface="Times New Roman" panose="02020603050405020304" pitchFamily="18" charset="0"/>
                <a:cs typeface="Times New Roman" panose="02020603050405020304" pitchFamily="18" charset="0"/>
              </a:rPr>
              <a:t>Historical accident</a:t>
            </a:r>
          </a:p>
          <a:p>
            <a:pPr lvl="2"/>
            <a:r>
              <a:rPr lang="en-US" sz="5600" dirty="0">
                <a:latin typeface="Times New Roman" panose="02020603050405020304" pitchFamily="18" charset="0"/>
                <a:cs typeface="Times New Roman" panose="02020603050405020304" pitchFamily="18" charset="0"/>
              </a:rPr>
              <a:t>Burden on defendant to show excuses (analogous to “quick-look” standard</a:t>
            </a:r>
          </a:p>
          <a:p>
            <a:pPr lvl="2"/>
            <a:r>
              <a:rPr lang="en-US" sz="5600" i="1" dirty="0">
                <a:latin typeface="Times New Roman" panose="02020603050405020304" pitchFamily="18" charset="0"/>
                <a:cs typeface="Times New Roman" panose="02020603050405020304" pitchFamily="18" charset="0"/>
              </a:rPr>
              <a:t>Grinnell </a:t>
            </a:r>
            <a:r>
              <a:rPr lang="en-US" sz="5600" dirty="0">
                <a:latin typeface="Times New Roman" panose="02020603050405020304" pitchFamily="18" charset="0"/>
                <a:cs typeface="Times New Roman" panose="02020603050405020304" pitchFamily="18" charset="0"/>
              </a:rPr>
              <a:t>may place burden on plaintiff</a:t>
            </a:r>
          </a:p>
          <a:p>
            <a:pPr lvl="2"/>
            <a:endParaRPr lang="en-US" sz="7200" dirty="0">
              <a:latin typeface="Times New Roman" panose="02020603050405020304" pitchFamily="18" charset="0"/>
              <a:cs typeface="Times New Roman" panose="02020603050405020304" pitchFamily="18" charset="0"/>
            </a:endParaRPr>
          </a:p>
          <a:p>
            <a:pPr lvl="1"/>
            <a:r>
              <a:rPr lang="en-US" sz="6400" b="1" dirty="0">
                <a:highlight>
                  <a:srgbClr val="FFFF00"/>
                </a:highlight>
                <a:latin typeface="Times New Roman" panose="02020603050405020304" pitchFamily="18" charset="0"/>
                <a:cs typeface="Times New Roman" panose="02020603050405020304" pitchFamily="18" charset="0"/>
              </a:rPr>
              <a:t>Consumer welfare harm </a:t>
            </a:r>
            <a:r>
              <a:rPr lang="en-US" sz="6400" dirty="0">
                <a:highlight>
                  <a:srgbClr val="FFFF00"/>
                </a:highlight>
                <a:latin typeface="Times New Roman" panose="02020603050405020304" pitchFamily="18" charset="0"/>
                <a:cs typeface="Times New Roman" panose="02020603050405020304" pitchFamily="18" charset="0"/>
              </a:rPr>
              <a:t>(with variants)</a:t>
            </a:r>
          </a:p>
          <a:p>
            <a:pPr lvl="2"/>
            <a:r>
              <a:rPr lang="en-US" sz="5600" dirty="0">
                <a:latin typeface="Times New Roman" panose="02020603050405020304" pitchFamily="18" charset="0"/>
                <a:cs typeface="Times New Roman" panose="02020603050405020304" pitchFamily="18" charset="0"/>
              </a:rPr>
              <a:t> </a:t>
            </a:r>
            <a:r>
              <a:rPr lang="en-US" sz="5600" b="1" dirty="0">
                <a:highlight>
                  <a:srgbClr val="FFFF00"/>
                </a:highlight>
                <a:latin typeface="Times New Roman" panose="02020603050405020304" pitchFamily="18" charset="0"/>
                <a:cs typeface="Times New Roman" panose="02020603050405020304" pitchFamily="18" charset="0"/>
              </a:rPr>
              <a:t>Net consumer harm under basic Rule of Reason </a:t>
            </a:r>
          </a:p>
          <a:p>
            <a:pPr lvl="2"/>
            <a:r>
              <a:rPr lang="en-US" sz="5600" b="1" dirty="0">
                <a:highlight>
                  <a:srgbClr val="FFFF00"/>
                </a:highlight>
                <a:latin typeface="Times New Roman" panose="02020603050405020304" pitchFamily="18" charset="0"/>
                <a:cs typeface="Times New Roman" panose="02020603050405020304" pitchFamily="18" charset="0"/>
              </a:rPr>
              <a:t> “Section 2 unreasonableness” standard </a:t>
            </a:r>
          </a:p>
          <a:p>
            <a:pPr lvl="3"/>
            <a:r>
              <a:rPr lang="en-US" sz="5600" dirty="0">
                <a:latin typeface="Times New Roman" panose="02020603050405020304" pitchFamily="18" charset="0"/>
                <a:cs typeface="Times New Roman" panose="02020603050405020304" pitchFamily="18" charset="0"/>
              </a:rPr>
              <a:t>“Unreasonably exclusionary” conduct</a:t>
            </a:r>
          </a:p>
          <a:p>
            <a:pPr lvl="3"/>
            <a:r>
              <a:rPr lang="en-US" sz="5600" dirty="0">
                <a:latin typeface="Times New Roman" panose="02020603050405020304" pitchFamily="18" charset="0"/>
                <a:cs typeface="Times New Roman" panose="02020603050405020304" pitchFamily="18" charset="0"/>
              </a:rPr>
              <a:t>“Unduly coercive” conduct</a:t>
            </a:r>
          </a:p>
          <a:p>
            <a:pPr lvl="3"/>
            <a:r>
              <a:rPr lang="en-US" sz="5600" dirty="0">
                <a:latin typeface="Times New Roman" panose="02020603050405020304" pitchFamily="18" charset="0"/>
                <a:cs typeface="Times New Roman" panose="02020603050405020304" pitchFamily="18" charset="0"/>
              </a:rPr>
              <a:t>“Unnecessarily restrictive” conduct</a:t>
            </a:r>
          </a:p>
          <a:p>
            <a:pPr lvl="3"/>
            <a:r>
              <a:rPr lang="en-US" sz="5600" dirty="0">
                <a:latin typeface="Times New Roman" panose="02020603050405020304" pitchFamily="18" charset="0"/>
                <a:cs typeface="Times New Roman" panose="02020603050405020304" pitchFamily="18" charset="0"/>
              </a:rPr>
              <a:t>"primary purpose and effect" </a:t>
            </a:r>
          </a:p>
          <a:p>
            <a:pPr lvl="1"/>
            <a:r>
              <a:rPr lang="en-US" sz="6000" b="1" dirty="0">
                <a:latin typeface="Times New Roman" panose="02020603050405020304" pitchFamily="18" charset="0"/>
                <a:cs typeface="Times New Roman" panose="02020603050405020304" pitchFamily="18" charset="0"/>
              </a:rPr>
              <a:t>“Disproportionate” harm variant (Hovenkamp): </a:t>
            </a:r>
            <a:br>
              <a:rPr lang="en-US" sz="6000" b="1" dirty="0">
                <a:latin typeface="Times New Roman" panose="02020603050405020304" pitchFamily="18" charset="0"/>
                <a:cs typeface="Times New Roman" panose="02020603050405020304" pitchFamily="18" charset="0"/>
              </a:rPr>
            </a:br>
            <a:r>
              <a:rPr lang="en-US" sz="6000" dirty="0">
                <a:latin typeface="Times New Roman" panose="02020603050405020304" pitchFamily="18" charset="0"/>
                <a:cs typeface="Times New Roman" panose="02020603050405020304" pitchFamily="18" charset="0"/>
              </a:rPr>
              <a:t>a slightly more permissive variant, whereby consumer harm must “significantly” exceed benefits (i.e., near-ties awarded to the defendant) (small “thumb on the scale”)</a:t>
            </a:r>
            <a:br>
              <a:rPr lang="en-US" sz="6000" dirty="0">
                <a:latin typeface="Times New Roman" panose="02020603050405020304" pitchFamily="18" charset="0"/>
                <a:cs typeface="Times New Roman" panose="02020603050405020304" pitchFamily="18" charset="0"/>
              </a:rPr>
            </a:br>
            <a:endParaRPr lang="en-US" sz="6000" dirty="0">
              <a:latin typeface="Times New Roman" panose="02020603050405020304" pitchFamily="18" charset="0"/>
              <a:cs typeface="Times New Roman" panose="02020603050405020304" pitchFamily="18" charset="0"/>
            </a:endParaRPr>
          </a:p>
        </p:txBody>
      </p:sp>
      <p:sp>
        <p:nvSpPr>
          <p:cNvPr id="4" name="Content Placeholder 3">
            <a:extLst>
              <a:ext uri="{FF2B5EF4-FFF2-40B4-BE49-F238E27FC236}">
                <a16:creationId xmlns:a16="http://schemas.microsoft.com/office/drawing/2014/main" id="{0AB5812E-90F1-461F-AF97-FCF6C4E99F19}"/>
              </a:ext>
            </a:extLst>
          </p:cNvPr>
          <p:cNvSpPr>
            <a:spLocks noGrp="1"/>
          </p:cNvSpPr>
          <p:nvPr>
            <p:ph sz="half" idx="2"/>
          </p:nvPr>
        </p:nvSpPr>
        <p:spPr>
          <a:xfrm>
            <a:off x="5605020" y="1167248"/>
            <a:ext cx="6389804" cy="4897221"/>
          </a:xfrm>
          <a:ln w="28575">
            <a:solidFill>
              <a:srgbClr val="00B050"/>
            </a:solidFill>
          </a:ln>
        </p:spPr>
        <p:txBody>
          <a:bodyPr>
            <a:noAutofit/>
          </a:bodyPr>
          <a:lstStyle/>
          <a:p>
            <a:pPr marL="457200" lvl="1" indent="0">
              <a:lnSpc>
                <a:spcPct val="50000"/>
              </a:lnSpc>
              <a:buNone/>
            </a:pPr>
            <a:r>
              <a:rPr lang="en-US" sz="1600" b="1" dirty="0">
                <a:latin typeface="Times New Roman" panose="02020603050405020304" pitchFamily="18" charset="0"/>
                <a:cs typeface="Times New Roman" panose="02020603050405020304" pitchFamily="18" charset="0"/>
              </a:rPr>
              <a:t>                               </a:t>
            </a:r>
          </a:p>
          <a:p>
            <a:pPr marL="457200" lvl="1" indent="0">
              <a:lnSpc>
                <a:spcPct val="50000"/>
              </a:lnSpc>
              <a:buNone/>
            </a:pPr>
            <a:r>
              <a:rPr lang="en-US" sz="1600" b="1" dirty="0">
                <a:latin typeface="Times New Roman" panose="02020603050405020304" pitchFamily="18" charset="0"/>
                <a:cs typeface="Times New Roman" panose="02020603050405020304" pitchFamily="18" charset="0"/>
              </a:rPr>
              <a:t>		  </a:t>
            </a:r>
            <a:r>
              <a:rPr lang="en-US" sz="1600" b="1" u="sng" dirty="0">
                <a:latin typeface="Times New Roman" panose="02020603050405020304" pitchFamily="18" charset="0"/>
                <a:cs typeface="Times New Roman" panose="02020603050405020304" pitchFamily="18" charset="0"/>
              </a:rPr>
              <a:t>Less Interventionist</a:t>
            </a:r>
            <a:br>
              <a:rPr lang="en-US" sz="1600" b="1" u="sng" dirty="0">
                <a:latin typeface="Times New Roman" panose="02020603050405020304" pitchFamily="18" charset="0"/>
                <a:cs typeface="Times New Roman" panose="02020603050405020304" pitchFamily="18" charset="0"/>
              </a:rPr>
            </a:br>
            <a:br>
              <a:rPr lang="en-US" sz="1600" b="1" u="sng" dirty="0">
                <a:latin typeface="Times New Roman" panose="02020603050405020304" pitchFamily="18" charset="0"/>
                <a:cs typeface="Times New Roman" panose="02020603050405020304" pitchFamily="18" charset="0"/>
              </a:rPr>
            </a:br>
            <a:endParaRPr lang="en-US" sz="1600" b="1" dirty="0">
              <a:latin typeface="Times New Roman" panose="02020603050405020304" pitchFamily="18" charset="0"/>
              <a:cs typeface="Times New Roman" panose="02020603050405020304" pitchFamily="18" charset="0"/>
            </a:endParaRPr>
          </a:p>
          <a:p>
            <a:pPr lvl="1"/>
            <a:r>
              <a:rPr lang="en-US" sz="1600" b="1" dirty="0">
                <a:latin typeface="Times New Roman" panose="02020603050405020304" pitchFamily="18" charset="0"/>
                <a:cs typeface="Times New Roman" panose="02020603050405020304" pitchFamily="18" charset="0"/>
              </a:rPr>
              <a:t>Profit-Sacrifice </a:t>
            </a:r>
            <a:r>
              <a:rPr lang="en-US" sz="1600" b="1" i="1" dirty="0">
                <a:latin typeface="Times New Roman" panose="02020603050405020304" pitchFamily="18" charset="0"/>
                <a:cs typeface="Times New Roman" panose="02020603050405020304" pitchFamily="18" charset="0"/>
              </a:rPr>
              <a:t>(</a:t>
            </a:r>
            <a:r>
              <a:rPr lang="en-US" sz="1600" i="1" dirty="0">
                <a:latin typeface="Times New Roman" panose="02020603050405020304" pitchFamily="18" charset="0"/>
                <a:cs typeface="Times New Roman" panose="02020603050405020304" pitchFamily="18" charset="0"/>
              </a:rPr>
              <a:t>sometimes called “predation” standard)</a:t>
            </a:r>
            <a:r>
              <a:rPr lang="en-US" sz="1600" dirty="0">
                <a:latin typeface="Times New Roman" panose="02020603050405020304" pitchFamily="18" charset="0"/>
                <a:cs typeface="Times New Roman" panose="02020603050405020304" pitchFamily="18" charset="0"/>
              </a:rPr>
              <a:t>*</a:t>
            </a:r>
          </a:p>
          <a:p>
            <a:pPr lvl="2"/>
            <a:r>
              <a:rPr lang="en-US" sz="1600" dirty="0">
                <a:latin typeface="Times New Roman" panose="02020603050405020304" pitchFamily="18" charset="0"/>
                <a:cs typeface="Times New Roman" panose="02020603050405020304" pitchFamily="18" charset="0"/>
              </a:rPr>
              <a:t>Conduct “unprofitable ‘but-for’ impact on monopoly power” </a:t>
            </a:r>
          </a:p>
          <a:p>
            <a:pPr lvl="2"/>
            <a:r>
              <a:rPr lang="en-US" sz="1600" dirty="0">
                <a:latin typeface="Times New Roman" panose="02020603050405020304" pitchFamily="18" charset="0"/>
                <a:cs typeface="Times New Roman" panose="02020603050405020304" pitchFamily="18" charset="0"/>
              </a:rPr>
              <a:t>Conduct would make </a:t>
            </a:r>
            <a:r>
              <a:rPr lang="en-US" sz="1600" b="1" dirty="0">
                <a:latin typeface="Times New Roman" panose="02020603050405020304" pitchFamily="18" charset="0"/>
                <a:cs typeface="Times New Roman" panose="02020603050405020304" pitchFamily="18" charset="0"/>
              </a:rPr>
              <a:t>“no economic sense” </a:t>
            </a:r>
            <a:r>
              <a:rPr lang="en-US" sz="1600" dirty="0">
                <a:latin typeface="Times New Roman" panose="02020603050405020304" pitchFamily="18" charset="0"/>
                <a:cs typeface="Times New Roman" panose="02020603050405020304" pitchFamily="18" charset="0"/>
              </a:rPr>
              <a:t>absent impact on monopoly power</a:t>
            </a:r>
          </a:p>
          <a:p>
            <a:pPr lvl="2"/>
            <a:r>
              <a:rPr lang="en-US" sz="1600" dirty="0">
                <a:latin typeface="Times New Roman" panose="02020603050405020304" pitchFamily="18" charset="0"/>
                <a:cs typeface="Times New Roman" panose="02020603050405020304" pitchFamily="18" charset="0"/>
              </a:rPr>
              <a:t>Standard </a:t>
            </a:r>
            <a:r>
              <a:rPr lang="en-US" sz="1600" i="1" dirty="0">
                <a:latin typeface="Times New Roman" panose="02020603050405020304" pitchFamily="18" charset="0"/>
                <a:cs typeface="Times New Roman" panose="02020603050405020304" pitchFamily="18" charset="0"/>
              </a:rPr>
              <a:t>also</a:t>
            </a:r>
            <a:r>
              <a:rPr lang="en-US" sz="1600" dirty="0">
                <a:latin typeface="Times New Roman" panose="02020603050405020304" pitchFamily="18" charset="0"/>
                <a:cs typeface="Times New Roman" panose="02020603050405020304" pitchFamily="18" charset="0"/>
              </a:rPr>
              <a:t> probably would require proof of consumer harm </a:t>
            </a:r>
          </a:p>
          <a:p>
            <a:pPr lvl="2"/>
            <a:r>
              <a:rPr lang="en-US" sz="1600" i="1" dirty="0">
                <a:latin typeface="Times New Roman" panose="02020603050405020304" pitchFamily="18" charset="0"/>
                <a:cs typeface="Times New Roman" panose="02020603050405020304" pitchFamily="18" charset="0"/>
              </a:rPr>
              <a:t>Some commentators would add that plaintiff must show that it was equally efficient (as an additional thumb)</a:t>
            </a:r>
            <a:br>
              <a:rPr lang="en-US" sz="1600" dirty="0">
                <a:latin typeface="Times New Roman" panose="02020603050405020304" pitchFamily="18" charset="0"/>
                <a:cs typeface="Times New Roman" panose="02020603050405020304" pitchFamily="18" charset="0"/>
              </a:rPr>
            </a:br>
            <a:endParaRPr lang="en-US" sz="1600" dirty="0">
              <a:latin typeface="Times New Roman" panose="02020603050405020304" pitchFamily="18" charset="0"/>
              <a:cs typeface="Times New Roman" panose="02020603050405020304" pitchFamily="18" charset="0"/>
            </a:endParaRPr>
          </a:p>
          <a:p>
            <a:pPr lvl="1"/>
            <a:r>
              <a:rPr lang="en-US" sz="1600" b="1" dirty="0">
                <a:latin typeface="Times New Roman" panose="02020603050405020304" pitchFamily="18" charset="0"/>
                <a:cs typeface="Times New Roman" panose="02020603050405020304" pitchFamily="18" charset="0"/>
              </a:rPr>
              <a:t>Sole purpose to exclude </a:t>
            </a:r>
            <a:r>
              <a:rPr lang="en-US" sz="1600" dirty="0">
                <a:latin typeface="Times New Roman" panose="02020603050405020304" pitchFamily="18" charset="0"/>
                <a:cs typeface="Times New Roman" panose="02020603050405020304" pitchFamily="18" charset="0"/>
              </a:rPr>
              <a:t>*</a:t>
            </a:r>
          </a:p>
          <a:p>
            <a:pPr lvl="2"/>
            <a:r>
              <a:rPr lang="en-US" sz="1600" dirty="0">
                <a:latin typeface="Times New Roman" panose="02020603050405020304" pitchFamily="18" charset="0"/>
                <a:cs typeface="Times New Roman" panose="02020603050405020304" pitchFamily="18" charset="0"/>
              </a:rPr>
              <a:t>“No legitimate business reasons” for conduct</a:t>
            </a:r>
          </a:p>
          <a:p>
            <a:pPr lvl="2"/>
            <a:r>
              <a:rPr lang="en-US" sz="1600" dirty="0">
                <a:latin typeface="Times New Roman" panose="02020603050405020304" pitchFamily="18" charset="0"/>
                <a:cs typeface="Times New Roman" panose="02020603050405020304" pitchFamily="18" charset="0"/>
              </a:rPr>
              <a:t>“maneuvers not honestly industrial” </a:t>
            </a:r>
          </a:p>
          <a:p>
            <a:pPr lvl="2"/>
            <a:r>
              <a:rPr lang="en-US" sz="1600" dirty="0">
                <a:latin typeface="Times New Roman" panose="02020603050405020304" pitchFamily="18" charset="0"/>
                <a:cs typeface="Times New Roman" panose="02020603050405020304" pitchFamily="18" charset="0"/>
              </a:rPr>
              <a:t>Also requires proof that conduct caused harm to consumers, but that harm might be “inferred” from harm to competitors </a:t>
            </a:r>
            <a:br>
              <a:rPr lang="en-US" sz="1600" dirty="0">
                <a:latin typeface="Times New Roman" panose="02020603050405020304" pitchFamily="18" charset="0"/>
                <a:cs typeface="Times New Roman" panose="02020603050405020304" pitchFamily="18" charset="0"/>
              </a:rPr>
            </a:br>
            <a:endParaRPr lang="en-US" sz="1600" dirty="0">
              <a:latin typeface="Times New Roman" panose="02020603050405020304" pitchFamily="18" charset="0"/>
              <a:cs typeface="Times New Roman" panose="02020603050405020304" pitchFamily="18" charset="0"/>
            </a:endParaRPr>
          </a:p>
          <a:p>
            <a:pPr lvl="1"/>
            <a:r>
              <a:rPr lang="en-US" sz="1600" b="1" dirty="0">
                <a:latin typeface="Times New Roman" panose="02020603050405020304" pitchFamily="18" charset="0"/>
                <a:cs typeface="Times New Roman" panose="02020603050405020304" pitchFamily="18" charset="0"/>
              </a:rPr>
              <a:t>Per se legality </a:t>
            </a:r>
            <a:r>
              <a:rPr lang="en-US" sz="1600" dirty="0">
                <a:latin typeface="Times New Roman" panose="02020603050405020304" pitchFamily="18" charset="0"/>
                <a:cs typeface="Times New Roman" panose="02020603050405020304" pitchFamily="18" charset="0"/>
              </a:rPr>
              <a:t>[Eliminate Section 2]</a:t>
            </a:r>
            <a:endParaRPr lang="en-US" sz="1400" dirty="0"/>
          </a:p>
        </p:txBody>
      </p:sp>
      <p:sp>
        <p:nvSpPr>
          <p:cNvPr id="6" name="TextBox 5">
            <a:extLst>
              <a:ext uri="{FF2B5EF4-FFF2-40B4-BE49-F238E27FC236}">
                <a16:creationId xmlns:a16="http://schemas.microsoft.com/office/drawing/2014/main" id="{2E9ACDC2-00C7-450B-8CCF-5DCF24ACC9EE}"/>
              </a:ext>
            </a:extLst>
          </p:cNvPr>
          <p:cNvSpPr txBox="1"/>
          <p:nvPr/>
        </p:nvSpPr>
        <p:spPr>
          <a:xfrm>
            <a:off x="5526854" y="6304002"/>
            <a:ext cx="6863895" cy="553998"/>
          </a:xfrm>
          <a:prstGeom prst="rect">
            <a:avLst/>
          </a:prstGeom>
          <a:noFill/>
        </p:spPr>
        <p:txBody>
          <a:bodyPr wrap="square" rtlCol="0">
            <a:spAutoFit/>
          </a:bodyPr>
          <a:lstStyle/>
          <a:p>
            <a:pPr lvl="1"/>
            <a:r>
              <a:rPr lang="en-US" sz="1600" dirty="0">
                <a:latin typeface="Times New Roman" panose="02020603050405020304" pitchFamily="18" charset="0"/>
                <a:cs typeface="Times New Roman" panose="02020603050405020304" pitchFamily="18" charset="0"/>
              </a:rPr>
              <a:t>* </a:t>
            </a:r>
            <a:r>
              <a:rPr lang="en-US" sz="1600" i="1" dirty="0">
                <a:latin typeface="Times New Roman" panose="02020603050405020304" pitchFamily="18" charset="0"/>
                <a:cs typeface="Times New Roman" panose="02020603050405020304" pitchFamily="18" charset="0"/>
              </a:rPr>
              <a:t>E</a:t>
            </a:r>
            <a:r>
              <a:rPr lang="en-US" sz="1400" i="1" dirty="0">
                <a:latin typeface="Times New Roman" panose="02020603050405020304" pitchFamily="18" charset="0"/>
                <a:cs typeface="Times New Roman" panose="02020603050405020304" pitchFamily="18" charset="0"/>
              </a:rPr>
              <a:t>ssentially anticompetitive purpose (“intent”) standards re “willful” conduct;  Sometimes interpreted as “prudential safe harbors” to avoid over-deterrence.</a:t>
            </a:r>
            <a:r>
              <a:rPr lang="en-US" sz="1400" dirty="0">
                <a:latin typeface="Times New Roman" panose="02020603050405020304" pitchFamily="18" charset="0"/>
                <a:cs typeface="Times New Roman" panose="02020603050405020304" pitchFamily="18" charset="0"/>
              </a:rPr>
              <a:t> </a:t>
            </a:r>
          </a:p>
        </p:txBody>
      </p:sp>
      <p:sp>
        <p:nvSpPr>
          <p:cNvPr id="7" name="TextBox 6">
            <a:extLst>
              <a:ext uri="{FF2B5EF4-FFF2-40B4-BE49-F238E27FC236}">
                <a16:creationId xmlns:a16="http://schemas.microsoft.com/office/drawing/2014/main" id="{383A6722-E73F-4DBF-BEDB-D0AE32D5FDEB}"/>
              </a:ext>
            </a:extLst>
          </p:cNvPr>
          <p:cNvSpPr txBox="1"/>
          <p:nvPr/>
        </p:nvSpPr>
        <p:spPr>
          <a:xfrm>
            <a:off x="197176" y="858612"/>
            <a:ext cx="1286372" cy="400110"/>
          </a:xfrm>
          <a:prstGeom prst="rect">
            <a:avLst/>
          </a:prstGeom>
          <a:solidFill>
            <a:srgbClr val="FFFF00"/>
          </a:solidFill>
          <a:ln w="38100">
            <a:solidFill>
              <a:srgbClr val="0070C0"/>
            </a:solidFill>
          </a:ln>
        </p:spPr>
        <p:txBody>
          <a:bodyPr wrap="square" rtlCol="0">
            <a:spAutoFit/>
          </a:bodyPr>
          <a:lstStyle/>
          <a:p>
            <a:r>
              <a:rPr lang="en-US" sz="2000" b="1" dirty="0">
                <a:solidFill>
                  <a:schemeClr val="accent1"/>
                </a:solidFill>
              </a:rPr>
              <a:t>Microsoft</a:t>
            </a:r>
          </a:p>
        </p:txBody>
      </p:sp>
      <p:cxnSp>
        <p:nvCxnSpPr>
          <p:cNvPr id="8" name="Straight Connector 7">
            <a:extLst>
              <a:ext uri="{FF2B5EF4-FFF2-40B4-BE49-F238E27FC236}">
                <a16:creationId xmlns:a16="http://schemas.microsoft.com/office/drawing/2014/main" id="{6AFC7AC7-7DF0-4957-A4FB-8D439E707329}"/>
              </a:ext>
            </a:extLst>
          </p:cNvPr>
          <p:cNvCxnSpPr>
            <a:cxnSpLocks/>
          </p:cNvCxnSpPr>
          <p:nvPr/>
        </p:nvCxnSpPr>
        <p:spPr>
          <a:xfrm>
            <a:off x="609704" y="1406812"/>
            <a:ext cx="461315" cy="2866950"/>
          </a:xfrm>
          <a:prstGeom prst="line">
            <a:avLst/>
          </a:prstGeom>
          <a:ln w="57150">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B93CE0FF-AC19-47E3-B301-9F9E600829AF}"/>
              </a:ext>
            </a:extLst>
          </p:cNvPr>
          <p:cNvSpPr txBox="1"/>
          <p:nvPr/>
        </p:nvSpPr>
        <p:spPr>
          <a:xfrm>
            <a:off x="7907780" y="227670"/>
            <a:ext cx="3779520" cy="830997"/>
          </a:xfrm>
          <a:prstGeom prst="rect">
            <a:avLst/>
          </a:prstGeom>
          <a:solidFill>
            <a:srgbClr val="FFFF00"/>
          </a:solidFill>
          <a:ln w="38100">
            <a:solidFill>
              <a:schemeClr val="tx1"/>
            </a:solidFill>
          </a:ln>
        </p:spPr>
        <p:txBody>
          <a:bodyPr wrap="square" rtlCol="0">
            <a:spAutoFit/>
          </a:bodyPr>
          <a:lstStyle/>
          <a:p>
            <a:r>
              <a:rPr lang="en-US" sz="1600" b="1" dirty="0">
                <a:solidFill>
                  <a:srgbClr val="0070C0"/>
                </a:solidFill>
              </a:rPr>
              <a:t>Profit-Sacrifice &amp; Sole Purpose Tests commonly are required in addition to consumer welfare harm, not instead of.  </a:t>
            </a:r>
          </a:p>
        </p:txBody>
      </p:sp>
    </p:spTree>
    <p:extLst>
      <p:ext uri="{BB962C8B-B14F-4D97-AF65-F5344CB8AC3E}">
        <p14:creationId xmlns:p14="http://schemas.microsoft.com/office/powerpoint/2010/main" val="385066746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5DE56A-8FEC-4F44-A3FF-280591E8FC6B}"/>
              </a:ext>
            </a:extLst>
          </p:cNvPr>
          <p:cNvSpPr>
            <a:spLocks noGrp="1"/>
          </p:cNvSpPr>
          <p:nvPr>
            <p:ph type="title"/>
          </p:nvPr>
        </p:nvSpPr>
        <p:spPr/>
        <p:txBody>
          <a:bodyPr>
            <a:normAutofit fontScale="90000"/>
          </a:bodyPr>
          <a:lstStyle/>
          <a:p>
            <a:r>
              <a:rPr lang="en-US" dirty="0"/>
              <a:t>Microsoft Rule of Reason is a Two-Edged Sword for Plaintiffs:</a:t>
            </a:r>
            <a:br>
              <a:rPr lang="en-US" dirty="0"/>
            </a:br>
            <a:r>
              <a:rPr lang="en-US" dirty="0"/>
              <a:t>Plaintiff must “</a:t>
            </a:r>
            <a:r>
              <a:rPr lang="en-US" i="1" dirty="0"/>
              <a:t>Demonstrate,” </a:t>
            </a:r>
            <a:r>
              <a:rPr lang="en-US" dirty="0"/>
              <a:t>but Defendant may merely </a:t>
            </a:r>
            <a:r>
              <a:rPr lang="en-US" i="1" dirty="0"/>
              <a:t>“Assert”</a:t>
            </a:r>
          </a:p>
        </p:txBody>
      </p:sp>
      <p:sp>
        <p:nvSpPr>
          <p:cNvPr id="3" name="Content Placeholder 2">
            <a:extLst>
              <a:ext uri="{FF2B5EF4-FFF2-40B4-BE49-F238E27FC236}">
                <a16:creationId xmlns:a16="http://schemas.microsoft.com/office/drawing/2014/main" id="{C4CF022C-D11A-4FDB-A5F3-33F568B2A0C2}"/>
              </a:ext>
            </a:extLst>
          </p:cNvPr>
          <p:cNvSpPr>
            <a:spLocks noGrp="1"/>
          </p:cNvSpPr>
          <p:nvPr>
            <p:ph idx="1"/>
          </p:nvPr>
        </p:nvSpPr>
        <p:spPr>
          <a:xfrm>
            <a:off x="838200" y="1825624"/>
            <a:ext cx="10515600" cy="4667251"/>
          </a:xfrm>
        </p:spPr>
        <p:txBody>
          <a:bodyPr>
            <a:normAutofit/>
          </a:bodyPr>
          <a:lstStyle/>
          <a:p>
            <a:r>
              <a:rPr lang="en-US" sz="2400" dirty="0"/>
              <a:t>Pro-Plaintiff</a:t>
            </a:r>
          </a:p>
          <a:p>
            <a:pPr lvl="1"/>
            <a:r>
              <a:rPr lang="en-US" sz="2000" dirty="0"/>
              <a:t>Easier to win under ROR than Profit-Sacrifice/No Econ Sense/Sole Purpose standards </a:t>
            </a:r>
          </a:p>
          <a:p>
            <a:r>
              <a:rPr lang="en-US" sz="2400" dirty="0"/>
              <a:t>Pro-Defendant </a:t>
            </a:r>
          </a:p>
          <a:p>
            <a:pPr lvl="1"/>
            <a:r>
              <a:rPr lang="en-US" sz="2000" dirty="0"/>
              <a:t>Language appears to place a low rebuttal burden on defendant:</a:t>
            </a:r>
            <a:br>
              <a:rPr lang="en-US" sz="2000" dirty="0"/>
            </a:br>
            <a:r>
              <a:rPr lang="en-US" sz="2000" dirty="0"/>
              <a:t>“if a plaintiff successfully establishes a prima facie case under section 2 by </a:t>
            </a:r>
            <a:br>
              <a:rPr lang="en-US" sz="2000" dirty="0"/>
            </a:br>
            <a:r>
              <a:rPr lang="en-US" sz="2000" b="1" u="sng" dirty="0">
                <a:solidFill>
                  <a:srgbClr val="C00000"/>
                </a:solidFill>
              </a:rPr>
              <a:t>demonstrating anticompetitive effect</a:t>
            </a:r>
            <a:r>
              <a:rPr lang="en-US" sz="2000" dirty="0"/>
              <a:t>, then the monopolist may </a:t>
            </a:r>
            <a:br>
              <a:rPr lang="en-US" sz="2000" dirty="0"/>
            </a:br>
            <a:r>
              <a:rPr lang="en-US" sz="2000" dirty="0"/>
              <a:t>proffer a "procompetitive justification" for its conduct.  If the monopolist </a:t>
            </a:r>
            <a:br>
              <a:rPr lang="en-US" sz="2000" dirty="0"/>
            </a:br>
            <a:r>
              <a:rPr lang="en-US" sz="2000" b="1" u="sng" dirty="0">
                <a:solidFill>
                  <a:srgbClr val="C00000"/>
                </a:solidFill>
              </a:rPr>
              <a:t>asserts a procompetitive justification</a:t>
            </a:r>
            <a:r>
              <a:rPr lang="en-US" sz="2000" b="1" dirty="0">
                <a:solidFill>
                  <a:srgbClr val="C00000"/>
                </a:solidFill>
              </a:rPr>
              <a:t> </a:t>
            </a:r>
            <a:r>
              <a:rPr lang="en-US" sz="2000" dirty="0"/>
              <a:t>-- a </a:t>
            </a:r>
            <a:r>
              <a:rPr lang="en-US" sz="2000" dirty="0" err="1"/>
              <a:t>nonpretextual</a:t>
            </a:r>
            <a:r>
              <a:rPr lang="en-US" sz="2000" dirty="0"/>
              <a:t> claim that its conduct is indeed a form of competition on the merits because it involves, for example, greater efficiency or enhanced consumer appeal--then the burden shifts back to the plaintiff to rebut that claim.” 	</a:t>
            </a:r>
          </a:p>
          <a:p>
            <a:r>
              <a:rPr lang="en-US" sz="2400" dirty="0"/>
              <a:t>Subsequent courts have varied in whether to require substantial evidence by defendant versus mere assertion.	</a:t>
            </a:r>
          </a:p>
        </p:txBody>
      </p:sp>
      <p:sp>
        <p:nvSpPr>
          <p:cNvPr id="4" name="Slide Number Placeholder 3">
            <a:extLst>
              <a:ext uri="{FF2B5EF4-FFF2-40B4-BE49-F238E27FC236}">
                <a16:creationId xmlns:a16="http://schemas.microsoft.com/office/drawing/2014/main" id="{09AE674E-C837-43A2-9E21-F0371F19DF39}"/>
              </a:ext>
            </a:extLst>
          </p:cNvPr>
          <p:cNvSpPr>
            <a:spLocks noGrp="1"/>
          </p:cNvSpPr>
          <p:nvPr>
            <p:ph type="sldNum" sz="quarter" idx="12"/>
          </p:nvPr>
        </p:nvSpPr>
        <p:spPr/>
        <p:txBody>
          <a:bodyPr/>
          <a:lstStyle/>
          <a:p>
            <a:fld id="{F487EBBE-9D79-475C-84C6-B9A9B9AB1039}" type="slidenum">
              <a:rPr lang="en-US" smtClean="0"/>
              <a:t>28</a:t>
            </a:fld>
            <a:endParaRPr lang="en-US"/>
          </a:p>
        </p:txBody>
      </p:sp>
    </p:spTree>
    <p:extLst>
      <p:ext uri="{BB962C8B-B14F-4D97-AF65-F5344CB8AC3E}">
        <p14:creationId xmlns:p14="http://schemas.microsoft.com/office/powerpoint/2010/main" val="345259099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200588-DFDD-4BAA-96E7-8B8777282B6E}"/>
              </a:ext>
            </a:extLst>
          </p:cNvPr>
          <p:cNvSpPr>
            <a:spLocks noGrp="1"/>
          </p:cNvSpPr>
          <p:nvPr>
            <p:ph type="title"/>
          </p:nvPr>
        </p:nvSpPr>
        <p:spPr>
          <a:xfrm>
            <a:off x="838200" y="282932"/>
            <a:ext cx="10515600" cy="1325563"/>
          </a:xfrm>
        </p:spPr>
        <p:txBody>
          <a:bodyPr>
            <a:normAutofit fontScale="90000"/>
          </a:bodyPr>
          <a:lstStyle/>
          <a:p>
            <a:r>
              <a:rPr lang="en-US" sz="3200" dirty="0"/>
              <a:t>Factual Analysis under Section 2 Rule of Reason: Balancing Issues</a:t>
            </a:r>
            <a:br>
              <a:rPr lang="en-US" sz="3200" dirty="0"/>
            </a:br>
            <a:endParaRPr lang="en-US" sz="3200" dirty="0"/>
          </a:p>
        </p:txBody>
      </p:sp>
      <p:sp>
        <p:nvSpPr>
          <p:cNvPr id="3" name="Content Placeholder 2">
            <a:extLst>
              <a:ext uri="{FF2B5EF4-FFF2-40B4-BE49-F238E27FC236}">
                <a16:creationId xmlns:a16="http://schemas.microsoft.com/office/drawing/2014/main" id="{503FB91B-F56E-42E3-8D67-14714AA06883}"/>
              </a:ext>
            </a:extLst>
          </p:cNvPr>
          <p:cNvSpPr>
            <a:spLocks noGrp="1"/>
          </p:cNvSpPr>
          <p:nvPr>
            <p:ph sz="half" idx="1"/>
          </p:nvPr>
        </p:nvSpPr>
        <p:spPr>
          <a:xfrm>
            <a:off x="387849" y="1377116"/>
            <a:ext cx="8038672" cy="5032375"/>
          </a:xfrm>
        </p:spPr>
        <p:txBody>
          <a:bodyPr>
            <a:normAutofit fontScale="77500" lnSpcReduction="20000"/>
          </a:bodyPr>
          <a:lstStyle/>
          <a:p>
            <a:pPr>
              <a:lnSpc>
                <a:spcPct val="110000"/>
              </a:lnSpc>
              <a:spcAft>
                <a:spcPts val="400"/>
              </a:spcAft>
            </a:pPr>
            <a:r>
              <a:rPr lang="en-US" dirty="0"/>
              <a:t>Microsoft failed to rebut findings of fact regarding competitive harm </a:t>
            </a:r>
          </a:p>
          <a:p>
            <a:pPr>
              <a:lnSpc>
                <a:spcPct val="110000"/>
              </a:lnSpc>
              <a:spcAft>
                <a:spcPts val="400"/>
              </a:spcAft>
            </a:pPr>
            <a:r>
              <a:rPr lang="en-US" dirty="0"/>
              <a:t>Microsoft failed to even offer efficiency justifications for particular alleged anticompetitive conduct</a:t>
            </a:r>
          </a:p>
          <a:p>
            <a:pPr>
              <a:lnSpc>
                <a:spcPct val="110000"/>
              </a:lnSpc>
              <a:spcAft>
                <a:spcPts val="400"/>
              </a:spcAft>
            </a:pPr>
            <a:r>
              <a:rPr lang="en-US" dirty="0"/>
              <a:t>Under rule of reason approach, the showing of competitive harm and failure to offer procompetitive justification implies </a:t>
            </a:r>
            <a:r>
              <a:rPr lang="en-US" i="1" dirty="0"/>
              <a:t>liability.</a:t>
            </a:r>
          </a:p>
          <a:p>
            <a:pPr>
              <a:lnSpc>
                <a:spcPct val="110000"/>
              </a:lnSpc>
              <a:spcAft>
                <a:spcPts val="400"/>
              </a:spcAft>
            </a:pPr>
            <a:r>
              <a:rPr lang="en-US" dirty="0"/>
              <a:t>With respect to Microsoft restrictions on alteration of boot sequence, Microsoft offered a justification and Government failed to show that harms outweighed benefits, so </a:t>
            </a:r>
            <a:r>
              <a:rPr lang="en-US" i="1" dirty="0"/>
              <a:t>no liability (pp. 547-48)</a:t>
            </a:r>
          </a:p>
          <a:p>
            <a:pPr>
              <a:lnSpc>
                <a:spcPct val="110000"/>
              </a:lnSpc>
              <a:spcAft>
                <a:spcPts val="400"/>
              </a:spcAft>
            </a:pPr>
            <a:r>
              <a:rPr lang="en-US" b="1" i="1" dirty="0"/>
              <a:t>Court did balance for the one issue where balancing was required </a:t>
            </a:r>
          </a:p>
          <a:p>
            <a:pPr>
              <a:lnSpc>
                <a:spcPct val="110000"/>
              </a:lnSpc>
              <a:spcAft>
                <a:spcPts val="400"/>
              </a:spcAft>
            </a:pPr>
            <a:r>
              <a:rPr lang="en-US" b="1" i="1" dirty="0">
                <a:solidFill>
                  <a:srgbClr val="C00000"/>
                </a:solidFill>
              </a:rPr>
              <a:t>Why so little balancing?  </a:t>
            </a:r>
            <a:r>
              <a:rPr lang="en-US" b="1" dirty="0">
                <a:solidFill>
                  <a:srgbClr val="C00000"/>
                </a:solidFill>
              </a:rPr>
              <a:t>Both Governments and Microsoft were litigation under the assumption that the relevant legal standard was “profit sacrifice”/“no economic sense” -- not ROR</a:t>
            </a:r>
          </a:p>
          <a:p>
            <a:pPr marL="0" indent="0">
              <a:lnSpc>
                <a:spcPct val="110000"/>
              </a:lnSpc>
              <a:spcAft>
                <a:spcPts val="400"/>
              </a:spcAft>
              <a:buNone/>
            </a:pPr>
            <a:endParaRPr lang="en-US" sz="2900" b="1" i="1" dirty="0">
              <a:solidFill>
                <a:srgbClr val="C00000"/>
              </a:solidFill>
            </a:endParaRPr>
          </a:p>
        </p:txBody>
      </p:sp>
      <p:sp>
        <p:nvSpPr>
          <p:cNvPr id="7" name="TextBox 6">
            <a:extLst>
              <a:ext uri="{FF2B5EF4-FFF2-40B4-BE49-F238E27FC236}">
                <a16:creationId xmlns:a16="http://schemas.microsoft.com/office/drawing/2014/main" id="{215394E9-B881-4455-8ADF-4AD6016D8A97}"/>
              </a:ext>
            </a:extLst>
          </p:cNvPr>
          <p:cNvSpPr txBox="1"/>
          <p:nvPr/>
        </p:nvSpPr>
        <p:spPr>
          <a:xfrm>
            <a:off x="9110676" y="1482338"/>
            <a:ext cx="2715804" cy="369332"/>
          </a:xfrm>
          <a:prstGeom prst="rect">
            <a:avLst/>
          </a:prstGeom>
          <a:noFill/>
          <a:ln w="38100">
            <a:solidFill>
              <a:srgbClr val="0070C0"/>
            </a:solidFill>
          </a:ln>
        </p:spPr>
        <p:txBody>
          <a:bodyPr wrap="square" rtlCol="0">
            <a:spAutoFit/>
          </a:bodyPr>
          <a:lstStyle/>
          <a:p>
            <a:r>
              <a:rPr lang="en-US" b="1" dirty="0">
                <a:solidFill>
                  <a:srgbClr val="0070C0"/>
                </a:solidFill>
              </a:rPr>
              <a:t>Thus, no need to balance</a:t>
            </a:r>
          </a:p>
        </p:txBody>
      </p:sp>
      <p:cxnSp>
        <p:nvCxnSpPr>
          <p:cNvPr id="8" name="Straight Arrow Connector 7">
            <a:extLst>
              <a:ext uri="{FF2B5EF4-FFF2-40B4-BE49-F238E27FC236}">
                <a16:creationId xmlns:a16="http://schemas.microsoft.com/office/drawing/2014/main" id="{82B258A1-F388-4EE8-8379-360CB92A40E2}"/>
              </a:ext>
            </a:extLst>
          </p:cNvPr>
          <p:cNvCxnSpPr>
            <a:cxnSpLocks/>
          </p:cNvCxnSpPr>
          <p:nvPr/>
        </p:nvCxnSpPr>
        <p:spPr>
          <a:xfrm flipH="1">
            <a:off x="7516729" y="1796483"/>
            <a:ext cx="1251870" cy="292067"/>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0D1F5D8C-C0C3-4416-9056-79A8871CFF54}"/>
              </a:ext>
            </a:extLst>
          </p:cNvPr>
          <p:cNvSpPr txBox="1"/>
          <p:nvPr/>
        </p:nvSpPr>
        <p:spPr>
          <a:xfrm>
            <a:off x="9286191" y="3399120"/>
            <a:ext cx="2715804" cy="369332"/>
          </a:xfrm>
          <a:prstGeom prst="rect">
            <a:avLst/>
          </a:prstGeom>
          <a:noFill/>
          <a:ln w="38100">
            <a:solidFill>
              <a:srgbClr val="0070C0"/>
            </a:solidFill>
          </a:ln>
        </p:spPr>
        <p:txBody>
          <a:bodyPr wrap="square" rtlCol="0">
            <a:spAutoFit/>
          </a:bodyPr>
          <a:lstStyle/>
          <a:p>
            <a:r>
              <a:rPr lang="en-US" b="1" dirty="0">
                <a:solidFill>
                  <a:srgbClr val="0070C0"/>
                </a:solidFill>
              </a:rPr>
              <a:t>Thus, no need to balance</a:t>
            </a:r>
          </a:p>
        </p:txBody>
      </p:sp>
      <p:cxnSp>
        <p:nvCxnSpPr>
          <p:cNvPr id="10" name="Straight Arrow Connector 9">
            <a:extLst>
              <a:ext uri="{FF2B5EF4-FFF2-40B4-BE49-F238E27FC236}">
                <a16:creationId xmlns:a16="http://schemas.microsoft.com/office/drawing/2014/main" id="{6E0D7CD2-484A-4238-8DB7-0A7943A32E3F}"/>
              </a:ext>
            </a:extLst>
          </p:cNvPr>
          <p:cNvCxnSpPr>
            <a:cxnSpLocks/>
          </p:cNvCxnSpPr>
          <p:nvPr/>
        </p:nvCxnSpPr>
        <p:spPr>
          <a:xfrm flipH="1">
            <a:off x="7858806" y="3647273"/>
            <a:ext cx="1251870" cy="292067"/>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F37EEC1F-FEEC-45D1-92E8-9084C0A332CE}"/>
              </a:ext>
            </a:extLst>
          </p:cNvPr>
          <p:cNvSpPr txBox="1"/>
          <p:nvPr/>
        </p:nvSpPr>
        <p:spPr>
          <a:xfrm>
            <a:off x="8935947" y="4334064"/>
            <a:ext cx="2715804" cy="923330"/>
          </a:xfrm>
          <a:prstGeom prst="rect">
            <a:avLst/>
          </a:prstGeom>
          <a:noFill/>
          <a:ln w="38100">
            <a:solidFill>
              <a:srgbClr val="0070C0"/>
            </a:solidFill>
          </a:ln>
        </p:spPr>
        <p:txBody>
          <a:bodyPr wrap="square" rtlCol="0">
            <a:spAutoFit/>
          </a:bodyPr>
          <a:lstStyle/>
          <a:p>
            <a:r>
              <a:rPr lang="en-US" b="1" dirty="0">
                <a:solidFill>
                  <a:srgbClr val="0070C0"/>
                </a:solidFill>
              </a:rPr>
              <a:t>See discussion of preventing substitute interface </a:t>
            </a:r>
            <a:r>
              <a:rPr lang="en-US" b="1" i="1" dirty="0">
                <a:solidFill>
                  <a:srgbClr val="0070C0"/>
                </a:solidFill>
              </a:rPr>
              <a:t>(pp. 547-48)</a:t>
            </a:r>
          </a:p>
        </p:txBody>
      </p:sp>
      <p:cxnSp>
        <p:nvCxnSpPr>
          <p:cNvPr id="12" name="Straight Arrow Connector 11">
            <a:extLst>
              <a:ext uri="{FF2B5EF4-FFF2-40B4-BE49-F238E27FC236}">
                <a16:creationId xmlns:a16="http://schemas.microsoft.com/office/drawing/2014/main" id="{AFDA654B-38C5-49D0-BD57-A17294E58431}"/>
              </a:ext>
            </a:extLst>
          </p:cNvPr>
          <p:cNvCxnSpPr>
            <a:cxnSpLocks/>
          </p:cNvCxnSpPr>
          <p:nvPr/>
        </p:nvCxnSpPr>
        <p:spPr>
          <a:xfrm flipH="1">
            <a:off x="7516729" y="4502954"/>
            <a:ext cx="1251870" cy="292067"/>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4" name="Slide Number Placeholder 3">
            <a:extLst>
              <a:ext uri="{FF2B5EF4-FFF2-40B4-BE49-F238E27FC236}">
                <a16:creationId xmlns:a16="http://schemas.microsoft.com/office/drawing/2014/main" id="{02DC0A50-C249-4E68-9A95-24902A481C0E}"/>
              </a:ext>
            </a:extLst>
          </p:cNvPr>
          <p:cNvSpPr>
            <a:spLocks noGrp="1"/>
          </p:cNvSpPr>
          <p:nvPr>
            <p:ph type="sldNum" sz="quarter" idx="12"/>
          </p:nvPr>
        </p:nvSpPr>
        <p:spPr/>
        <p:txBody>
          <a:bodyPr/>
          <a:lstStyle/>
          <a:p>
            <a:fld id="{F487EBBE-9D79-475C-84C6-B9A9B9AB1039}" type="slidenum">
              <a:rPr lang="en-US" smtClean="0"/>
              <a:t>29</a:t>
            </a:fld>
            <a:endParaRPr lang="en-US"/>
          </a:p>
        </p:txBody>
      </p:sp>
    </p:spTree>
    <p:extLst>
      <p:ext uri="{BB962C8B-B14F-4D97-AF65-F5344CB8AC3E}">
        <p14:creationId xmlns:p14="http://schemas.microsoft.com/office/powerpoint/2010/main" val="35159340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sz="3200" dirty="0"/>
              <a:t>Innovation and Its Benefits</a:t>
            </a:r>
          </a:p>
        </p:txBody>
      </p:sp>
      <p:sp>
        <p:nvSpPr>
          <p:cNvPr id="3" name="Content Placeholder 2"/>
          <p:cNvSpPr>
            <a:spLocks noGrp="1"/>
          </p:cNvSpPr>
          <p:nvPr>
            <p:ph idx="1"/>
          </p:nvPr>
        </p:nvSpPr>
        <p:spPr/>
        <p:txBody>
          <a:bodyPr>
            <a:normAutofit/>
          </a:bodyPr>
          <a:lstStyle/>
          <a:p>
            <a:r>
              <a:rPr lang="en-US" dirty="0"/>
              <a:t>Innovation can benefit consumers in several ways</a:t>
            </a:r>
          </a:p>
          <a:p>
            <a:pPr lvl="1"/>
            <a:r>
              <a:rPr lang="en-US" dirty="0"/>
              <a:t>Innovative entry can reduce market power of incumbent firms (so-called “static” effects)</a:t>
            </a:r>
          </a:p>
          <a:p>
            <a:pPr lvl="2"/>
            <a:r>
              <a:rPr lang="en-US" i="1" dirty="0"/>
              <a:t>Reduce price and increase output </a:t>
            </a:r>
          </a:p>
          <a:p>
            <a:pPr lvl="2"/>
            <a:r>
              <a:rPr lang="en-US" i="1" dirty="0">
                <a:solidFill>
                  <a:srgbClr val="0070C0"/>
                </a:solidFill>
              </a:rPr>
              <a:t>Diagram – Movement along the demand curve to lower price</a:t>
            </a:r>
          </a:p>
          <a:p>
            <a:pPr lvl="1"/>
            <a:r>
              <a:rPr lang="en-US" dirty="0"/>
              <a:t>Innovation that leads to new or superior products can lead to lower “quality-adjusted” prices (so-called “dynamic” effects)</a:t>
            </a:r>
          </a:p>
          <a:p>
            <a:pPr lvl="2"/>
            <a:r>
              <a:rPr lang="en-US" i="1" dirty="0">
                <a:solidFill>
                  <a:srgbClr val="0070C0"/>
                </a:solidFill>
              </a:rPr>
              <a:t>Diagram - Shift demand curve up and to the right</a:t>
            </a:r>
          </a:p>
          <a:p>
            <a:r>
              <a:rPr lang="en-US" i="1" dirty="0">
                <a:solidFill>
                  <a:srgbClr val="0070C0"/>
                </a:solidFill>
              </a:rPr>
              <a:t>See next slides for diagrams</a:t>
            </a:r>
          </a:p>
        </p:txBody>
      </p:sp>
      <p:sp>
        <p:nvSpPr>
          <p:cNvPr id="4" name="Slide Number Placeholder 3"/>
          <p:cNvSpPr>
            <a:spLocks noGrp="1"/>
          </p:cNvSpPr>
          <p:nvPr>
            <p:ph type="sldNum" sz="quarter" idx="12"/>
          </p:nvPr>
        </p:nvSpPr>
        <p:spPr/>
        <p:txBody>
          <a:bodyPr/>
          <a:lstStyle/>
          <a:p>
            <a:fld id="{446A0AF8-159E-4ACB-9033-DD13606F6415}" type="slidenum">
              <a:rPr lang="en-US" smtClean="0"/>
              <a:t>3</a:t>
            </a:fld>
            <a:endParaRPr lang="en-US"/>
          </a:p>
        </p:txBody>
      </p:sp>
    </p:spTree>
    <p:extLst>
      <p:ext uri="{BB962C8B-B14F-4D97-AF65-F5344CB8AC3E}">
        <p14:creationId xmlns:p14="http://schemas.microsoft.com/office/powerpoint/2010/main" val="156308127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2B03D3-23BC-4ED4-AC7F-4430607DA6B4}"/>
              </a:ext>
            </a:extLst>
          </p:cNvPr>
          <p:cNvSpPr>
            <a:spLocks noGrp="1"/>
          </p:cNvSpPr>
          <p:nvPr>
            <p:ph type="title"/>
          </p:nvPr>
        </p:nvSpPr>
        <p:spPr/>
        <p:txBody>
          <a:bodyPr>
            <a:normAutofit/>
          </a:bodyPr>
          <a:lstStyle/>
          <a:p>
            <a:r>
              <a:rPr lang="en-US" sz="3200" dirty="0"/>
              <a:t>Microsoft’s Broad Innovation Defense Rejected </a:t>
            </a:r>
            <a:r>
              <a:rPr lang="en-US" sz="2400" i="1" dirty="0">
                <a:solidFill>
                  <a:srgbClr val="00B0F0"/>
                </a:solidFill>
              </a:rPr>
              <a:t>(p. 549)</a:t>
            </a:r>
            <a:endParaRPr lang="en-US" sz="3200" i="1" dirty="0">
              <a:solidFill>
                <a:srgbClr val="00B0F0"/>
              </a:solidFill>
            </a:endParaRPr>
          </a:p>
        </p:txBody>
      </p:sp>
      <p:sp>
        <p:nvSpPr>
          <p:cNvPr id="3" name="Content Placeholder 2">
            <a:extLst>
              <a:ext uri="{FF2B5EF4-FFF2-40B4-BE49-F238E27FC236}">
                <a16:creationId xmlns:a16="http://schemas.microsoft.com/office/drawing/2014/main" id="{4F13C3E5-E54F-4D8D-89E2-D791D232C88D}"/>
              </a:ext>
            </a:extLst>
          </p:cNvPr>
          <p:cNvSpPr>
            <a:spLocks noGrp="1"/>
          </p:cNvSpPr>
          <p:nvPr>
            <p:ph idx="1"/>
          </p:nvPr>
        </p:nvSpPr>
        <p:spPr>
          <a:xfrm>
            <a:off x="838200" y="1825625"/>
            <a:ext cx="9497602" cy="4351338"/>
          </a:xfrm>
        </p:spPr>
        <p:txBody>
          <a:bodyPr/>
          <a:lstStyle/>
          <a:p>
            <a:pPr marL="0" indent="0">
              <a:lnSpc>
                <a:spcPct val="107000"/>
              </a:lnSpc>
              <a:spcBef>
                <a:spcPts val="0"/>
              </a:spcBef>
              <a:spcAft>
                <a:spcPts val="800"/>
              </a:spcAft>
              <a:buNone/>
            </a:pPr>
            <a:r>
              <a:rPr lang="en-US" sz="2000" dirty="0">
                <a:solidFill>
                  <a:srgbClr val="C00000"/>
                </a:solidFill>
                <a:latin typeface="Times New Roman" panose="02020603050405020304" pitchFamily="18" charset="0"/>
                <a:ea typeface="Times New Roman" panose="02020603050405020304" pitchFamily="18" charset="0"/>
                <a:cs typeface="Times New Roman" panose="02020603050405020304" pitchFamily="18" charset="0"/>
              </a:rPr>
              <a:t>“As a general rule, courts are properly very skeptical about claims that competition has been harmed by a dominant firm’s product design changes. </a:t>
            </a:r>
            <a:r>
              <a:rPr lang="en-US" sz="2000" dirty="0">
                <a:latin typeface="Times New Roman" panose="02020603050405020304" pitchFamily="18" charset="0"/>
                <a:ea typeface="Times New Roman" panose="02020603050405020304" pitchFamily="18" charset="0"/>
                <a:cs typeface="Times New Roman" panose="02020603050405020304" pitchFamily="18" charset="0"/>
              </a:rPr>
              <a:t>In a competitive market, firms routinely innovate in the hope of appealing to consumers, sometimes in the process making their products incompatible with those of rivals; the imposition of liability when a monopolist does the same thing will inevitably deter a certain amount of innovation. This is all the more true in a market, such as this one, in which the product itself is rapidly changing.” </a:t>
            </a:r>
          </a:p>
          <a:p>
            <a:pPr marL="0" indent="0">
              <a:lnSpc>
                <a:spcPct val="107000"/>
              </a:lnSpc>
              <a:spcBef>
                <a:spcPts val="0"/>
              </a:spcBef>
              <a:spcAft>
                <a:spcPts val="800"/>
              </a:spcAft>
              <a:buNone/>
            </a:pPr>
            <a:r>
              <a:rPr lang="en-US" sz="2000" dirty="0">
                <a:solidFill>
                  <a:srgbClr val="C00000"/>
                </a:solidFill>
                <a:latin typeface="Times New Roman" panose="02020603050405020304" pitchFamily="18" charset="0"/>
                <a:ea typeface="Times New Roman" panose="02020603050405020304" pitchFamily="18" charset="0"/>
                <a:cs typeface="Times New Roman" panose="02020603050405020304" pitchFamily="18" charset="0"/>
              </a:rPr>
              <a:t>“Judicial deference to product innovation, however, does not mean that a monopolist’s product design decisions are per se lawful.”</a:t>
            </a:r>
          </a:p>
          <a:p>
            <a:pPr marL="0" indent="0">
              <a:buNone/>
            </a:pPr>
            <a:endParaRPr lang="en-US" dirty="0"/>
          </a:p>
        </p:txBody>
      </p:sp>
      <p:sp>
        <p:nvSpPr>
          <p:cNvPr id="4" name="Slide Number Placeholder 3">
            <a:extLst>
              <a:ext uri="{FF2B5EF4-FFF2-40B4-BE49-F238E27FC236}">
                <a16:creationId xmlns:a16="http://schemas.microsoft.com/office/drawing/2014/main" id="{2BCAE03C-48AC-4EEE-B857-2E3C7BADB5D6}"/>
              </a:ext>
            </a:extLst>
          </p:cNvPr>
          <p:cNvSpPr>
            <a:spLocks noGrp="1"/>
          </p:cNvSpPr>
          <p:nvPr>
            <p:ph type="sldNum" sz="quarter" idx="12"/>
          </p:nvPr>
        </p:nvSpPr>
        <p:spPr/>
        <p:txBody>
          <a:bodyPr/>
          <a:lstStyle/>
          <a:p>
            <a:fld id="{F487EBBE-9D79-475C-84C6-B9A9B9AB1039}" type="slidenum">
              <a:rPr lang="en-US" smtClean="0"/>
              <a:t>30</a:t>
            </a:fld>
            <a:endParaRPr lang="en-US"/>
          </a:p>
        </p:txBody>
      </p:sp>
    </p:spTree>
    <p:extLst>
      <p:ext uri="{BB962C8B-B14F-4D97-AF65-F5344CB8AC3E}">
        <p14:creationId xmlns:p14="http://schemas.microsoft.com/office/powerpoint/2010/main" val="287492258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DA7A3D-8A45-48EA-8EF7-DBCAD8268831}"/>
              </a:ext>
            </a:extLst>
          </p:cNvPr>
          <p:cNvSpPr>
            <a:spLocks noGrp="1"/>
          </p:cNvSpPr>
          <p:nvPr>
            <p:ph type="title"/>
          </p:nvPr>
        </p:nvSpPr>
        <p:spPr/>
        <p:txBody>
          <a:bodyPr/>
          <a:lstStyle/>
          <a:p>
            <a:r>
              <a:rPr lang="en-US" dirty="0"/>
              <a:t>Microsoft No-Causation Analysis Rejected </a:t>
            </a:r>
            <a:r>
              <a:rPr lang="en-US" sz="2400" i="1" dirty="0">
                <a:solidFill>
                  <a:srgbClr val="00B0F0"/>
                </a:solidFill>
              </a:rPr>
              <a:t>(pp. 551-52)</a:t>
            </a:r>
            <a:endParaRPr lang="en-US" i="1" dirty="0">
              <a:solidFill>
                <a:srgbClr val="00B0F0"/>
              </a:solidFill>
            </a:endParaRPr>
          </a:p>
        </p:txBody>
      </p:sp>
      <p:sp>
        <p:nvSpPr>
          <p:cNvPr id="4" name="Content Placeholder 3">
            <a:extLst>
              <a:ext uri="{FF2B5EF4-FFF2-40B4-BE49-F238E27FC236}">
                <a16:creationId xmlns:a16="http://schemas.microsoft.com/office/drawing/2014/main" id="{E551858F-4033-4679-8052-84641306AB9F}"/>
              </a:ext>
            </a:extLst>
          </p:cNvPr>
          <p:cNvSpPr>
            <a:spLocks noGrp="1"/>
          </p:cNvSpPr>
          <p:nvPr>
            <p:ph idx="1"/>
          </p:nvPr>
        </p:nvSpPr>
        <p:spPr>
          <a:xfrm>
            <a:off x="647271" y="1675735"/>
            <a:ext cx="6606283" cy="5033290"/>
          </a:xfrm>
        </p:spPr>
        <p:txBody>
          <a:bodyPr>
            <a:normAutofit fontScale="77500" lnSpcReduction="20000"/>
          </a:bodyPr>
          <a:lstStyle/>
          <a:p>
            <a:pPr>
              <a:lnSpc>
                <a:spcPct val="110000"/>
              </a:lnSpc>
              <a:spcAft>
                <a:spcPts val="400"/>
              </a:spcAft>
            </a:pPr>
            <a:r>
              <a:rPr lang="en-US" sz="2900" dirty="0"/>
              <a:t>Microsoft claim: Government did not show that Netscape and Java would have succeeded, </a:t>
            </a:r>
            <a:br>
              <a:rPr lang="en-US" sz="2900" dirty="0"/>
            </a:br>
            <a:r>
              <a:rPr lang="en-US" sz="2900" dirty="0"/>
              <a:t>absent the conduct</a:t>
            </a:r>
          </a:p>
          <a:p>
            <a:pPr>
              <a:lnSpc>
                <a:spcPct val="110000"/>
              </a:lnSpc>
              <a:spcAft>
                <a:spcPts val="400"/>
              </a:spcAft>
            </a:pPr>
            <a:r>
              <a:rPr lang="en-US" sz="2900" dirty="0"/>
              <a:t>D.C. Circuit response</a:t>
            </a:r>
          </a:p>
          <a:p>
            <a:pPr lvl="1">
              <a:lnSpc>
                <a:spcPct val="110000"/>
              </a:lnSpc>
              <a:spcAft>
                <a:spcPts val="400"/>
              </a:spcAft>
            </a:pPr>
            <a:r>
              <a:rPr lang="en-US" sz="2900" b="1" i="1" dirty="0">
                <a:solidFill>
                  <a:srgbClr val="C00000"/>
                </a:solidFill>
              </a:rPr>
              <a:t>Microsoft conduct is “reasonably capable of contributing significantly to a defendant’s continued monopoly power” </a:t>
            </a:r>
          </a:p>
          <a:p>
            <a:pPr lvl="1">
              <a:lnSpc>
                <a:spcPct val="110000"/>
              </a:lnSpc>
              <a:spcAft>
                <a:spcPts val="400"/>
              </a:spcAft>
            </a:pPr>
            <a:r>
              <a:rPr lang="en-US" sz="2900" dirty="0"/>
              <a:t>Requiring reconstruction of hypothetical marketplace absent the conduct </a:t>
            </a:r>
            <a:r>
              <a:rPr lang="en-US" sz="2900" dirty="0">
                <a:solidFill>
                  <a:srgbClr val="C00000"/>
                </a:solidFill>
              </a:rPr>
              <a:t>“would only encourage monopolist to take more and earlier anticompetitive action.”</a:t>
            </a:r>
          </a:p>
          <a:p>
            <a:pPr lvl="1">
              <a:lnSpc>
                <a:spcPct val="110000"/>
              </a:lnSpc>
              <a:spcAft>
                <a:spcPts val="400"/>
              </a:spcAft>
            </a:pPr>
            <a:r>
              <a:rPr lang="en-US" sz="2900" dirty="0">
                <a:solidFill>
                  <a:srgbClr val="C00000"/>
                </a:solidFill>
              </a:rPr>
              <a:t>“It would be inimical to the purpose of the Sherman Act to allow monopolists free reign to squash nascent unproven competitors.”</a:t>
            </a:r>
          </a:p>
          <a:p>
            <a:pPr marL="0" indent="0">
              <a:lnSpc>
                <a:spcPct val="110000"/>
              </a:lnSpc>
              <a:spcAft>
                <a:spcPts val="400"/>
              </a:spcAft>
              <a:buNone/>
            </a:pPr>
            <a:endParaRPr lang="en-US" sz="3400" dirty="0"/>
          </a:p>
          <a:p>
            <a:pPr marL="0" indent="0">
              <a:lnSpc>
                <a:spcPct val="110000"/>
              </a:lnSpc>
              <a:spcAft>
                <a:spcPts val="400"/>
              </a:spcAft>
              <a:buNone/>
            </a:pPr>
            <a:endParaRPr lang="en-US" dirty="0"/>
          </a:p>
        </p:txBody>
      </p:sp>
      <p:sp>
        <p:nvSpPr>
          <p:cNvPr id="8" name="TextBox 7">
            <a:extLst>
              <a:ext uri="{FF2B5EF4-FFF2-40B4-BE49-F238E27FC236}">
                <a16:creationId xmlns:a16="http://schemas.microsoft.com/office/drawing/2014/main" id="{A0D06805-C41C-4A31-A494-2505364A5112}"/>
              </a:ext>
            </a:extLst>
          </p:cNvPr>
          <p:cNvSpPr txBox="1"/>
          <p:nvPr/>
        </p:nvSpPr>
        <p:spPr>
          <a:xfrm>
            <a:off x="8219326" y="4110114"/>
            <a:ext cx="3637052" cy="1754326"/>
          </a:xfrm>
          <a:prstGeom prst="rect">
            <a:avLst/>
          </a:prstGeom>
          <a:noFill/>
        </p:spPr>
        <p:txBody>
          <a:bodyPr wrap="square">
            <a:spAutoFit/>
          </a:bodyPr>
          <a:lstStyle/>
          <a:p>
            <a:pPr marL="91440" lvl="1">
              <a:lnSpc>
                <a:spcPct val="90000"/>
              </a:lnSpc>
            </a:pPr>
            <a:r>
              <a:rPr lang="en-US" sz="2400" b="1" u="sng" dirty="0"/>
              <a:t>One very large </a:t>
            </a:r>
            <a:r>
              <a:rPr lang="en-US" sz="2400" b="1" i="1" u="sng" dirty="0"/>
              <a:t>“BUT”</a:t>
            </a:r>
          </a:p>
          <a:p>
            <a:pPr marL="91440" lvl="1">
              <a:lnSpc>
                <a:spcPct val="90000"/>
              </a:lnSpc>
            </a:pPr>
            <a:r>
              <a:rPr lang="en-US" sz="2400" b="1" dirty="0">
                <a:solidFill>
                  <a:srgbClr val="C00000"/>
                </a:solidFill>
              </a:rPr>
              <a:t>Causation more relevant to “appropriate remedy issue” </a:t>
            </a:r>
            <a:r>
              <a:rPr lang="en-US" sz="2400" i="1" dirty="0"/>
              <a:t>(i.e., structural or conduct remedy)</a:t>
            </a:r>
            <a:r>
              <a:rPr lang="en-US" sz="2400" dirty="0"/>
              <a:t> </a:t>
            </a:r>
            <a:r>
              <a:rPr lang="en-US" i="1" dirty="0">
                <a:solidFill>
                  <a:srgbClr val="00B0F0"/>
                </a:solidFill>
              </a:rPr>
              <a:t>(p. 552)</a:t>
            </a:r>
            <a:endParaRPr lang="en-US" sz="2400" i="1" dirty="0">
              <a:solidFill>
                <a:srgbClr val="00B0F0"/>
              </a:solidFill>
            </a:endParaRPr>
          </a:p>
        </p:txBody>
      </p:sp>
      <p:cxnSp>
        <p:nvCxnSpPr>
          <p:cNvPr id="12" name="Straight Arrow Connector 11">
            <a:extLst>
              <a:ext uri="{FF2B5EF4-FFF2-40B4-BE49-F238E27FC236}">
                <a16:creationId xmlns:a16="http://schemas.microsoft.com/office/drawing/2014/main" id="{DEB2A32E-5699-4226-BC3D-F1F6A7C8EE01}"/>
              </a:ext>
            </a:extLst>
          </p:cNvPr>
          <p:cNvCxnSpPr/>
          <p:nvPr/>
        </p:nvCxnSpPr>
        <p:spPr>
          <a:xfrm flipH="1">
            <a:off x="6935056" y="5106256"/>
            <a:ext cx="1017142" cy="652108"/>
          </a:xfrm>
          <a:prstGeom prst="straightConnector1">
            <a:avLst/>
          </a:prstGeom>
          <a:ln w="38100">
            <a:solidFill>
              <a:srgbClr val="C0000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3" name="Straight Arrow Connector 12">
            <a:extLst>
              <a:ext uri="{FF2B5EF4-FFF2-40B4-BE49-F238E27FC236}">
                <a16:creationId xmlns:a16="http://schemas.microsoft.com/office/drawing/2014/main" id="{E3E4AB9A-D5AB-4AC1-B977-C4F7C9A31E9A}"/>
              </a:ext>
            </a:extLst>
          </p:cNvPr>
          <p:cNvCxnSpPr>
            <a:cxnSpLocks/>
          </p:cNvCxnSpPr>
          <p:nvPr/>
        </p:nvCxnSpPr>
        <p:spPr>
          <a:xfrm flipH="1" flipV="1">
            <a:off x="6786080" y="4598629"/>
            <a:ext cx="1166118" cy="253813"/>
          </a:xfrm>
          <a:prstGeom prst="straightConnector1">
            <a:avLst/>
          </a:prstGeom>
          <a:ln w="38100">
            <a:solidFill>
              <a:srgbClr val="C0000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 name="Slide Number Placeholder 2">
            <a:extLst>
              <a:ext uri="{FF2B5EF4-FFF2-40B4-BE49-F238E27FC236}">
                <a16:creationId xmlns:a16="http://schemas.microsoft.com/office/drawing/2014/main" id="{4B60D2CD-F895-44C4-8355-BBD2DD67EB0A}"/>
              </a:ext>
            </a:extLst>
          </p:cNvPr>
          <p:cNvSpPr>
            <a:spLocks noGrp="1"/>
          </p:cNvSpPr>
          <p:nvPr>
            <p:ph type="sldNum" sz="quarter" idx="12"/>
          </p:nvPr>
        </p:nvSpPr>
        <p:spPr/>
        <p:txBody>
          <a:bodyPr/>
          <a:lstStyle/>
          <a:p>
            <a:fld id="{F487EBBE-9D79-475C-84C6-B9A9B9AB1039}" type="slidenum">
              <a:rPr lang="en-US" smtClean="0"/>
              <a:t>31</a:t>
            </a:fld>
            <a:endParaRPr lang="en-US"/>
          </a:p>
        </p:txBody>
      </p:sp>
    </p:spTree>
    <p:extLst>
      <p:ext uri="{BB962C8B-B14F-4D97-AF65-F5344CB8AC3E}">
        <p14:creationId xmlns:p14="http://schemas.microsoft.com/office/powerpoint/2010/main" val="249868063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33A271-7F50-4721-BE8B-3A1B2B88E091}"/>
              </a:ext>
            </a:extLst>
          </p:cNvPr>
          <p:cNvSpPr>
            <a:spLocks noGrp="1"/>
          </p:cNvSpPr>
          <p:nvPr>
            <p:ph type="title"/>
          </p:nvPr>
        </p:nvSpPr>
        <p:spPr/>
        <p:txBody>
          <a:bodyPr>
            <a:normAutofit/>
          </a:bodyPr>
          <a:lstStyle/>
          <a:p>
            <a:pPr algn="ctr"/>
            <a:r>
              <a:rPr lang="en-US" sz="3200" dirty="0"/>
              <a:t>Remedy Analysis</a:t>
            </a:r>
          </a:p>
        </p:txBody>
      </p:sp>
      <p:sp>
        <p:nvSpPr>
          <p:cNvPr id="5" name="Text Placeholder 4">
            <a:extLst>
              <a:ext uri="{FF2B5EF4-FFF2-40B4-BE49-F238E27FC236}">
                <a16:creationId xmlns:a16="http://schemas.microsoft.com/office/drawing/2014/main" id="{413DD9FF-F588-4C92-A3A5-2D15A302B4A4}"/>
              </a:ext>
            </a:extLst>
          </p:cNvPr>
          <p:cNvSpPr>
            <a:spLocks noGrp="1"/>
          </p:cNvSpPr>
          <p:nvPr>
            <p:ph type="body" idx="1"/>
          </p:nvPr>
        </p:nvSpPr>
        <p:spPr/>
        <p:txBody>
          <a:bodyPr/>
          <a:lstStyle/>
          <a:p>
            <a:r>
              <a:rPr lang="en-US" dirty="0"/>
              <a:t>  </a:t>
            </a:r>
          </a:p>
        </p:txBody>
      </p:sp>
      <p:sp>
        <p:nvSpPr>
          <p:cNvPr id="3" name="Slide Number Placeholder 2">
            <a:extLst>
              <a:ext uri="{FF2B5EF4-FFF2-40B4-BE49-F238E27FC236}">
                <a16:creationId xmlns:a16="http://schemas.microsoft.com/office/drawing/2014/main" id="{88B3F65C-EB39-4117-9ADC-3C184CE7DB64}"/>
              </a:ext>
            </a:extLst>
          </p:cNvPr>
          <p:cNvSpPr>
            <a:spLocks noGrp="1"/>
          </p:cNvSpPr>
          <p:nvPr>
            <p:ph type="sldNum" sz="quarter" idx="12"/>
          </p:nvPr>
        </p:nvSpPr>
        <p:spPr/>
        <p:txBody>
          <a:bodyPr/>
          <a:lstStyle/>
          <a:p>
            <a:fld id="{F487EBBE-9D79-475C-84C6-B9A9B9AB1039}" type="slidenum">
              <a:rPr lang="en-US" smtClean="0"/>
              <a:t>32</a:t>
            </a:fld>
            <a:endParaRPr lang="en-US"/>
          </a:p>
        </p:txBody>
      </p:sp>
    </p:spTree>
    <p:extLst>
      <p:ext uri="{BB962C8B-B14F-4D97-AF65-F5344CB8AC3E}">
        <p14:creationId xmlns:p14="http://schemas.microsoft.com/office/powerpoint/2010/main" val="318450206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2B7D33-52BB-4719-BB13-78C7FA4B2DB8}"/>
              </a:ext>
            </a:extLst>
          </p:cNvPr>
          <p:cNvSpPr>
            <a:spLocks noGrp="1"/>
          </p:cNvSpPr>
          <p:nvPr>
            <p:ph type="title"/>
          </p:nvPr>
        </p:nvSpPr>
        <p:spPr>
          <a:xfrm>
            <a:off x="838200" y="242634"/>
            <a:ext cx="10515600" cy="1325563"/>
          </a:xfrm>
        </p:spPr>
        <p:txBody>
          <a:bodyPr>
            <a:normAutofit/>
          </a:bodyPr>
          <a:lstStyle/>
          <a:p>
            <a:r>
              <a:rPr lang="en-US" sz="3200" dirty="0"/>
              <a:t>Section 2 Remedies, In General</a:t>
            </a:r>
          </a:p>
        </p:txBody>
      </p:sp>
      <p:sp>
        <p:nvSpPr>
          <p:cNvPr id="3" name="Content Placeholder 2">
            <a:extLst>
              <a:ext uri="{FF2B5EF4-FFF2-40B4-BE49-F238E27FC236}">
                <a16:creationId xmlns:a16="http://schemas.microsoft.com/office/drawing/2014/main" id="{57C3E1F7-51D8-4EB6-A0EE-C246BB3A8C84}"/>
              </a:ext>
            </a:extLst>
          </p:cNvPr>
          <p:cNvSpPr>
            <a:spLocks noGrp="1"/>
          </p:cNvSpPr>
          <p:nvPr>
            <p:ph idx="1"/>
          </p:nvPr>
        </p:nvSpPr>
        <p:spPr>
          <a:xfrm>
            <a:off x="726440" y="1202004"/>
            <a:ext cx="5920819" cy="4867406"/>
          </a:xfrm>
        </p:spPr>
        <p:txBody>
          <a:bodyPr>
            <a:normAutofit fontScale="70000" lnSpcReduction="20000"/>
          </a:bodyPr>
          <a:lstStyle/>
          <a:p>
            <a:r>
              <a:rPr lang="en-US" dirty="0">
                <a:solidFill>
                  <a:srgbClr val="C00000"/>
                </a:solidFill>
              </a:rPr>
              <a:t>Three basic remedial goals</a:t>
            </a:r>
          </a:p>
          <a:p>
            <a:pPr lvl="1"/>
            <a:r>
              <a:rPr lang="en-US" dirty="0"/>
              <a:t>Terminate the anticompetitive conduct</a:t>
            </a:r>
          </a:p>
          <a:p>
            <a:pPr lvl="1"/>
            <a:r>
              <a:rPr lang="en-US" dirty="0"/>
              <a:t>Deprive monopolist of the benefits of its anticompetitive monopoly</a:t>
            </a:r>
          </a:p>
          <a:p>
            <a:pPr lvl="1"/>
            <a:r>
              <a:rPr lang="en-US" dirty="0"/>
              <a:t>Prevent recurrence (re-establish conditions for competition)</a:t>
            </a:r>
          </a:p>
          <a:p>
            <a:pPr lvl="1"/>
            <a:endParaRPr lang="en-US" dirty="0"/>
          </a:p>
          <a:p>
            <a:r>
              <a:rPr lang="en-US" dirty="0"/>
              <a:t>“Depriving the benefits” has 2 aspects</a:t>
            </a:r>
          </a:p>
          <a:p>
            <a:pPr lvl="1"/>
            <a:r>
              <a:rPr lang="en-US" dirty="0"/>
              <a:t>Monetary damages for past conduct</a:t>
            </a:r>
          </a:p>
          <a:p>
            <a:pPr lvl="1"/>
            <a:r>
              <a:rPr lang="en-US" dirty="0"/>
              <a:t>Re-establishing competition </a:t>
            </a:r>
          </a:p>
          <a:p>
            <a:pPr lvl="1"/>
            <a:endParaRPr lang="en-US" dirty="0"/>
          </a:p>
          <a:p>
            <a:r>
              <a:rPr lang="en-US" dirty="0"/>
              <a:t>Type of non-monetary remedies 	</a:t>
            </a:r>
          </a:p>
          <a:p>
            <a:pPr lvl="1"/>
            <a:r>
              <a:rPr lang="en-US" dirty="0">
                <a:solidFill>
                  <a:srgbClr val="C00000"/>
                </a:solidFill>
              </a:rPr>
              <a:t>Structural</a:t>
            </a:r>
          </a:p>
          <a:p>
            <a:pPr lvl="2"/>
            <a:r>
              <a:rPr lang="en-US" dirty="0"/>
              <a:t>Divestitures or licensing of critical assets</a:t>
            </a:r>
          </a:p>
          <a:p>
            <a:pPr lvl="2"/>
            <a:r>
              <a:rPr lang="en-US" dirty="0"/>
              <a:t>Dis-integration of integrated monopolist)</a:t>
            </a:r>
          </a:p>
          <a:p>
            <a:pPr lvl="1"/>
            <a:r>
              <a:rPr lang="en-US" dirty="0">
                <a:solidFill>
                  <a:srgbClr val="C00000"/>
                </a:solidFill>
              </a:rPr>
              <a:t>Behavioral </a:t>
            </a:r>
          </a:p>
          <a:p>
            <a:pPr lvl="2"/>
            <a:r>
              <a:rPr lang="en-US" dirty="0"/>
              <a:t>Enjoining anticompetitive conduct</a:t>
            </a:r>
          </a:p>
          <a:p>
            <a:pPr lvl="2"/>
            <a:r>
              <a:rPr lang="en-US" dirty="0"/>
              <a:t>Conduct restrictions (for fencing in; jump-starting competition</a:t>
            </a:r>
          </a:p>
          <a:p>
            <a:pPr lvl="1"/>
            <a:endParaRPr lang="en-US" dirty="0"/>
          </a:p>
          <a:p>
            <a:pPr marL="457200" lvl="1" indent="0">
              <a:buNone/>
            </a:pPr>
            <a:endParaRPr lang="en-US" dirty="0"/>
          </a:p>
          <a:p>
            <a:pPr marL="457200" lvl="1" indent="0">
              <a:buNone/>
            </a:pPr>
            <a:endParaRPr lang="en-US" dirty="0"/>
          </a:p>
          <a:p>
            <a:pPr lvl="1"/>
            <a:endParaRPr lang="en-US" dirty="0"/>
          </a:p>
        </p:txBody>
      </p:sp>
      <p:sp>
        <p:nvSpPr>
          <p:cNvPr id="4" name="TextBox 3">
            <a:extLst>
              <a:ext uri="{FF2B5EF4-FFF2-40B4-BE49-F238E27FC236}">
                <a16:creationId xmlns:a16="http://schemas.microsoft.com/office/drawing/2014/main" id="{93A0E6CF-CB92-4226-B267-84926725C093}"/>
              </a:ext>
            </a:extLst>
          </p:cNvPr>
          <p:cNvSpPr txBox="1"/>
          <p:nvPr/>
        </p:nvSpPr>
        <p:spPr>
          <a:xfrm>
            <a:off x="7269637" y="5780754"/>
            <a:ext cx="3866404" cy="461665"/>
          </a:xfrm>
          <a:prstGeom prst="rect">
            <a:avLst/>
          </a:prstGeom>
          <a:noFill/>
          <a:ln w="38100">
            <a:solidFill>
              <a:srgbClr val="0070C0"/>
            </a:solidFill>
          </a:ln>
        </p:spPr>
        <p:txBody>
          <a:bodyPr wrap="square" rtlCol="0">
            <a:spAutoFit/>
          </a:bodyPr>
          <a:lstStyle/>
          <a:p>
            <a:r>
              <a:rPr lang="en-US" sz="2400" b="1" dirty="0">
                <a:solidFill>
                  <a:srgbClr val="0070C0"/>
                </a:solidFill>
              </a:rPr>
              <a:t>Behavioral ≈ Drug Therapy</a:t>
            </a:r>
            <a:endParaRPr lang="en-US" sz="2400" b="1" i="1" dirty="0">
              <a:solidFill>
                <a:srgbClr val="0070C0"/>
              </a:solidFill>
            </a:endParaRPr>
          </a:p>
        </p:txBody>
      </p:sp>
      <p:cxnSp>
        <p:nvCxnSpPr>
          <p:cNvPr id="5" name="Straight Arrow Connector 4">
            <a:extLst>
              <a:ext uri="{FF2B5EF4-FFF2-40B4-BE49-F238E27FC236}">
                <a16:creationId xmlns:a16="http://schemas.microsoft.com/office/drawing/2014/main" id="{EC7350DA-2595-427F-8870-602CF16E002F}"/>
              </a:ext>
            </a:extLst>
          </p:cNvPr>
          <p:cNvCxnSpPr>
            <a:cxnSpLocks/>
          </p:cNvCxnSpPr>
          <p:nvPr/>
        </p:nvCxnSpPr>
        <p:spPr>
          <a:xfrm flipH="1">
            <a:off x="5217160" y="4138485"/>
            <a:ext cx="1757679" cy="230833"/>
          </a:xfrm>
          <a:prstGeom prst="straightConnector1">
            <a:avLst/>
          </a:prstGeom>
          <a:ln w="38100">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63425CD1-AD48-4528-93D8-CD509149E1A0}"/>
              </a:ext>
            </a:extLst>
          </p:cNvPr>
          <p:cNvSpPr txBox="1"/>
          <p:nvPr/>
        </p:nvSpPr>
        <p:spPr>
          <a:xfrm>
            <a:off x="7230779" y="3802106"/>
            <a:ext cx="3944119" cy="461665"/>
          </a:xfrm>
          <a:prstGeom prst="rect">
            <a:avLst/>
          </a:prstGeom>
          <a:noFill/>
          <a:ln w="38100">
            <a:solidFill>
              <a:srgbClr val="0070C0"/>
            </a:solidFill>
          </a:ln>
        </p:spPr>
        <p:txBody>
          <a:bodyPr wrap="square" rtlCol="0">
            <a:spAutoFit/>
          </a:bodyPr>
          <a:lstStyle/>
          <a:p>
            <a:r>
              <a:rPr lang="en-US" sz="2400" b="1" dirty="0">
                <a:solidFill>
                  <a:srgbClr val="0070C0"/>
                </a:solidFill>
              </a:rPr>
              <a:t>Structural ≈ Surgery</a:t>
            </a:r>
            <a:endParaRPr lang="en-US" sz="2400" b="1" i="1" dirty="0">
              <a:solidFill>
                <a:srgbClr val="0070C0"/>
              </a:solidFill>
            </a:endParaRPr>
          </a:p>
        </p:txBody>
      </p:sp>
      <p:cxnSp>
        <p:nvCxnSpPr>
          <p:cNvPr id="10" name="Straight Arrow Connector 9">
            <a:extLst>
              <a:ext uri="{FF2B5EF4-FFF2-40B4-BE49-F238E27FC236}">
                <a16:creationId xmlns:a16="http://schemas.microsoft.com/office/drawing/2014/main" id="{822A4EFE-EB92-437D-A425-4A8481B83028}"/>
              </a:ext>
            </a:extLst>
          </p:cNvPr>
          <p:cNvCxnSpPr>
            <a:cxnSpLocks/>
          </p:cNvCxnSpPr>
          <p:nvPr/>
        </p:nvCxnSpPr>
        <p:spPr>
          <a:xfrm flipH="1" flipV="1">
            <a:off x="4738884" y="5838578"/>
            <a:ext cx="2235955" cy="230832"/>
          </a:xfrm>
          <a:prstGeom prst="straightConnector1">
            <a:avLst/>
          </a:prstGeom>
          <a:ln w="38100">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6" name="Slide Number Placeholder 5">
            <a:extLst>
              <a:ext uri="{FF2B5EF4-FFF2-40B4-BE49-F238E27FC236}">
                <a16:creationId xmlns:a16="http://schemas.microsoft.com/office/drawing/2014/main" id="{11423542-7F62-4DD7-B824-9DD1B3AF2A98}"/>
              </a:ext>
            </a:extLst>
          </p:cNvPr>
          <p:cNvSpPr>
            <a:spLocks noGrp="1"/>
          </p:cNvSpPr>
          <p:nvPr>
            <p:ph type="sldNum" sz="quarter" idx="12"/>
          </p:nvPr>
        </p:nvSpPr>
        <p:spPr/>
        <p:txBody>
          <a:bodyPr/>
          <a:lstStyle/>
          <a:p>
            <a:fld id="{F487EBBE-9D79-475C-84C6-B9A9B9AB1039}" type="slidenum">
              <a:rPr lang="en-US" smtClean="0"/>
              <a:t>33</a:t>
            </a:fld>
            <a:endParaRPr lang="en-US"/>
          </a:p>
        </p:txBody>
      </p:sp>
    </p:spTree>
    <p:extLst>
      <p:ext uri="{BB962C8B-B14F-4D97-AF65-F5344CB8AC3E}">
        <p14:creationId xmlns:p14="http://schemas.microsoft.com/office/powerpoint/2010/main" val="255182155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870551"/>
          </a:xfrm>
        </p:spPr>
        <p:txBody>
          <a:bodyPr>
            <a:normAutofit fontScale="90000"/>
          </a:bodyPr>
          <a:lstStyle/>
          <a:p>
            <a:r>
              <a:rPr lang="en-US" sz="3200" dirty="0"/>
              <a:t>Standard Oil Dis-Integration &amp; Re-Integration (Up Until 2011)*</a:t>
            </a:r>
          </a:p>
        </p:txBody>
      </p:sp>
      <p:pic>
        <p:nvPicPr>
          <p:cNvPr id="4" name="Picture 3"/>
          <p:cNvPicPr>
            <a:picLocks noChangeAspect="1"/>
          </p:cNvPicPr>
          <p:nvPr/>
        </p:nvPicPr>
        <p:blipFill>
          <a:blip r:embed="rId2"/>
          <a:stretch>
            <a:fillRect/>
          </a:stretch>
        </p:blipFill>
        <p:spPr>
          <a:xfrm>
            <a:off x="3317403" y="1235676"/>
            <a:ext cx="5557194" cy="5297858"/>
          </a:xfrm>
          <a:prstGeom prst="rect">
            <a:avLst/>
          </a:prstGeom>
        </p:spPr>
      </p:pic>
      <p:sp>
        <p:nvSpPr>
          <p:cNvPr id="3" name="TextBox 2">
            <a:extLst>
              <a:ext uri="{FF2B5EF4-FFF2-40B4-BE49-F238E27FC236}">
                <a16:creationId xmlns:a16="http://schemas.microsoft.com/office/drawing/2014/main" id="{DFF34E63-6882-4C93-84D1-F21441DDA737}"/>
              </a:ext>
            </a:extLst>
          </p:cNvPr>
          <p:cNvSpPr txBox="1"/>
          <p:nvPr/>
        </p:nvSpPr>
        <p:spPr>
          <a:xfrm>
            <a:off x="9228841" y="6164202"/>
            <a:ext cx="2223686" cy="369332"/>
          </a:xfrm>
          <a:prstGeom prst="rect">
            <a:avLst/>
          </a:prstGeom>
          <a:noFill/>
        </p:spPr>
        <p:txBody>
          <a:bodyPr wrap="none" rtlCol="0">
            <a:spAutoFit/>
          </a:bodyPr>
          <a:lstStyle/>
          <a:p>
            <a:r>
              <a:rPr lang="en-US" dirty="0"/>
              <a:t>*Courtesy: Prof Gavil</a:t>
            </a:r>
          </a:p>
        </p:txBody>
      </p:sp>
      <p:sp>
        <p:nvSpPr>
          <p:cNvPr id="5" name="Slide Number Placeholder 4">
            <a:extLst>
              <a:ext uri="{FF2B5EF4-FFF2-40B4-BE49-F238E27FC236}">
                <a16:creationId xmlns:a16="http://schemas.microsoft.com/office/drawing/2014/main" id="{900710D1-DCA2-410F-9055-B0FE7C521BE5}"/>
              </a:ext>
            </a:extLst>
          </p:cNvPr>
          <p:cNvSpPr>
            <a:spLocks noGrp="1"/>
          </p:cNvSpPr>
          <p:nvPr>
            <p:ph type="sldNum" sz="quarter" idx="12"/>
          </p:nvPr>
        </p:nvSpPr>
        <p:spPr/>
        <p:txBody>
          <a:bodyPr/>
          <a:lstStyle/>
          <a:p>
            <a:fld id="{99F71A1A-31A9-4FA5-B879-5476ABEEDC5F}" type="slidenum">
              <a:rPr lang="en-US" smtClean="0"/>
              <a:t>34</a:t>
            </a:fld>
            <a:endParaRPr lang="en-US"/>
          </a:p>
        </p:txBody>
      </p:sp>
    </p:spTree>
    <p:extLst>
      <p:ext uri="{BB962C8B-B14F-4D97-AF65-F5344CB8AC3E}">
        <p14:creationId xmlns:p14="http://schemas.microsoft.com/office/powerpoint/2010/main" val="214524878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3229" y="365125"/>
            <a:ext cx="11050571" cy="1325563"/>
          </a:xfrm>
        </p:spPr>
        <p:txBody>
          <a:bodyPr>
            <a:normAutofit/>
          </a:bodyPr>
          <a:lstStyle/>
          <a:p>
            <a:r>
              <a:rPr lang="en-US" dirty="0"/>
              <a:t>Causation Issue Affected Court on Microsoft Remedy </a:t>
            </a:r>
            <a:r>
              <a:rPr lang="en-US" sz="2000" i="1" dirty="0">
                <a:solidFill>
                  <a:srgbClr val="00B0F0"/>
                </a:solidFill>
              </a:rPr>
              <a:t>(pp. 551-52)</a:t>
            </a:r>
            <a:endParaRPr lang="en-US" i="1" dirty="0">
              <a:solidFill>
                <a:srgbClr val="00B0F0"/>
              </a:solidFill>
            </a:endParaRPr>
          </a:p>
        </p:txBody>
      </p:sp>
      <p:sp>
        <p:nvSpPr>
          <p:cNvPr id="3" name="Content Placeholder 2"/>
          <p:cNvSpPr>
            <a:spLocks noGrp="1"/>
          </p:cNvSpPr>
          <p:nvPr>
            <p:ph idx="1"/>
          </p:nvPr>
        </p:nvSpPr>
        <p:spPr>
          <a:xfrm>
            <a:off x="303228" y="1722028"/>
            <a:ext cx="7313629" cy="5562600"/>
          </a:xfrm>
        </p:spPr>
        <p:txBody>
          <a:bodyPr>
            <a:normAutofit/>
          </a:bodyPr>
          <a:lstStyle/>
          <a:p>
            <a:pPr marL="457200" lvl="1" indent="0">
              <a:lnSpc>
                <a:spcPct val="107000"/>
              </a:lnSpc>
              <a:spcBef>
                <a:spcPts val="0"/>
              </a:spcBef>
              <a:spcAft>
                <a:spcPts val="800"/>
              </a:spcAft>
              <a:buNone/>
            </a:pPr>
            <a:endParaRPr lang="en-US" sz="2000" dirty="0">
              <a:latin typeface="Times New Roman" panose="02020603050405020304" pitchFamily="18" charset="0"/>
              <a:ea typeface="Times New Roman" panose="02020603050405020304" pitchFamily="18" charset="0"/>
              <a:cs typeface="Times New Roman" panose="02020603050405020304" pitchFamily="18" charset="0"/>
            </a:endParaRPr>
          </a:p>
          <a:p>
            <a:pPr marL="0" indent="0">
              <a:lnSpc>
                <a:spcPct val="107000"/>
              </a:lnSpc>
              <a:spcBef>
                <a:spcPts val="0"/>
              </a:spcBef>
              <a:spcAft>
                <a:spcPts val="800"/>
              </a:spcAft>
              <a:buNone/>
            </a:pPr>
            <a:r>
              <a:rPr lang="en-US" sz="2000" dirty="0">
                <a:solidFill>
                  <a:srgbClr val="C00000"/>
                </a:solidFill>
                <a:latin typeface="Times New Roman" panose="02020603050405020304" pitchFamily="18" charset="0"/>
                <a:ea typeface="Times New Roman" panose="02020603050405020304" pitchFamily="18" charset="0"/>
                <a:cs typeface="Times New Roman" panose="02020603050405020304" pitchFamily="18" charset="0"/>
              </a:rPr>
              <a:t>“Microsoft’s concerns over causation have more purchase in connection with the appropriate remedy issue, i.e., whether the court should impose a structural remedy or merely enjoin the offensive conduct at issue.</a:t>
            </a:r>
            <a:r>
              <a:rPr lang="en-US" sz="2000" dirty="0">
                <a:latin typeface="Times New Roman" panose="02020603050405020304" pitchFamily="18" charset="0"/>
                <a:ea typeface="Times New Roman" panose="02020603050405020304" pitchFamily="18" charset="0"/>
                <a:cs typeface="Times New Roman" panose="02020603050405020304" pitchFamily="18" charset="0"/>
              </a:rPr>
              <a:t> </a:t>
            </a:r>
          </a:p>
          <a:p>
            <a:pPr marL="0" indent="0">
              <a:lnSpc>
                <a:spcPct val="107000"/>
              </a:lnSpc>
              <a:spcBef>
                <a:spcPts val="0"/>
              </a:spcBef>
              <a:spcAft>
                <a:spcPts val="800"/>
              </a:spcAft>
              <a:buNone/>
            </a:pPr>
            <a:r>
              <a:rPr lang="en-US" sz="2000" dirty="0">
                <a:latin typeface="Times New Roman" panose="02020603050405020304" pitchFamily="18" charset="0"/>
                <a:ea typeface="Times New Roman" panose="02020603050405020304" pitchFamily="18" charset="0"/>
                <a:cs typeface="Times New Roman" panose="02020603050405020304" pitchFamily="18" charset="0"/>
              </a:rPr>
              <a:t>As we point out later in this opinion, divestiture is a remedy that is imposed only with great caution, in part because its long-term efficacy is rarely certain. </a:t>
            </a:r>
          </a:p>
          <a:p>
            <a:pPr marL="0" indent="0">
              <a:lnSpc>
                <a:spcPct val="107000"/>
              </a:lnSpc>
              <a:spcBef>
                <a:spcPts val="0"/>
              </a:spcBef>
              <a:spcAft>
                <a:spcPts val="800"/>
              </a:spcAft>
              <a:buNone/>
            </a:pPr>
            <a:r>
              <a:rPr lang="en-US" sz="2000" dirty="0">
                <a:solidFill>
                  <a:srgbClr val="C00000"/>
                </a:solidFill>
                <a:latin typeface="Times New Roman" panose="02020603050405020304" pitchFamily="18" charset="0"/>
                <a:ea typeface="Times New Roman" panose="02020603050405020304" pitchFamily="18" charset="0"/>
                <a:cs typeface="Times New Roman" panose="02020603050405020304" pitchFamily="18" charset="0"/>
              </a:rPr>
              <a:t>Absent some measure of confidence that there has been an actual loss to competition that needs to be restored, wisdom counsels against adopting radical structural relief.”</a:t>
            </a:r>
          </a:p>
          <a:p>
            <a:pPr marL="457200" lvl="1" indent="0">
              <a:buNone/>
            </a:pPr>
            <a:endParaRPr lang="en-US" dirty="0"/>
          </a:p>
        </p:txBody>
      </p:sp>
      <p:sp>
        <p:nvSpPr>
          <p:cNvPr id="4" name="Slide Number Placeholder 3">
            <a:extLst>
              <a:ext uri="{FF2B5EF4-FFF2-40B4-BE49-F238E27FC236}">
                <a16:creationId xmlns:a16="http://schemas.microsoft.com/office/drawing/2014/main" id="{37818027-653E-4333-A004-83B836293C49}"/>
              </a:ext>
            </a:extLst>
          </p:cNvPr>
          <p:cNvSpPr>
            <a:spLocks noGrp="1"/>
          </p:cNvSpPr>
          <p:nvPr>
            <p:ph type="sldNum" sz="quarter" idx="12"/>
          </p:nvPr>
        </p:nvSpPr>
        <p:spPr/>
        <p:txBody>
          <a:bodyPr/>
          <a:lstStyle/>
          <a:p>
            <a:fld id="{49FE9C18-5816-4CEF-8AC4-B1A754444B7F}" type="slidenum">
              <a:rPr lang="en-US" smtClean="0"/>
              <a:t>35</a:t>
            </a:fld>
            <a:endParaRPr lang="en-US" dirty="0"/>
          </a:p>
        </p:txBody>
      </p:sp>
      <p:cxnSp>
        <p:nvCxnSpPr>
          <p:cNvPr id="5" name="Straight Arrow Connector 4">
            <a:extLst>
              <a:ext uri="{FF2B5EF4-FFF2-40B4-BE49-F238E27FC236}">
                <a16:creationId xmlns:a16="http://schemas.microsoft.com/office/drawing/2014/main" id="{63B794CA-C1F6-41FB-8273-6BC055F2F284}"/>
              </a:ext>
            </a:extLst>
          </p:cNvPr>
          <p:cNvCxnSpPr>
            <a:cxnSpLocks/>
          </p:cNvCxnSpPr>
          <p:nvPr/>
        </p:nvCxnSpPr>
        <p:spPr>
          <a:xfrm flipH="1">
            <a:off x="7449611" y="3650005"/>
            <a:ext cx="742599" cy="656487"/>
          </a:xfrm>
          <a:prstGeom prst="straightConnector1">
            <a:avLst/>
          </a:prstGeom>
          <a:ln w="38100">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D3E0FD21-B8E8-4484-B486-D4A9B49E4B95}"/>
              </a:ext>
            </a:extLst>
          </p:cNvPr>
          <p:cNvSpPr txBox="1"/>
          <p:nvPr/>
        </p:nvSpPr>
        <p:spPr>
          <a:xfrm>
            <a:off x="8322068" y="2777920"/>
            <a:ext cx="3647326" cy="830997"/>
          </a:xfrm>
          <a:prstGeom prst="rect">
            <a:avLst/>
          </a:prstGeom>
          <a:noFill/>
          <a:ln w="38100">
            <a:solidFill>
              <a:srgbClr val="0070C0"/>
            </a:solidFill>
          </a:ln>
        </p:spPr>
        <p:txBody>
          <a:bodyPr wrap="square" rtlCol="0">
            <a:spAutoFit/>
          </a:bodyPr>
          <a:lstStyle/>
          <a:p>
            <a:r>
              <a:rPr lang="en-US" sz="2400" b="1" dirty="0">
                <a:solidFill>
                  <a:srgbClr val="0070C0"/>
                </a:solidFill>
              </a:rPr>
              <a:t>Snatching DOJ defeat </a:t>
            </a:r>
            <a:br>
              <a:rPr lang="en-US" sz="2400" b="1" dirty="0">
                <a:solidFill>
                  <a:srgbClr val="0070C0"/>
                </a:solidFill>
              </a:rPr>
            </a:br>
            <a:r>
              <a:rPr lang="en-US" sz="2400" b="1" dirty="0">
                <a:solidFill>
                  <a:srgbClr val="0070C0"/>
                </a:solidFill>
              </a:rPr>
              <a:t>from the jaws of victory? </a:t>
            </a:r>
            <a:endParaRPr lang="en-US" sz="2400" b="1" i="1" dirty="0">
              <a:solidFill>
                <a:srgbClr val="0070C0"/>
              </a:solidFill>
            </a:endParaRPr>
          </a:p>
        </p:txBody>
      </p:sp>
      <p:cxnSp>
        <p:nvCxnSpPr>
          <p:cNvPr id="7" name="Straight Arrow Connector 6">
            <a:extLst>
              <a:ext uri="{FF2B5EF4-FFF2-40B4-BE49-F238E27FC236}">
                <a16:creationId xmlns:a16="http://schemas.microsoft.com/office/drawing/2014/main" id="{C28A3BD4-6FC8-4C1D-A75D-B98E92FA96F7}"/>
              </a:ext>
            </a:extLst>
          </p:cNvPr>
          <p:cNvCxnSpPr>
            <a:cxnSpLocks/>
          </p:cNvCxnSpPr>
          <p:nvPr/>
        </p:nvCxnSpPr>
        <p:spPr>
          <a:xfrm flipH="1" flipV="1">
            <a:off x="7086309" y="2967118"/>
            <a:ext cx="1105901" cy="410966"/>
          </a:xfrm>
          <a:prstGeom prst="straightConnector1">
            <a:avLst/>
          </a:prstGeom>
          <a:ln w="38100">
            <a:solidFill>
              <a:srgbClr val="0070C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6849000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252347" y="428447"/>
            <a:ext cx="7772400" cy="746125"/>
          </a:xfrm>
        </p:spPr>
        <p:txBody>
          <a:bodyPr>
            <a:normAutofit/>
          </a:bodyPr>
          <a:lstStyle/>
          <a:p>
            <a:r>
              <a:rPr lang="en-US" sz="3200" dirty="0"/>
              <a:t>Microsoft Remedy Issues</a:t>
            </a:r>
          </a:p>
        </p:txBody>
      </p:sp>
      <p:sp>
        <p:nvSpPr>
          <p:cNvPr id="5" name="Content Placeholder 4"/>
          <p:cNvSpPr>
            <a:spLocks noGrp="1"/>
          </p:cNvSpPr>
          <p:nvPr>
            <p:ph sz="half" idx="2"/>
          </p:nvPr>
        </p:nvSpPr>
        <p:spPr>
          <a:xfrm>
            <a:off x="262536" y="1174572"/>
            <a:ext cx="6179139" cy="5063090"/>
          </a:xfrm>
        </p:spPr>
        <p:txBody>
          <a:bodyPr>
            <a:normAutofit fontScale="77500" lnSpcReduction="20000"/>
          </a:bodyPr>
          <a:lstStyle/>
          <a:p>
            <a:endParaRPr lang="en-US" sz="2600" b="1" dirty="0">
              <a:solidFill>
                <a:srgbClr val="C00000"/>
              </a:solidFill>
            </a:endParaRPr>
          </a:p>
          <a:p>
            <a:r>
              <a:rPr lang="en-US" sz="2600" b="1" dirty="0">
                <a:solidFill>
                  <a:srgbClr val="C00000"/>
                </a:solidFill>
              </a:rPr>
              <a:t>DOJ Proposal and Rationale:</a:t>
            </a:r>
          </a:p>
          <a:p>
            <a:pPr lvl="1">
              <a:lnSpc>
                <a:spcPct val="110000"/>
              </a:lnSpc>
            </a:pPr>
            <a:r>
              <a:rPr lang="en-US" sz="2200" b="1" dirty="0">
                <a:solidFill>
                  <a:srgbClr val="C00000"/>
                </a:solidFill>
              </a:rPr>
              <a:t>“Vertical” Breakup: Split Microsoft into separate OS and Apps companies </a:t>
            </a:r>
          </a:p>
          <a:p>
            <a:pPr lvl="1">
              <a:lnSpc>
                <a:spcPct val="110000"/>
              </a:lnSpc>
            </a:pPr>
            <a:r>
              <a:rPr lang="en-US" sz="2200" b="1" dirty="0">
                <a:solidFill>
                  <a:srgbClr val="C00000"/>
                </a:solidFill>
              </a:rPr>
              <a:t>Independent Apps company benefiting from network effects would work to facilitate OS entry (no 2-level entry needed)</a:t>
            </a:r>
          </a:p>
          <a:p>
            <a:pPr lvl="1"/>
            <a:endParaRPr lang="en-US" sz="2200" dirty="0"/>
          </a:p>
          <a:p>
            <a:r>
              <a:rPr lang="en-US" sz="2600" dirty="0"/>
              <a:t>D.C. Cir: No evidentiary basis for</a:t>
            </a:r>
            <a:r>
              <a:rPr lang="en-US" sz="2600" b="1" dirty="0"/>
              <a:t> </a:t>
            </a:r>
            <a:r>
              <a:rPr lang="en-US" sz="2600" dirty="0"/>
              <a:t>structural remedy </a:t>
            </a:r>
          </a:p>
          <a:p>
            <a:pPr lvl="1"/>
            <a:r>
              <a:rPr lang="en-US" sz="2200" dirty="0"/>
              <a:t>District Ct did not hold hearing</a:t>
            </a:r>
          </a:p>
          <a:p>
            <a:pPr lvl="1"/>
            <a:r>
              <a:rPr lang="en-US" sz="2200" dirty="0"/>
              <a:t>DC Cir remanded on remedy</a:t>
            </a:r>
            <a:br>
              <a:rPr lang="en-US" sz="2200" dirty="0"/>
            </a:br>
            <a:endParaRPr lang="en-US" sz="2200" dirty="0"/>
          </a:p>
          <a:p>
            <a:r>
              <a:rPr lang="en-US" sz="2600" dirty="0"/>
              <a:t>Case later settled by consent decree after remand</a:t>
            </a:r>
          </a:p>
          <a:p>
            <a:pPr lvl="1"/>
            <a:r>
              <a:rPr lang="en-US" sz="2200" dirty="0"/>
              <a:t>Windows/IE integration permitted as long icon could be removed </a:t>
            </a:r>
          </a:p>
          <a:p>
            <a:pPr lvl="1"/>
            <a:r>
              <a:rPr lang="en-US" sz="2200" dirty="0"/>
              <a:t>Rest was conduct remedies</a:t>
            </a:r>
          </a:p>
          <a:p>
            <a:pPr lvl="1"/>
            <a:r>
              <a:rPr lang="en-US" sz="2200" dirty="0"/>
              <a:t>Licensing to facilitate interoperability</a:t>
            </a:r>
          </a:p>
          <a:p>
            <a:pPr lvl="1"/>
            <a:r>
              <a:rPr lang="en-US" sz="2200" dirty="0"/>
              <a:t>Proving violation of consent decree would require a rule of reason hearing </a:t>
            </a:r>
          </a:p>
        </p:txBody>
      </p:sp>
      <p:sp>
        <p:nvSpPr>
          <p:cNvPr id="2" name="Slide Number Placeholder 1"/>
          <p:cNvSpPr>
            <a:spLocks noGrp="1"/>
          </p:cNvSpPr>
          <p:nvPr>
            <p:ph type="sldNum" sz="quarter" idx="12"/>
          </p:nvPr>
        </p:nvSpPr>
        <p:spPr>
          <a:xfrm>
            <a:off x="8610600" y="6340475"/>
            <a:ext cx="2743200" cy="365125"/>
          </a:xfrm>
        </p:spPr>
        <p:txBody>
          <a:bodyPr/>
          <a:lstStyle/>
          <a:p>
            <a:pPr>
              <a:defRPr/>
            </a:pPr>
            <a:fld id="{DC31EC30-584C-469D-8980-5FFC18436EB1}" type="slidenum">
              <a:rPr lang="en-US" smtClean="0"/>
              <a:pPr>
                <a:defRPr/>
              </a:pPr>
              <a:t>36</a:t>
            </a:fld>
            <a:endParaRPr lang="en-US" dirty="0"/>
          </a:p>
        </p:txBody>
      </p:sp>
      <p:sp>
        <p:nvSpPr>
          <p:cNvPr id="7" name="TextBox 6">
            <a:extLst>
              <a:ext uri="{FF2B5EF4-FFF2-40B4-BE49-F238E27FC236}">
                <a16:creationId xmlns:a16="http://schemas.microsoft.com/office/drawing/2014/main" id="{BC34D1EE-39ED-4A12-A17A-B6D622EEEAA3}"/>
              </a:ext>
            </a:extLst>
          </p:cNvPr>
          <p:cNvSpPr txBox="1"/>
          <p:nvPr/>
        </p:nvSpPr>
        <p:spPr>
          <a:xfrm>
            <a:off x="7416728" y="5053507"/>
            <a:ext cx="3944119" cy="707886"/>
          </a:xfrm>
          <a:prstGeom prst="rect">
            <a:avLst/>
          </a:prstGeom>
          <a:noFill/>
          <a:ln w="38100">
            <a:solidFill>
              <a:srgbClr val="0070C0"/>
            </a:solidFill>
          </a:ln>
        </p:spPr>
        <p:txBody>
          <a:bodyPr wrap="square" rtlCol="0">
            <a:spAutoFit/>
          </a:bodyPr>
          <a:lstStyle/>
          <a:p>
            <a:r>
              <a:rPr lang="en-US" sz="2000" b="1" u="sng" dirty="0">
                <a:solidFill>
                  <a:srgbClr val="0070C0"/>
                </a:solidFill>
              </a:rPr>
              <a:t>Salop’s snarky comment</a:t>
            </a:r>
            <a:r>
              <a:rPr lang="en-US" sz="2000" b="1" dirty="0">
                <a:solidFill>
                  <a:srgbClr val="0070C0"/>
                </a:solidFill>
              </a:rPr>
              <a:t>  </a:t>
            </a:r>
          </a:p>
          <a:p>
            <a:r>
              <a:rPr lang="en-US" sz="2000" b="1" i="1" dirty="0">
                <a:solidFill>
                  <a:srgbClr val="0070C0"/>
                </a:solidFill>
              </a:rPr>
              <a:t>This is a “catch &amp; release” remedy</a:t>
            </a:r>
          </a:p>
        </p:txBody>
      </p:sp>
      <p:cxnSp>
        <p:nvCxnSpPr>
          <p:cNvPr id="11" name="Straight Arrow Connector 10">
            <a:extLst>
              <a:ext uri="{FF2B5EF4-FFF2-40B4-BE49-F238E27FC236}">
                <a16:creationId xmlns:a16="http://schemas.microsoft.com/office/drawing/2014/main" id="{45158BC4-7DB8-44ED-A2F9-0AFA065E7C86}"/>
              </a:ext>
            </a:extLst>
          </p:cNvPr>
          <p:cNvCxnSpPr>
            <a:cxnSpLocks/>
          </p:cNvCxnSpPr>
          <p:nvPr/>
        </p:nvCxnSpPr>
        <p:spPr>
          <a:xfrm flipH="1" flipV="1">
            <a:off x="5956898" y="5033582"/>
            <a:ext cx="1165242" cy="373868"/>
          </a:xfrm>
          <a:prstGeom prst="straightConnector1">
            <a:avLst/>
          </a:prstGeom>
          <a:ln w="38100">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E7C1D8E0-59D4-474C-A5A2-E4A0D2EA8D48}"/>
              </a:ext>
            </a:extLst>
          </p:cNvPr>
          <p:cNvSpPr txBox="1"/>
          <p:nvPr/>
        </p:nvSpPr>
        <p:spPr>
          <a:xfrm>
            <a:off x="7409681" y="2215260"/>
            <a:ext cx="4251488" cy="1015663"/>
          </a:xfrm>
          <a:prstGeom prst="rect">
            <a:avLst/>
          </a:prstGeom>
          <a:noFill/>
          <a:ln w="38100">
            <a:solidFill>
              <a:srgbClr val="0070C0"/>
            </a:solidFill>
          </a:ln>
        </p:spPr>
        <p:txBody>
          <a:bodyPr wrap="square" rtlCol="0">
            <a:spAutoFit/>
          </a:bodyPr>
          <a:lstStyle/>
          <a:p>
            <a:r>
              <a:rPr lang="en-US" sz="2000" b="1" dirty="0">
                <a:solidFill>
                  <a:srgbClr val="0070C0"/>
                </a:solidFill>
              </a:rPr>
              <a:t>“Slice &amp; Dice” remedy rejected by DOJ (i.e., vertical split plus license Windows code to 3 licensees)</a:t>
            </a:r>
            <a:endParaRPr lang="en-US" sz="2000" b="1" i="1" dirty="0">
              <a:solidFill>
                <a:srgbClr val="0070C0"/>
              </a:solidFill>
            </a:endParaRPr>
          </a:p>
        </p:txBody>
      </p:sp>
      <p:cxnSp>
        <p:nvCxnSpPr>
          <p:cNvPr id="13" name="Straight Arrow Connector 12">
            <a:extLst>
              <a:ext uri="{FF2B5EF4-FFF2-40B4-BE49-F238E27FC236}">
                <a16:creationId xmlns:a16="http://schemas.microsoft.com/office/drawing/2014/main" id="{14BF0D9A-121B-46E4-B1DF-60678964F9E2}"/>
              </a:ext>
            </a:extLst>
          </p:cNvPr>
          <p:cNvCxnSpPr>
            <a:cxnSpLocks/>
          </p:cNvCxnSpPr>
          <p:nvPr/>
        </p:nvCxnSpPr>
        <p:spPr>
          <a:xfrm flipH="1" flipV="1">
            <a:off x="6328881" y="2537717"/>
            <a:ext cx="731492" cy="185374"/>
          </a:xfrm>
          <a:prstGeom prst="straightConnector1">
            <a:avLst/>
          </a:prstGeom>
          <a:ln w="38100">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109D9BC2-55F2-411D-A1FC-D31FF25AE337}"/>
              </a:ext>
            </a:extLst>
          </p:cNvPr>
          <p:cNvSpPr txBox="1"/>
          <p:nvPr/>
        </p:nvSpPr>
        <p:spPr>
          <a:xfrm>
            <a:off x="7409681" y="3817188"/>
            <a:ext cx="3944119" cy="923330"/>
          </a:xfrm>
          <a:prstGeom prst="rect">
            <a:avLst/>
          </a:prstGeom>
          <a:noFill/>
          <a:ln w="38100">
            <a:solidFill>
              <a:srgbClr val="0070C0"/>
            </a:solidFill>
          </a:ln>
        </p:spPr>
        <p:txBody>
          <a:bodyPr wrap="square" rtlCol="0">
            <a:spAutoFit/>
          </a:bodyPr>
          <a:lstStyle/>
          <a:p>
            <a:r>
              <a:rPr lang="en-US" b="1" dirty="0">
                <a:solidFill>
                  <a:srgbClr val="0070C0"/>
                </a:solidFill>
              </a:rPr>
              <a:t>Judge did not want to bother with a hearing until feedback from DC Cir on liability</a:t>
            </a:r>
            <a:endParaRPr lang="en-US" b="1" i="1" dirty="0">
              <a:solidFill>
                <a:srgbClr val="0070C0"/>
              </a:solidFill>
            </a:endParaRPr>
          </a:p>
        </p:txBody>
      </p:sp>
      <p:cxnSp>
        <p:nvCxnSpPr>
          <p:cNvPr id="15" name="Straight Arrow Connector 14">
            <a:extLst>
              <a:ext uri="{FF2B5EF4-FFF2-40B4-BE49-F238E27FC236}">
                <a16:creationId xmlns:a16="http://schemas.microsoft.com/office/drawing/2014/main" id="{C97FCBFB-EA65-4592-8CB9-3D7BCAE54F5E}"/>
              </a:ext>
            </a:extLst>
          </p:cNvPr>
          <p:cNvCxnSpPr>
            <a:cxnSpLocks/>
          </p:cNvCxnSpPr>
          <p:nvPr/>
        </p:nvCxnSpPr>
        <p:spPr>
          <a:xfrm flipH="1" flipV="1">
            <a:off x="5859054" y="3759907"/>
            <a:ext cx="1165242" cy="373868"/>
          </a:xfrm>
          <a:prstGeom prst="straightConnector1">
            <a:avLst/>
          </a:prstGeom>
          <a:ln w="38100">
            <a:solidFill>
              <a:srgbClr val="0070C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3382652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Slide Number Placeholder 5"/>
          <p:cNvSpPr>
            <a:spLocks noGrp="1"/>
          </p:cNvSpPr>
          <p:nvPr>
            <p:ph type="sldNum" sz="quarter" idx="12"/>
          </p:nvPr>
        </p:nvSpPr>
        <p:spPr>
          <a:xfrm>
            <a:off x="8610599" y="6310992"/>
            <a:ext cx="2743200" cy="365125"/>
          </a:xfrm>
        </p:spPr>
        <p:txBody>
          <a:bodyPr/>
          <a:lstStyle/>
          <a:p>
            <a:fld id="{99DE100D-7EC3-4A9D-8540-0B8087D517DF}" type="slidenum">
              <a:rPr lang="en-US"/>
              <a:pPr/>
              <a:t>37</a:t>
            </a:fld>
            <a:endParaRPr lang="en-US" dirty="0"/>
          </a:p>
        </p:txBody>
      </p:sp>
      <p:sp>
        <p:nvSpPr>
          <p:cNvPr id="76802" name="Rectangle 2"/>
          <p:cNvSpPr>
            <a:spLocks noGrp="1" noChangeArrowheads="1"/>
          </p:cNvSpPr>
          <p:nvPr>
            <p:ph type="title"/>
          </p:nvPr>
        </p:nvSpPr>
        <p:spPr>
          <a:xfrm>
            <a:off x="310515" y="188804"/>
            <a:ext cx="11357610" cy="1143000"/>
          </a:xfrm>
        </p:spPr>
        <p:txBody>
          <a:bodyPr>
            <a:normAutofit fontScale="90000"/>
          </a:bodyPr>
          <a:lstStyle/>
          <a:p>
            <a:pPr>
              <a:lnSpc>
                <a:spcPct val="95000"/>
              </a:lnSpc>
            </a:pPr>
            <a:r>
              <a:rPr lang="en-US" dirty="0">
                <a:latin typeface="Times New Roman" pitchFamily="18" charset="0"/>
                <a:cs typeface="Times New Roman" pitchFamily="18" charset="0"/>
              </a:rPr>
              <a:t>Structural Remedy Relied on Mutual Entry “Sponsors” or “Supporters”</a:t>
            </a:r>
            <a:br>
              <a:rPr lang="en-US" dirty="0">
                <a:latin typeface="Times New Roman" pitchFamily="18" charset="0"/>
                <a:cs typeface="Times New Roman" pitchFamily="18" charset="0"/>
              </a:rPr>
            </a:br>
            <a:endParaRPr lang="en-US" sz="2800" i="1" dirty="0">
              <a:latin typeface="Times New Roman" pitchFamily="18" charset="0"/>
              <a:cs typeface="Times New Roman" pitchFamily="18" charset="0"/>
            </a:endParaRPr>
          </a:p>
        </p:txBody>
      </p:sp>
      <p:sp>
        <p:nvSpPr>
          <p:cNvPr id="76804" name="AutoShape 4" descr="Blue tissue paper"/>
          <p:cNvSpPr>
            <a:spLocks noChangeArrowheads="1"/>
          </p:cNvSpPr>
          <p:nvPr/>
        </p:nvSpPr>
        <p:spPr bwMode="auto">
          <a:xfrm>
            <a:off x="5562600" y="3629266"/>
            <a:ext cx="2209800" cy="1076325"/>
          </a:xfrm>
          <a:prstGeom prst="flowChartAlternateProcess">
            <a:avLst/>
          </a:prstGeom>
          <a:blipFill dpi="0" rotWithShape="0">
            <a:blip r:embed="rId3" cstate="print"/>
            <a:srcRect/>
            <a:tile tx="0" ty="0" sx="100000" sy="100000" flip="none" algn="tl"/>
          </a:blipFill>
          <a:ln w="9525">
            <a:solidFill>
              <a:schemeClr val="tx1"/>
            </a:solidFill>
            <a:miter lim="800000"/>
            <a:headEnd/>
            <a:tailEnd/>
          </a:ln>
          <a:effectLst/>
        </p:spPr>
        <p:txBody>
          <a:bodyPr wrap="none" anchor="ctr"/>
          <a:lstStyle/>
          <a:p>
            <a:pPr algn="ctr">
              <a:spcBef>
                <a:spcPct val="0"/>
              </a:spcBef>
            </a:pPr>
            <a:r>
              <a:rPr lang="en-US" i="1" dirty="0" err="1">
                <a:solidFill>
                  <a:srgbClr val="0070C0"/>
                </a:solidFill>
                <a:latin typeface="Arial Black" pitchFamily="34" charset="0"/>
              </a:rPr>
              <a:t>AppsCo</a:t>
            </a:r>
            <a:r>
              <a:rPr lang="en-US" i="1" dirty="0">
                <a:solidFill>
                  <a:srgbClr val="0070C0"/>
                </a:solidFill>
                <a:latin typeface="Arial Black" pitchFamily="34" charset="0"/>
              </a:rPr>
              <a:t> or</a:t>
            </a:r>
          </a:p>
          <a:p>
            <a:pPr algn="ctr">
              <a:spcBef>
                <a:spcPct val="0"/>
              </a:spcBef>
            </a:pPr>
            <a:r>
              <a:rPr lang="en-US" i="1" dirty="0">
                <a:solidFill>
                  <a:srgbClr val="0070C0"/>
                </a:solidFill>
                <a:latin typeface="Arial Black" pitchFamily="34" charset="0"/>
              </a:rPr>
              <a:t>Sponsored </a:t>
            </a:r>
          </a:p>
          <a:p>
            <a:pPr algn="ctr">
              <a:spcBef>
                <a:spcPct val="0"/>
              </a:spcBef>
            </a:pPr>
            <a:r>
              <a:rPr lang="en-US" i="1" dirty="0">
                <a:solidFill>
                  <a:srgbClr val="0070C0"/>
                </a:solidFill>
                <a:latin typeface="Arial Black" pitchFamily="34" charset="0"/>
              </a:rPr>
              <a:t>Entrant</a:t>
            </a:r>
          </a:p>
          <a:p>
            <a:pPr algn="ctr">
              <a:spcBef>
                <a:spcPct val="0"/>
              </a:spcBef>
            </a:pPr>
            <a:endParaRPr lang="en-US" i="1" dirty="0">
              <a:solidFill>
                <a:srgbClr val="0070C0"/>
              </a:solidFill>
              <a:latin typeface="Arial Black" pitchFamily="34" charset="0"/>
            </a:endParaRPr>
          </a:p>
        </p:txBody>
      </p:sp>
      <p:sp>
        <p:nvSpPr>
          <p:cNvPr id="76805" name="AutoShape 5" descr="Blue tissue paper"/>
          <p:cNvSpPr>
            <a:spLocks noChangeArrowheads="1"/>
          </p:cNvSpPr>
          <p:nvPr/>
        </p:nvSpPr>
        <p:spPr bwMode="auto">
          <a:xfrm>
            <a:off x="2757351" y="3614170"/>
            <a:ext cx="2514600" cy="1025387"/>
          </a:xfrm>
          <a:prstGeom prst="flowChartAlternateProcess">
            <a:avLst/>
          </a:prstGeom>
          <a:blipFill dpi="0" rotWithShape="0">
            <a:blip r:embed="rId3" cstate="print"/>
            <a:srcRect/>
            <a:tile tx="0" ty="0" sx="100000" sy="100000" flip="none" algn="tl"/>
          </a:blipFill>
          <a:ln w="9525">
            <a:solidFill>
              <a:srgbClr val="00B050"/>
            </a:solidFill>
            <a:miter lim="800000"/>
            <a:headEnd/>
            <a:tailEnd/>
          </a:ln>
          <a:effectLst/>
        </p:spPr>
        <p:txBody>
          <a:bodyPr wrap="none" anchor="ctr"/>
          <a:lstStyle/>
          <a:p>
            <a:pPr algn="ctr">
              <a:spcBef>
                <a:spcPct val="0"/>
              </a:spcBef>
            </a:pPr>
            <a:r>
              <a:rPr lang="en-US" dirty="0">
                <a:solidFill>
                  <a:srgbClr val="002060"/>
                </a:solidFill>
                <a:latin typeface="Arial Black" pitchFamily="34" charset="0"/>
              </a:rPr>
              <a:t>OS Co</a:t>
            </a:r>
          </a:p>
        </p:txBody>
      </p:sp>
      <p:sp>
        <p:nvSpPr>
          <p:cNvPr id="76806" name="Line 6"/>
          <p:cNvSpPr>
            <a:spLocks noChangeShapeType="1"/>
          </p:cNvSpPr>
          <p:nvPr/>
        </p:nvSpPr>
        <p:spPr bwMode="auto">
          <a:xfrm flipH="1" flipV="1">
            <a:off x="4244889" y="4654653"/>
            <a:ext cx="590550" cy="533401"/>
          </a:xfrm>
          <a:prstGeom prst="line">
            <a:avLst/>
          </a:prstGeom>
          <a:noFill/>
          <a:ln w="38100">
            <a:solidFill>
              <a:srgbClr val="339933"/>
            </a:solidFill>
            <a:prstDash val="sysDot"/>
            <a:round/>
            <a:headEnd type="triangle" w="med" len="med"/>
            <a:tailEnd/>
          </a:ln>
          <a:effectLst/>
        </p:spPr>
        <p:txBody>
          <a:bodyPr wrap="none" anchor="ctr"/>
          <a:lstStyle/>
          <a:p>
            <a:endParaRPr lang="en-US" dirty="0"/>
          </a:p>
        </p:txBody>
      </p:sp>
      <p:sp>
        <p:nvSpPr>
          <p:cNvPr id="76808" name="AutoShape 8" descr="Blue tissue paper"/>
          <p:cNvSpPr>
            <a:spLocks noChangeArrowheads="1"/>
          </p:cNvSpPr>
          <p:nvPr/>
        </p:nvSpPr>
        <p:spPr bwMode="auto">
          <a:xfrm>
            <a:off x="4095750" y="5309066"/>
            <a:ext cx="2514600" cy="762000"/>
          </a:xfrm>
          <a:prstGeom prst="flowChartAlternateProcess">
            <a:avLst/>
          </a:prstGeom>
          <a:blipFill dpi="0" rotWithShape="0">
            <a:blip r:embed="rId3" cstate="print"/>
            <a:srcRect/>
            <a:tile tx="0" ty="0" sx="100000" sy="100000" flip="none" algn="tl"/>
          </a:blipFill>
          <a:ln w="9525">
            <a:solidFill>
              <a:schemeClr val="tx1"/>
            </a:solidFill>
            <a:miter lim="800000"/>
            <a:headEnd/>
            <a:tailEnd/>
          </a:ln>
          <a:effectLst/>
        </p:spPr>
        <p:txBody>
          <a:bodyPr wrap="none" anchor="ctr"/>
          <a:lstStyle/>
          <a:p>
            <a:pPr algn="ctr">
              <a:spcBef>
                <a:spcPct val="0"/>
              </a:spcBef>
            </a:pPr>
            <a:r>
              <a:rPr lang="en-US" dirty="0">
                <a:latin typeface="Arial Black" pitchFamily="34" charset="0"/>
              </a:rPr>
              <a:t>Consumers</a:t>
            </a:r>
          </a:p>
        </p:txBody>
      </p:sp>
      <p:sp>
        <p:nvSpPr>
          <p:cNvPr id="76809" name="Line 9"/>
          <p:cNvSpPr>
            <a:spLocks noChangeShapeType="1"/>
          </p:cNvSpPr>
          <p:nvPr/>
        </p:nvSpPr>
        <p:spPr bwMode="auto">
          <a:xfrm flipH="1">
            <a:off x="4038600" y="2819400"/>
            <a:ext cx="0" cy="762000"/>
          </a:xfrm>
          <a:prstGeom prst="line">
            <a:avLst/>
          </a:prstGeom>
          <a:noFill/>
          <a:ln w="38100">
            <a:solidFill>
              <a:srgbClr val="339933"/>
            </a:solidFill>
            <a:prstDash val="sysDot"/>
            <a:round/>
            <a:headEnd/>
            <a:tailEnd type="triangle" w="med" len="med"/>
          </a:ln>
          <a:effectLst/>
        </p:spPr>
        <p:txBody>
          <a:bodyPr wrap="none" anchor="ctr"/>
          <a:lstStyle/>
          <a:p>
            <a:endParaRPr lang="en-US" dirty="0">
              <a:ln>
                <a:solidFill>
                  <a:schemeClr val="tx1"/>
                </a:solidFill>
                <a:prstDash val="sysDot"/>
              </a:ln>
            </a:endParaRPr>
          </a:p>
        </p:txBody>
      </p:sp>
      <p:sp>
        <p:nvSpPr>
          <p:cNvPr id="76813" name="Text Box 13"/>
          <p:cNvSpPr txBox="1">
            <a:spLocks noChangeArrowheads="1"/>
          </p:cNvSpPr>
          <p:nvPr/>
        </p:nvSpPr>
        <p:spPr bwMode="auto">
          <a:xfrm>
            <a:off x="1828800" y="2971802"/>
            <a:ext cx="1210491" cy="369332"/>
          </a:xfrm>
          <a:prstGeom prst="rect">
            <a:avLst/>
          </a:prstGeom>
          <a:noFill/>
          <a:ln w="9525">
            <a:noFill/>
            <a:miter lim="800000"/>
            <a:headEnd/>
            <a:tailEnd/>
          </a:ln>
          <a:effectLst/>
        </p:spPr>
        <p:txBody>
          <a:bodyPr wrap="square">
            <a:spAutoFit/>
          </a:bodyPr>
          <a:lstStyle/>
          <a:p>
            <a:pPr>
              <a:spcBef>
                <a:spcPct val="10000"/>
              </a:spcBef>
            </a:pPr>
            <a:r>
              <a:rPr lang="en-US" b="1" dirty="0">
                <a:latin typeface="Aharoni" panose="020B0604020202020204" pitchFamily="2" charset="-79"/>
              </a:rPr>
              <a:t>Apps</a:t>
            </a:r>
            <a:endParaRPr lang="en-US" dirty="0"/>
          </a:p>
        </p:txBody>
      </p:sp>
      <p:sp>
        <p:nvSpPr>
          <p:cNvPr id="76814" name="Text Box 14"/>
          <p:cNvSpPr txBox="1">
            <a:spLocks noChangeArrowheads="1"/>
          </p:cNvSpPr>
          <p:nvPr/>
        </p:nvSpPr>
        <p:spPr bwMode="auto">
          <a:xfrm>
            <a:off x="1679661" y="4988795"/>
            <a:ext cx="518091" cy="369332"/>
          </a:xfrm>
          <a:prstGeom prst="rect">
            <a:avLst/>
          </a:prstGeom>
          <a:noFill/>
          <a:ln w="9525">
            <a:noFill/>
            <a:miter lim="800000"/>
            <a:headEnd/>
            <a:tailEnd/>
          </a:ln>
          <a:effectLst/>
        </p:spPr>
        <p:txBody>
          <a:bodyPr wrap="none">
            <a:spAutoFit/>
          </a:bodyPr>
          <a:lstStyle/>
          <a:p>
            <a:pPr>
              <a:spcBef>
                <a:spcPct val="10000"/>
              </a:spcBef>
            </a:pPr>
            <a:r>
              <a:rPr lang="en-US" b="1" dirty="0">
                <a:latin typeface="Aharoni" panose="020B0604020202020204" pitchFamily="2" charset="-79"/>
              </a:rPr>
              <a:t>OS</a:t>
            </a:r>
          </a:p>
        </p:txBody>
      </p:sp>
      <p:sp>
        <p:nvSpPr>
          <p:cNvPr id="28" name="AutoShape 3" descr="Blue tissue paper"/>
          <p:cNvSpPr>
            <a:spLocks noChangeArrowheads="1"/>
          </p:cNvSpPr>
          <p:nvPr/>
        </p:nvSpPr>
        <p:spPr bwMode="auto">
          <a:xfrm>
            <a:off x="2895601" y="1823180"/>
            <a:ext cx="2076450" cy="715089"/>
          </a:xfrm>
          <a:prstGeom prst="flowChartAlternateProcess">
            <a:avLst/>
          </a:prstGeom>
          <a:blipFill dpi="0" rotWithShape="0">
            <a:blip r:embed="rId3" cstate="print"/>
            <a:srcRect/>
            <a:tile tx="0" ty="0" sx="100000" sy="100000" flip="none" algn="tl"/>
          </a:blipFill>
          <a:ln w="9525">
            <a:solidFill>
              <a:schemeClr val="tx1"/>
            </a:solidFill>
            <a:miter lim="800000"/>
            <a:headEnd/>
            <a:tailEnd/>
          </a:ln>
          <a:effectLst/>
        </p:spPr>
        <p:txBody>
          <a:bodyPr wrap="square" anchor="ctr">
            <a:spAutoFit/>
          </a:bodyPr>
          <a:lstStyle/>
          <a:p>
            <a:pPr algn="ctr">
              <a:spcBef>
                <a:spcPct val="0"/>
              </a:spcBef>
            </a:pPr>
            <a:endParaRPr lang="en-US" i="1" dirty="0">
              <a:solidFill>
                <a:srgbClr val="0070C0"/>
              </a:solidFill>
              <a:latin typeface="Arial Black" pitchFamily="34" charset="0"/>
            </a:endParaRPr>
          </a:p>
          <a:p>
            <a:pPr algn="ctr">
              <a:spcBef>
                <a:spcPct val="0"/>
              </a:spcBef>
            </a:pPr>
            <a:r>
              <a:rPr lang="en-US" i="1" dirty="0">
                <a:solidFill>
                  <a:srgbClr val="0070C0"/>
                </a:solidFill>
                <a:latin typeface="Arial Black" pitchFamily="34" charset="0"/>
              </a:rPr>
              <a:t>Apps Co</a:t>
            </a:r>
          </a:p>
        </p:txBody>
      </p:sp>
      <p:sp>
        <p:nvSpPr>
          <p:cNvPr id="2" name="Line 6">
            <a:extLst>
              <a:ext uri="{FF2B5EF4-FFF2-40B4-BE49-F238E27FC236}">
                <a16:creationId xmlns:a16="http://schemas.microsoft.com/office/drawing/2014/main" id="{D3C9D55F-8AD9-4822-A7A6-14836E2FEA7F}"/>
              </a:ext>
            </a:extLst>
          </p:cNvPr>
          <p:cNvSpPr>
            <a:spLocks noChangeShapeType="1"/>
          </p:cNvSpPr>
          <p:nvPr/>
        </p:nvSpPr>
        <p:spPr bwMode="auto">
          <a:xfrm flipV="1">
            <a:off x="5822932" y="4789538"/>
            <a:ext cx="554083" cy="398515"/>
          </a:xfrm>
          <a:prstGeom prst="line">
            <a:avLst/>
          </a:prstGeom>
          <a:noFill/>
          <a:ln w="57150">
            <a:solidFill>
              <a:srgbClr val="339933"/>
            </a:solidFill>
            <a:round/>
            <a:headEnd type="triangle" w="med" len="med"/>
            <a:tailEnd/>
          </a:ln>
          <a:effectLst/>
        </p:spPr>
        <p:txBody>
          <a:bodyPr wrap="none" anchor="ctr"/>
          <a:lstStyle/>
          <a:p>
            <a:endParaRPr lang="en-US" dirty="0"/>
          </a:p>
        </p:txBody>
      </p:sp>
      <p:sp>
        <p:nvSpPr>
          <p:cNvPr id="3" name="Line 9">
            <a:extLst>
              <a:ext uri="{FF2B5EF4-FFF2-40B4-BE49-F238E27FC236}">
                <a16:creationId xmlns:a16="http://schemas.microsoft.com/office/drawing/2014/main" id="{EA84F1F5-F1A0-43BF-8BF2-124B6299A98A}"/>
              </a:ext>
            </a:extLst>
          </p:cNvPr>
          <p:cNvSpPr>
            <a:spLocks noChangeShapeType="1"/>
          </p:cNvSpPr>
          <p:nvPr/>
        </p:nvSpPr>
        <p:spPr bwMode="auto">
          <a:xfrm>
            <a:off x="4423086" y="2798711"/>
            <a:ext cx="1482414" cy="724730"/>
          </a:xfrm>
          <a:prstGeom prst="line">
            <a:avLst/>
          </a:prstGeom>
          <a:noFill/>
          <a:ln w="57150">
            <a:solidFill>
              <a:srgbClr val="339933"/>
            </a:solidFill>
            <a:round/>
            <a:headEnd/>
            <a:tailEnd type="triangle" w="med" len="med"/>
          </a:ln>
          <a:effectLst/>
        </p:spPr>
        <p:txBody>
          <a:bodyPr wrap="none" anchor="ctr"/>
          <a:lstStyle/>
          <a:p>
            <a:endParaRPr lang="en-US"/>
          </a:p>
        </p:txBody>
      </p:sp>
      <p:sp>
        <p:nvSpPr>
          <p:cNvPr id="21" name="TextBox 20">
            <a:extLst>
              <a:ext uri="{FF2B5EF4-FFF2-40B4-BE49-F238E27FC236}">
                <a16:creationId xmlns:a16="http://schemas.microsoft.com/office/drawing/2014/main" id="{9FFA961A-82C9-4FDC-A5CC-0259DB79EAF5}"/>
              </a:ext>
            </a:extLst>
          </p:cNvPr>
          <p:cNvSpPr txBox="1"/>
          <p:nvPr/>
        </p:nvSpPr>
        <p:spPr>
          <a:xfrm>
            <a:off x="7008780" y="1362896"/>
            <a:ext cx="4575237" cy="1815882"/>
          </a:xfrm>
          <a:prstGeom prst="rect">
            <a:avLst/>
          </a:prstGeom>
          <a:noFill/>
          <a:ln w="57150">
            <a:solidFill>
              <a:srgbClr val="C00000"/>
            </a:solidFill>
          </a:ln>
        </p:spPr>
        <p:txBody>
          <a:bodyPr wrap="square" rtlCol="0">
            <a:spAutoFit/>
          </a:bodyPr>
          <a:lstStyle/>
          <a:p>
            <a:r>
              <a:rPr lang="en-US" sz="2800" b="1" i="1" dirty="0">
                <a:solidFill>
                  <a:srgbClr val="C00000"/>
                </a:solidFill>
              </a:rPr>
              <a:t>Divested Apps Co and OS Co analogous to </a:t>
            </a:r>
            <a:r>
              <a:rPr lang="en-US" sz="2800" b="1" i="1" dirty="0" err="1">
                <a:solidFill>
                  <a:srgbClr val="C00000"/>
                </a:solidFill>
              </a:rPr>
              <a:t>Viadyne</a:t>
            </a:r>
            <a:r>
              <a:rPr lang="en-US" sz="2800" b="1" i="1" dirty="0">
                <a:solidFill>
                  <a:srgbClr val="C00000"/>
                </a:solidFill>
              </a:rPr>
              <a:t> &amp; Fabtech Diagram on Potential Entry</a:t>
            </a:r>
          </a:p>
        </p:txBody>
      </p:sp>
    </p:spTree>
    <p:extLst>
      <p:ext uri="{BB962C8B-B14F-4D97-AF65-F5344CB8AC3E}">
        <p14:creationId xmlns:p14="http://schemas.microsoft.com/office/powerpoint/2010/main" val="216697169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639798-6C8D-4F1F-A406-E13745063D47}"/>
              </a:ext>
            </a:extLst>
          </p:cNvPr>
          <p:cNvSpPr>
            <a:spLocks noGrp="1"/>
          </p:cNvSpPr>
          <p:nvPr>
            <p:ph type="title"/>
          </p:nvPr>
        </p:nvSpPr>
        <p:spPr/>
        <p:txBody>
          <a:bodyPr/>
          <a:lstStyle/>
          <a:p>
            <a:r>
              <a:rPr lang="en-US" dirty="0"/>
              <a:t>Ultimate Impact of Microsoft Remedy</a:t>
            </a:r>
          </a:p>
        </p:txBody>
      </p:sp>
      <p:sp>
        <p:nvSpPr>
          <p:cNvPr id="3" name="Content Placeholder 2">
            <a:extLst>
              <a:ext uri="{FF2B5EF4-FFF2-40B4-BE49-F238E27FC236}">
                <a16:creationId xmlns:a16="http://schemas.microsoft.com/office/drawing/2014/main" id="{D54EB610-30F0-4018-8213-34CC8A340B6F}"/>
              </a:ext>
            </a:extLst>
          </p:cNvPr>
          <p:cNvSpPr>
            <a:spLocks noGrp="1"/>
          </p:cNvSpPr>
          <p:nvPr>
            <p:ph idx="1"/>
          </p:nvPr>
        </p:nvSpPr>
        <p:spPr>
          <a:xfrm>
            <a:off x="632717" y="1690688"/>
            <a:ext cx="10515600" cy="4351338"/>
          </a:xfrm>
        </p:spPr>
        <p:txBody>
          <a:bodyPr>
            <a:normAutofit/>
          </a:bodyPr>
          <a:lstStyle/>
          <a:p>
            <a:r>
              <a:rPr lang="en-US" sz="2400" dirty="0"/>
              <a:t>Microsoft was </a:t>
            </a:r>
            <a:r>
              <a:rPr lang="en-US" sz="2400" i="1" dirty="0"/>
              <a:t>unable </a:t>
            </a:r>
            <a:r>
              <a:rPr lang="en-US" sz="2400" dirty="0"/>
              <a:t>to use its monopoly power and exclusionary conduct to monopolize the “next generation,” as foreseen by the Bill Gates’ “Internet Tidal Wave” memo</a:t>
            </a:r>
          </a:p>
          <a:p>
            <a:pPr lvl="1"/>
            <a:r>
              <a:rPr lang="en-US" sz="2000" dirty="0">
                <a:solidFill>
                  <a:srgbClr val="C00000"/>
                </a:solidFill>
              </a:rPr>
              <a:t>Google was able to enter and now dominates search, not Microsoft</a:t>
            </a:r>
          </a:p>
          <a:p>
            <a:pPr lvl="1"/>
            <a:r>
              <a:rPr lang="en-US" sz="2000" dirty="0">
                <a:solidFill>
                  <a:srgbClr val="C00000"/>
                </a:solidFill>
              </a:rPr>
              <a:t>Microsoft failed to dominate mobile OS; leaders are Android and iOS</a:t>
            </a:r>
          </a:p>
          <a:p>
            <a:pPr lvl="1"/>
            <a:r>
              <a:rPr lang="en-US" sz="2000" dirty="0"/>
              <a:t>Windows overall OS market share is less than 40%; Android is slightly larger</a:t>
            </a:r>
          </a:p>
          <a:p>
            <a:pPr lvl="1"/>
            <a:r>
              <a:rPr lang="en-US" sz="2000" dirty="0"/>
              <a:t>Microsoft has failed to dominate cloud computing; leader is Amazon; Microsoft also competes with Oracle, Google and IBM</a:t>
            </a:r>
          </a:p>
          <a:p>
            <a:r>
              <a:rPr lang="en-US" sz="2400" i="1" dirty="0">
                <a:solidFill>
                  <a:srgbClr val="C00000"/>
                </a:solidFill>
              </a:rPr>
              <a:t>One possible cause is that the case distracted top management for several years</a:t>
            </a:r>
          </a:p>
          <a:p>
            <a:r>
              <a:rPr lang="en-US" sz="2400" i="1" dirty="0"/>
              <a:t>But Microsoft still dominates the desktop OS market</a:t>
            </a:r>
          </a:p>
          <a:p>
            <a:pPr lvl="1"/>
            <a:r>
              <a:rPr lang="en-US" sz="2000" dirty="0"/>
              <a:t>Windows powers more than 75% of desktop computers worldwide</a:t>
            </a:r>
          </a:p>
          <a:p>
            <a:pPr lvl="1"/>
            <a:r>
              <a:rPr lang="en-US" sz="2000" dirty="0"/>
              <a:t>2019 Windows revenue = $13 billion; likely profits ~ $10 billion</a:t>
            </a:r>
          </a:p>
        </p:txBody>
      </p:sp>
      <p:sp>
        <p:nvSpPr>
          <p:cNvPr id="4" name="Slide Number Placeholder 3">
            <a:extLst>
              <a:ext uri="{FF2B5EF4-FFF2-40B4-BE49-F238E27FC236}">
                <a16:creationId xmlns:a16="http://schemas.microsoft.com/office/drawing/2014/main" id="{417DF237-4FAC-4F06-B1E3-B28D71D67101}"/>
              </a:ext>
            </a:extLst>
          </p:cNvPr>
          <p:cNvSpPr>
            <a:spLocks noGrp="1"/>
          </p:cNvSpPr>
          <p:nvPr>
            <p:ph type="sldNum" sz="quarter" idx="12"/>
          </p:nvPr>
        </p:nvSpPr>
        <p:spPr/>
        <p:txBody>
          <a:bodyPr/>
          <a:lstStyle/>
          <a:p>
            <a:fld id="{F487EBBE-9D79-475C-84C6-B9A9B9AB1039}" type="slidenum">
              <a:rPr lang="en-US" smtClean="0"/>
              <a:t>38</a:t>
            </a:fld>
            <a:endParaRPr lang="en-US"/>
          </a:p>
        </p:txBody>
      </p:sp>
    </p:spTree>
    <p:extLst>
      <p:ext uri="{BB962C8B-B14F-4D97-AF65-F5344CB8AC3E}">
        <p14:creationId xmlns:p14="http://schemas.microsoft.com/office/powerpoint/2010/main" val="131683013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C8D180-1DC6-4915-94CE-4D4AB3E47B1D}"/>
              </a:ext>
            </a:extLst>
          </p:cNvPr>
          <p:cNvSpPr>
            <a:spLocks noGrp="1"/>
          </p:cNvSpPr>
          <p:nvPr>
            <p:ph type="title"/>
          </p:nvPr>
        </p:nvSpPr>
        <p:spPr/>
        <p:txBody>
          <a:bodyPr>
            <a:normAutofit/>
          </a:bodyPr>
          <a:lstStyle/>
          <a:p>
            <a:pPr algn="ctr"/>
            <a:r>
              <a:rPr lang="en-US" sz="2800" dirty="0"/>
              <a:t>Incompatible Product Redesign Cases: </a:t>
            </a:r>
            <a:br>
              <a:rPr lang="en-US" sz="2800" dirty="0"/>
            </a:br>
            <a:r>
              <a:rPr lang="en-US" sz="2800" dirty="0"/>
              <a:t>Further Analysis</a:t>
            </a:r>
          </a:p>
        </p:txBody>
      </p:sp>
      <p:sp>
        <p:nvSpPr>
          <p:cNvPr id="3" name="Text Placeholder 2">
            <a:extLst>
              <a:ext uri="{FF2B5EF4-FFF2-40B4-BE49-F238E27FC236}">
                <a16:creationId xmlns:a16="http://schemas.microsoft.com/office/drawing/2014/main" id="{8708C931-44EC-4740-8BCF-5668A1CE2CC3}"/>
              </a:ext>
            </a:extLst>
          </p:cNvPr>
          <p:cNvSpPr>
            <a:spLocks noGrp="1"/>
          </p:cNvSpPr>
          <p:nvPr>
            <p:ph type="body" idx="1"/>
          </p:nvPr>
        </p:nvSpPr>
        <p:spPr/>
        <p:txBody>
          <a:bodyPr/>
          <a:lstStyle/>
          <a:p>
            <a:r>
              <a:rPr lang="en-US" dirty="0"/>
              <a:t> </a:t>
            </a:r>
          </a:p>
        </p:txBody>
      </p:sp>
      <p:sp>
        <p:nvSpPr>
          <p:cNvPr id="4" name="Slide Number Placeholder 3">
            <a:extLst>
              <a:ext uri="{FF2B5EF4-FFF2-40B4-BE49-F238E27FC236}">
                <a16:creationId xmlns:a16="http://schemas.microsoft.com/office/drawing/2014/main" id="{964A5508-328C-43F9-837A-90A243BBB4AA}"/>
              </a:ext>
            </a:extLst>
          </p:cNvPr>
          <p:cNvSpPr>
            <a:spLocks noGrp="1"/>
          </p:cNvSpPr>
          <p:nvPr>
            <p:ph type="sldNum" sz="quarter" idx="12"/>
          </p:nvPr>
        </p:nvSpPr>
        <p:spPr/>
        <p:txBody>
          <a:bodyPr/>
          <a:lstStyle/>
          <a:p>
            <a:fld id="{F487EBBE-9D79-475C-84C6-B9A9B9AB1039}" type="slidenum">
              <a:rPr lang="en-US" smtClean="0"/>
              <a:t>39</a:t>
            </a:fld>
            <a:endParaRPr lang="en-US"/>
          </a:p>
        </p:txBody>
      </p:sp>
    </p:spTree>
    <p:extLst>
      <p:ext uri="{BB962C8B-B14F-4D97-AF65-F5344CB8AC3E}">
        <p14:creationId xmlns:p14="http://schemas.microsoft.com/office/powerpoint/2010/main" val="7130704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Rectangle 2"/>
          <p:cNvSpPr>
            <a:spLocks noGrp="1" noChangeArrowheads="1"/>
          </p:cNvSpPr>
          <p:nvPr>
            <p:ph type="title"/>
          </p:nvPr>
        </p:nvSpPr>
        <p:spPr>
          <a:xfrm>
            <a:off x="753269" y="536539"/>
            <a:ext cx="10918174" cy="838200"/>
          </a:xfrm>
        </p:spPr>
        <p:txBody>
          <a:bodyPr>
            <a:normAutofit/>
          </a:bodyPr>
          <a:lstStyle/>
          <a:p>
            <a:pPr algn="l" eaLnBrk="1" hangingPunct="1">
              <a:lnSpc>
                <a:spcPct val="75000"/>
              </a:lnSpc>
            </a:pPr>
            <a:r>
              <a:rPr lang="en-US" altLang="en-US" sz="3200" dirty="0"/>
              <a:t>Cost Reductions Can Lead to Lower Prices</a:t>
            </a:r>
            <a:endParaRPr lang="en-US" altLang="en-US" sz="3200" i="1" dirty="0">
              <a:solidFill>
                <a:srgbClr val="FF0000"/>
              </a:solidFill>
            </a:endParaRPr>
          </a:p>
        </p:txBody>
      </p:sp>
      <p:sp>
        <p:nvSpPr>
          <p:cNvPr id="8196" name="Rectangle 3"/>
          <p:cNvSpPr>
            <a:spLocks noGrp="1" noChangeArrowheads="1"/>
          </p:cNvSpPr>
          <p:nvPr>
            <p:ph idx="1"/>
          </p:nvPr>
        </p:nvSpPr>
        <p:spPr/>
        <p:txBody>
          <a:bodyPr/>
          <a:lstStyle/>
          <a:p>
            <a:pPr eaLnBrk="1" hangingPunct="1">
              <a:buFont typeface="Wingdings" pitchFamily="2" charset="2"/>
              <a:buNone/>
            </a:pPr>
            <a:r>
              <a:rPr lang="en-US" altLang="en-US" dirty="0"/>
              <a:t> </a:t>
            </a:r>
          </a:p>
        </p:txBody>
      </p:sp>
      <p:sp>
        <p:nvSpPr>
          <p:cNvPr id="8194" name="Slide Number Placeholder 5"/>
          <p:cNvSpPr>
            <a:spLocks noGrp="1"/>
          </p:cNvSpPr>
          <p:nvPr>
            <p:ph type="sldNum" sz="quarter" idx="12"/>
          </p:nvPr>
        </p:nvSpPr>
        <p:spPr>
          <a:noFill/>
        </p:spPr>
        <p:txBody>
          <a:bodyPr/>
          <a:lstStyle>
            <a:lvl1pPr>
              <a:spcBef>
                <a:spcPct val="20000"/>
              </a:spcBef>
              <a:buClr>
                <a:schemeClr val="folHlink"/>
              </a:buClr>
              <a:buSzPct val="60000"/>
              <a:buFont typeface="Wingdings" pitchFamily="2" charset="2"/>
              <a:buChar char="n"/>
              <a:defRPr sz="3200">
                <a:solidFill>
                  <a:schemeClr val="tx1"/>
                </a:solidFill>
                <a:latin typeface="Tahoma" pitchFamily="34" charset="0"/>
              </a:defRPr>
            </a:lvl1pPr>
            <a:lvl2pPr marL="742950" indent="-285750">
              <a:spcBef>
                <a:spcPct val="20000"/>
              </a:spcBef>
              <a:buClr>
                <a:schemeClr val="hlink"/>
              </a:buClr>
              <a:buSzPct val="55000"/>
              <a:buFont typeface="Wingdings" pitchFamily="2" charset="2"/>
              <a:buChar char="n"/>
              <a:defRPr sz="2800">
                <a:solidFill>
                  <a:schemeClr val="tx1"/>
                </a:solidFill>
                <a:latin typeface="Tahoma" pitchFamily="34" charset="0"/>
              </a:defRPr>
            </a:lvl2pPr>
            <a:lvl3pPr marL="1143000" indent="-228600">
              <a:spcBef>
                <a:spcPct val="20000"/>
              </a:spcBef>
              <a:buClr>
                <a:schemeClr val="folHlink"/>
              </a:buClr>
              <a:buSzPct val="50000"/>
              <a:buFont typeface="Wingdings" pitchFamily="2" charset="2"/>
              <a:buChar char="n"/>
              <a:defRPr sz="2400">
                <a:solidFill>
                  <a:schemeClr val="tx1"/>
                </a:solidFill>
                <a:latin typeface="Tahoma" pitchFamily="34" charset="0"/>
              </a:defRPr>
            </a:lvl3pPr>
            <a:lvl4pPr marL="1600200" indent="-228600">
              <a:spcBef>
                <a:spcPct val="20000"/>
              </a:spcBef>
              <a:buClr>
                <a:schemeClr val="accent2"/>
              </a:buClr>
              <a:buSzPct val="55000"/>
              <a:buFont typeface="Wingdings" pitchFamily="2" charset="2"/>
              <a:buChar char="n"/>
              <a:defRPr sz="2000">
                <a:solidFill>
                  <a:schemeClr val="tx1"/>
                </a:solidFill>
                <a:latin typeface="Tahoma" pitchFamily="34" charset="0"/>
              </a:defRPr>
            </a:lvl4pPr>
            <a:lvl5pPr marL="2057400" indent="-228600">
              <a:spcBef>
                <a:spcPct val="20000"/>
              </a:spcBef>
              <a:buClr>
                <a:schemeClr val="accent1"/>
              </a:buClr>
              <a:buSzPct val="50000"/>
              <a:buFont typeface="Wingdings" pitchFamily="2" charset="2"/>
              <a:buChar char="n"/>
              <a:defRPr sz="2000">
                <a:solidFill>
                  <a:schemeClr val="tx1"/>
                </a:solidFill>
                <a:latin typeface="Tahoma" pitchFamily="34" charset="0"/>
              </a:defRPr>
            </a:lvl5pPr>
            <a:lvl6pPr marL="2514600" indent="-228600" eaLnBrk="0" fontAlgn="base" hangingPunct="0">
              <a:spcBef>
                <a:spcPct val="20000"/>
              </a:spcBef>
              <a:spcAft>
                <a:spcPct val="0"/>
              </a:spcAft>
              <a:buClr>
                <a:schemeClr val="accent1"/>
              </a:buClr>
              <a:buSzPct val="50000"/>
              <a:buFont typeface="Wingdings" pitchFamily="2" charset="2"/>
              <a:buChar char="n"/>
              <a:defRPr sz="2000">
                <a:solidFill>
                  <a:schemeClr val="tx1"/>
                </a:solidFill>
                <a:latin typeface="Tahoma" pitchFamily="34" charset="0"/>
              </a:defRPr>
            </a:lvl6pPr>
            <a:lvl7pPr marL="2971800" indent="-228600" eaLnBrk="0" fontAlgn="base" hangingPunct="0">
              <a:spcBef>
                <a:spcPct val="20000"/>
              </a:spcBef>
              <a:spcAft>
                <a:spcPct val="0"/>
              </a:spcAft>
              <a:buClr>
                <a:schemeClr val="accent1"/>
              </a:buClr>
              <a:buSzPct val="50000"/>
              <a:buFont typeface="Wingdings" pitchFamily="2" charset="2"/>
              <a:buChar char="n"/>
              <a:defRPr sz="2000">
                <a:solidFill>
                  <a:schemeClr val="tx1"/>
                </a:solidFill>
                <a:latin typeface="Tahoma" pitchFamily="34" charset="0"/>
              </a:defRPr>
            </a:lvl7pPr>
            <a:lvl8pPr marL="3429000" indent="-228600" eaLnBrk="0" fontAlgn="base" hangingPunct="0">
              <a:spcBef>
                <a:spcPct val="20000"/>
              </a:spcBef>
              <a:spcAft>
                <a:spcPct val="0"/>
              </a:spcAft>
              <a:buClr>
                <a:schemeClr val="accent1"/>
              </a:buClr>
              <a:buSzPct val="50000"/>
              <a:buFont typeface="Wingdings" pitchFamily="2" charset="2"/>
              <a:buChar char="n"/>
              <a:defRPr sz="2000">
                <a:solidFill>
                  <a:schemeClr val="tx1"/>
                </a:solidFill>
                <a:latin typeface="Tahoma" pitchFamily="34" charset="0"/>
              </a:defRPr>
            </a:lvl8pPr>
            <a:lvl9pPr marL="3886200" indent="-228600" eaLnBrk="0" fontAlgn="base" hangingPunct="0">
              <a:spcBef>
                <a:spcPct val="20000"/>
              </a:spcBef>
              <a:spcAft>
                <a:spcPct val="0"/>
              </a:spcAft>
              <a:buClr>
                <a:schemeClr val="accent1"/>
              </a:buClr>
              <a:buSzPct val="50000"/>
              <a:buFont typeface="Wingdings" pitchFamily="2" charset="2"/>
              <a:buChar char="n"/>
              <a:defRPr sz="2000">
                <a:solidFill>
                  <a:schemeClr val="tx1"/>
                </a:solidFill>
                <a:latin typeface="Tahoma" pitchFamily="34" charset="0"/>
              </a:defRPr>
            </a:lvl9pPr>
          </a:lstStyle>
          <a:p>
            <a:pPr>
              <a:spcBef>
                <a:spcPct val="0"/>
              </a:spcBef>
              <a:buClrTx/>
              <a:buSzTx/>
              <a:buFontTx/>
              <a:buNone/>
            </a:pPr>
            <a:fld id="{13588DE9-EB4E-4A12-BBC3-2CBDA65B6F33}" type="slidenum">
              <a:rPr lang="en-US" altLang="en-US" sz="1400"/>
              <a:pPr>
                <a:spcBef>
                  <a:spcPct val="0"/>
                </a:spcBef>
                <a:buClrTx/>
                <a:buSzTx/>
                <a:buFontTx/>
                <a:buNone/>
              </a:pPr>
              <a:t>4</a:t>
            </a:fld>
            <a:endParaRPr lang="en-US" altLang="en-US" sz="1400"/>
          </a:p>
        </p:txBody>
      </p:sp>
      <p:sp>
        <p:nvSpPr>
          <p:cNvPr id="8197" name="Line 4"/>
          <p:cNvSpPr>
            <a:spLocks noChangeShapeType="1"/>
          </p:cNvSpPr>
          <p:nvPr/>
        </p:nvSpPr>
        <p:spPr bwMode="auto">
          <a:xfrm>
            <a:off x="3352800" y="2286000"/>
            <a:ext cx="0" cy="32004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198" name="Line 5"/>
          <p:cNvSpPr>
            <a:spLocks noChangeShapeType="1"/>
          </p:cNvSpPr>
          <p:nvPr/>
        </p:nvSpPr>
        <p:spPr bwMode="auto">
          <a:xfrm>
            <a:off x="3352800" y="5486400"/>
            <a:ext cx="51816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199" name="Line 6"/>
          <p:cNvSpPr>
            <a:spLocks noChangeShapeType="1"/>
          </p:cNvSpPr>
          <p:nvPr/>
        </p:nvSpPr>
        <p:spPr bwMode="auto">
          <a:xfrm>
            <a:off x="3810000" y="2130425"/>
            <a:ext cx="4419600" cy="312420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8200" name="Line 7"/>
          <p:cNvSpPr>
            <a:spLocks noChangeShapeType="1"/>
          </p:cNvSpPr>
          <p:nvPr/>
        </p:nvSpPr>
        <p:spPr bwMode="auto">
          <a:xfrm>
            <a:off x="3335338" y="4302125"/>
            <a:ext cx="44196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201" name="Line 9"/>
          <p:cNvSpPr>
            <a:spLocks noChangeShapeType="1"/>
          </p:cNvSpPr>
          <p:nvPr/>
        </p:nvSpPr>
        <p:spPr bwMode="auto">
          <a:xfrm>
            <a:off x="4953000" y="2971800"/>
            <a:ext cx="0" cy="2667000"/>
          </a:xfrm>
          <a:prstGeom prst="line">
            <a:avLst/>
          </a:prstGeom>
          <a:noFill/>
          <a:ln w="9525" cap="rnd">
            <a:solidFill>
              <a:srgbClr val="3333CC"/>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202" name="Text Box 10"/>
          <p:cNvSpPr txBox="1">
            <a:spLocks noChangeArrowheads="1"/>
          </p:cNvSpPr>
          <p:nvPr/>
        </p:nvSpPr>
        <p:spPr bwMode="auto">
          <a:xfrm>
            <a:off x="2791548" y="3463925"/>
            <a:ext cx="4556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folHlink"/>
              </a:buClr>
              <a:buSzPct val="60000"/>
              <a:buFont typeface="Wingdings" pitchFamily="2" charset="2"/>
              <a:buChar char="n"/>
              <a:defRPr sz="3200">
                <a:solidFill>
                  <a:schemeClr val="tx1"/>
                </a:solidFill>
                <a:latin typeface="Tahoma" pitchFamily="34" charset="0"/>
              </a:defRPr>
            </a:lvl1pPr>
            <a:lvl2pPr marL="742950" indent="-285750">
              <a:spcBef>
                <a:spcPct val="20000"/>
              </a:spcBef>
              <a:buClr>
                <a:schemeClr val="hlink"/>
              </a:buClr>
              <a:buSzPct val="55000"/>
              <a:buFont typeface="Wingdings" pitchFamily="2" charset="2"/>
              <a:buChar char="n"/>
              <a:defRPr sz="2800">
                <a:solidFill>
                  <a:schemeClr val="tx1"/>
                </a:solidFill>
                <a:latin typeface="Tahoma" pitchFamily="34" charset="0"/>
              </a:defRPr>
            </a:lvl2pPr>
            <a:lvl3pPr marL="1143000" indent="-228600">
              <a:spcBef>
                <a:spcPct val="20000"/>
              </a:spcBef>
              <a:buClr>
                <a:schemeClr val="folHlink"/>
              </a:buClr>
              <a:buSzPct val="50000"/>
              <a:buFont typeface="Wingdings" pitchFamily="2" charset="2"/>
              <a:buChar char="n"/>
              <a:defRPr sz="2400">
                <a:solidFill>
                  <a:schemeClr val="tx1"/>
                </a:solidFill>
                <a:latin typeface="Tahoma" pitchFamily="34" charset="0"/>
              </a:defRPr>
            </a:lvl3pPr>
            <a:lvl4pPr marL="1600200" indent="-228600">
              <a:spcBef>
                <a:spcPct val="20000"/>
              </a:spcBef>
              <a:buClr>
                <a:schemeClr val="accent2"/>
              </a:buClr>
              <a:buSzPct val="55000"/>
              <a:buFont typeface="Wingdings" pitchFamily="2" charset="2"/>
              <a:buChar char="n"/>
              <a:defRPr sz="2000">
                <a:solidFill>
                  <a:schemeClr val="tx1"/>
                </a:solidFill>
                <a:latin typeface="Tahoma" pitchFamily="34" charset="0"/>
              </a:defRPr>
            </a:lvl4pPr>
            <a:lvl5pPr marL="2057400" indent="-228600">
              <a:spcBef>
                <a:spcPct val="20000"/>
              </a:spcBef>
              <a:buClr>
                <a:schemeClr val="accent1"/>
              </a:buClr>
              <a:buSzPct val="50000"/>
              <a:buFont typeface="Wingdings" pitchFamily="2" charset="2"/>
              <a:buChar char="n"/>
              <a:defRPr sz="2000">
                <a:solidFill>
                  <a:schemeClr val="tx1"/>
                </a:solidFill>
                <a:latin typeface="Tahoma" pitchFamily="34" charset="0"/>
              </a:defRPr>
            </a:lvl5pPr>
            <a:lvl6pPr marL="2514600" indent="-228600" eaLnBrk="0" fontAlgn="base" hangingPunct="0">
              <a:spcBef>
                <a:spcPct val="20000"/>
              </a:spcBef>
              <a:spcAft>
                <a:spcPct val="0"/>
              </a:spcAft>
              <a:buClr>
                <a:schemeClr val="accent1"/>
              </a:buClr>
              <a:buSzPct val="50000"/>
              <a:buFont typeface="Wingdings" pitchFamily="2" charset="2"/>
              <a:buChar char="n"/>
              <a:defRPr sz="2000">
                <a:solidFill>
                  <a:schemeClr val="tx1"/>
                </a:solidFill>
                <a:latin typeface="Tahoma" pitchFamily="34" charset="0"/>
              </a:defRPr>
            </a:lvl6pPr>
            <a:lvl7pPr marL="2971800" indent="-228600" eaLnBrk="0" fontAlgn="base" hangingPunct="0">
              <a:spcBef>
                <a:spcPct val="20000"/>
              </a:spcBef>
              <a:spcAft>
                <a:spcPct val="0"/>
              </a:spcAft>
              <a:buClr>
                <a:schemeClr val="accent1"/>
              </a:buClr>
              <a:buSzPct val="50000"/>
              <a:buFont typeface="Wingdings" pitchFamily="2" charset="2"/>
              <a:buChar char="n"/>
              <a:defRPr sz="2000">
                <a:solidFill>
                  <a:schemeClr val="tx1"/>
                </a:solidFill>
                <a:latin typeface="Tahoma" pitchFamily="34" charset="0"/>
              </a:defRPr>
            </a:lvl7pPr>
            <a:lvl8pPr marL="3429000" indent="-228600" eaLnBrk="0" fontAlgn="base" hangingPunct="0">
              <a:spcBef>
                <a:spcPct val="20000"/>
              </a:spcBef>
              <a:spcAft>
                <a:spcPct val="0"/>
              </a:spcAft>
              <a:buClr>
                <a:schemeClr val="accent1"/>
              </a:buClr>
              <a:buSzPct val="50000"/>
              <a:buFont typeface="Wingdings" pitchFamily="2" charset="2"/>
              <a:buChar char="n"/>
              <a:defRPr sz="2000">
                <a:solidFill>
                  <a:schemeClr val="tx1"/>
                </a:solidFill>
                <a:latin typeface="Tahoma" pitchFamily="34" charset="0"/>
              </a:defRPr>
            </a:lvl8pPr>
            <a:lvl9pPr marL="3886200" indent="-228600" eaLnBrk="0" fontAlgn="base" hangingPunct="0">
              <a:spcBef>
                <a:spcPct val="20000"/>
              </a:spcBef>
              <a:spcAft>
                <a:spcPct val="0"/>
              </a:spcAft>
              <a:buClr>
                <a:schemeClr val="accent1"/>
              </a:buClr>
              <a:buSzPct val="50000"/>
              <a:buFont typeface="Wingdings" pitchFamily="2" charset="2"/>
              <a:buChar char="n"/>
              <a:defRPr sz="2000">
                <a:solidFill>
                  <a:schemeClr val="tx1"/>
                </a:solidFill>
                <a:latin typeface="Tahoma" pitchFamily="34" charset="0"/>
              </a:defRPr>
            </a:lvl9pPr>
          </a:lstStyle>
          <a:p>
            <a:pPr>
              <a:spcBef>
                <a:spcPct val="0"/>
              </a:spcBef>
              <a:buClrTx/>
              <a:buSzTx/>
              <a:buFontTx/>
              <a:buNone/>
            </a:pPr>
            <a:r>
              <a:rPr lang="en-US" altLang="en-US" sz="2400" dirty="0">
                <a:latin typeface="Times New Roman" pitchFamily="18" charset="0"/>
              </a:rPr>
              <a:t>P</a:t>
            </a:r>
            <a:r>
              <a:rPr lang="en-US" altLang="en-US" sz="2400" baseline="-25000" dirty="0">
                <a:latin typeface="Times New Roman" pitchFamily="18" charset="0"/>
              </a:rPr>
              <a:t>1</a:t>
            </a:r>
            <a:endParaRPr lang="en-US" altLang="en-US" sz="2400" dirty="0">
              <a:latin typeface="Times New Roman" pitchFamily="18" charset="0"/>
            </a:endParaRPr>
          </a:p>
        </p:txBody>
      </p:sp>
      <p:sp>
        <p:nvSpPr>
          <p:cNvPr id="8203" name="Text Box 12"/>
          <p:cNvSpPr txBox="1">
            <a:spLocks noChangeArrowheads="1"/>
          </p:cNvSpPr>
          <p:nvPr/>
        </p:nvSpPr>
        <p:spPr bwMode="auto">
          <a:xfrm>
            <a:off x="7985125" y="4073525"/>
            <a:ext cx="4889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folHlink"/>
              </a:buClr>
              <a:buSzPct val="60000"/>
              <a:buFont typeface="Wingdings" pitchFamily="2" charset="2"/>
              <a:buChar char="n"/>
              <a:defRPr sz="3200">
                <a:solidFill>
                  <a:schemeClr val="tx1"/>
                </a:solidFill>
                <a:latin typeface="Tahoma" pitchFamily="34" charset="0"/>
              </a:defRPr>
            </a:lvl1pPr>
            <a:lvl2pPr marL="742950" indent="-285750">
              <a:spcBef>
                <a:spcPct val="20000"/>
              </a:spcBef>
              <a:buClr>
                <a:schemeClr val="hlink"/>
              </a:buClr>
              <a:buSzPct val="55000"/>
              <a:buFont typeface="Wingdings" pitchFamily="2" charset="2"/>
              <a:buChar char="n"/>
              <a:defRPr sz="2800">
                <a:solidFill>
                  <a:schemeClr val="tx1"/>
                </a:solidFill>
                <a:latin typeface="Tahoma" pitchFamily="34" charset="0"/>
              </a:defRPr>
            </a:lvl2pPr>
            <a:lvl3pPr marL="1143000" indent="-228600">
              <a:spcBef>
                <a:spcPct val="20000"/>
              </a:spcBef>
              <a:buClr>
                <a:schemeClr val="folHlink"/>
              </a:buClr>
              <a:buSzPct val="50000"/>
              <a:buFont typeface="Wingdings" pitchFamily="2" charset="2"/>
              <a:buChar char="n"/>
              <a:defRPr sz="2400">
                <a:solidFill>
                  <a:schemeClr val="tx1"/>
                </a:solidFill>
                <a:latin typeface="Tahoma" pitchFamily="34" charset="0"/>
              </a:defRPr>
            </a:lvl3pPr>
            <a:lvl4pPr marL="1600200" indent="-228600">
              <a:spcBef>
                <a:spcPct val="20000"/>
              </a:spcBef>
              <a:buClr>
                <a:schemeClr val="accent2"/>
              </a:buClr>
              <a:buSzPct val="55000"/>
              <a:buFont typeface="Wingdings" pitchFamily="2" charset="2"/>
              <a:buChar char="n"/>
              <a:defRPr sz="2000">
                <a:solidFill>
                  <a:schemeClr val="tx1"/>
                </a:solidFill>
                <a:latin typeface="Tahoma" pitchFamily="34" charset="0"/>
              </a:defRPr>
            </a:lvl4pPr>
            <a:lvl5pPr marL="2057400" indent="-228600">
              <a:spcBef>
                <a:spcPct val="20000"/>
              </a:spcBef>
              <a:buClr>
                <a:schemeClr val="accent1"/>
              </a:buClr>
              <a:buSzPct val="50000"/>
              <a:buFont typeface="Wingdings" pitchFamily="2" charset="2"/>
              <a:buChar char="n"/>
              <a:defRPr sz="2000">
                <a:solidFill>
                  <a:schemeClr val="tx1"/>
                </a:solidFill>
                <a:latin typeface="Tahoma" pitchFamily="34" charset="0"/>
              </a:defRPr>
            </a:lvl5pPr>
            <a:lvl6pPr marL="2514600" indent="-228600" eaLnBrk="0" fontAlgn="base" hangingPunct="0">
              <a:spcBef>
                <a:spcPct val="20000"/>
              </a:spcBef>
              <a:spcAft>
                <a:spcPct val="0"/>
              </a:spcAft>
              <a:buClr>
                <a:schemeClr val="accent1"/>
              </a:buClr>
              <a:buSzPct val="50000"/>
              <a:buFont typeface="Wingdings" pitchFamily="2" charset="2"/>
              <a:buChar char="n"/>
              <a:defRPr sz="2000">
                <a:solidFill>
                  <a:schemeClr val="tx1"/>
                </a:solidFill>
                <a:latin typeface="Tahoma" pitchFamily="34" charset="0"/>
              </a:defRPr>
            </a:lvl6pPr>
            <a:lvl7pPr marL="2971800" indent="-228600" eaLnBrk="0" fontAlgn="base" hangingPunct="0">
              <a:spcBef>
                <a:spcPct val="20000"/>
              </a:spcBef>
              <a:spcAft>
                <a:spcPct val="0"/>
              </a:spcAft>
              <a:buClr>
                <a:schemeClr val="accent1"/>
              </a:buClr>
              <a:buSzPct val="50000"/>
              <a:buFont typeface="Wingdings" pitchFamily="2" charset="2"/>
              <a:buChar char="n"/>
              <a:defRPr sz="2000">
                <a:solidFill>
                  <a:schemeClr val="tx1"/>
                </a:solidFill>
                <a:latin typeface="Tahoma" pitchFamily="34" charset="0"/>
              </a:defRPr>
            </a:lvl7pPr>
            <a:lvl8pPr marL="3429000" indent="-228600" eaLnBrk="0" fontAlgn="base" hangingPunct="0">
              <a:spcBef>
                <a:spcPct val="20000"/>
              </a:spcBef>
              <a:spcAft>
                <a:spcPct val="0"/>
              </a:spcAft>
              <a:buClr>
                <a:schemeClr val="accent1"/>
              </a:buClr>
              <a:buSzPct val="50000"/>
              <a:buFont typeface="Wingdings" pitchFamily="2" charset="2"/>
              <a:buChar char="n"/>
              <a:defRPr sz="2000">
                <a:solidFill>
                  <a:schemeClr val="tx1"/>
                </a:solidFill>
                <a:latin typeface="Tahoma" pitchFamily="34" charset="0"/>
              </a:defRPr>
            </a:lvl8pPr>
            <a:lvl9pPr marL="3886200" indent="-228600" eaLnBrk="0" fontAlgn="base" hangingPunct="0">
              <a:spcBef>
                <a:spcPct val="20000"/>
              </a:spcBef>
              <a:spcAft>
                <a:spcPct val="0"/>
              </a:spcAft>
              <a:buClr>
                <a:schemeClr val="accent1"/>
              </a:buClr>
              <a:buSzPct val="50000"/>
              <a:buFont typeface="Wingdings" pitchFamily="2" charset="2"/>
              <a:buChar char="n"/>
              <a:defRPr sz="2000">
                <a:solidFill>
                  <a:schemeClr val="tx1"/>
                </a:solidFill>
                <a:latin typeface="Tahoma" pitchFamily="34" charset="0"/>
              </a:defRPr>
            </a:lvl9pPr>
          </a:lstStyle>
          <a:p>
            <a:pPr>
              <a:spcBef>
                <a:spcPct val="0"/>
              </a:spcBef>
              <a:buClrTx/>
              <a:buSzTx/>
              <a:buFontTx/>
              <a:buNone/>
            </a:pPr>
            <a:r>
              <a:rPr lang="en-US" altLang="en-US" sz="2400">
                <a:latin typeface="Times New Roman" pitchFamily="18" charset="0"/>
              </a:rPr>
              <a:t>C</a:t>
            </a:r>
            <a:r>
              <a:rPr lang="en-US" altLang="en-US" sz="2400" baseline="-25000">
                <a:latin typeface="Times New Roman" pitchFamily="18" charset="0"/>
              </a:rPr>
              <a:t>1</a:t>
            </a:r>
            <a:endParaRPr lang="en-US" altLang="en-US" sz="2400">
              <a:latin typeface="Times New Roman" pitchFamily="18" charset="0"/>
            </a:endParaRPr>
          </a:p>
        </p:txBody>
      </p:sp>
      <p:sp>
        <p:nvSpPr>
          <p:cNvPr id="8204" name="Text Box 13"/>
          <p:cNvSpPr txBox="1">
            <a:spLocks noChangeArrowheads="1"/>
          </p:cNvSpPr>
          <p:nvPr/>
        </p:nvSpPr>
        <p:spPr bwMode="auto">
          <a:xfrm>
            <a:off x="6400800" y="5514975"/>
            <a:ext cx="56673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folHlink"/>
              </a:buClr>
              <a:buSzPct val="60000"/>
              <a:buFont typeface="Wingdings" pitchFamily="2" charset="2"/>
              <a:buChar char="n"/>
              <a:defRPr sz="3200">
                <a:solidFill>
                  <a:schemeClr val="tx1"/>
                </a:solidFill>
                <a:latin typeface="Tahoma" pitchFamily="34" charset="0"/>
              </a:defRPr>
            </a:lvl1pPr>
            <a:lvl2pPr marL="742950" indent="-285750">
              <a:spcBef>
                <a:spcPct val="20000"/>
              </a:spcBef>
              <a:buClr>
                <a:schemeClr val="hlink"/>
              </a:buClr>
              <a:buSzPct val="55000"/>
              <a:buFont typeface="Wingdings" pitchFamily="2" charset="2"/>
              <a:buChar char="n"/>
              <a:defRPr sz="2800">
                <a:solidFill>
                  <a:schemeClr val="tx1"/>
                </a:solidFill>
                <a:latin typeface="Tahoma" pitchFamily="34" charset="0"/>
              </a:defRPr>
            </a:lvl2pPr>
            <a:lvl3pPr marL="1143000" indent="-228600">
              <a:spcBef>
                <a:spcPct val="20000"/>
              </a:spcBef>
              <a:buClr>
                <a:schemeClr val="folHlink"/>
              </a:buClr>
              <a:buSzPct val="50000"/>
              <a:buFont typeface="Wingdings" pitchFamily="2" charset="2"/>
              <a:buChar char="n"/>
              <a:defRPr sz="2400">
                <a:solidFill>
                  <a:schemeClr val="tx1"/>
                </a:solidFill>
                <a:latin typeface="Tahoma" pitchFamily="34" charset="0"/>
              </a:defRPr>
            </a:lvl3pPr>
            <a:lvl4pPr marL="1600200" indent="-228600">
              <a:spcBef>
                <a:spcPct val="20000"/>
              </a:spcBef>
              <a:buClr>
                <a:schemeClr val="accent2"/>
              </a:buClr>
              <a:buSzPct val="55000"/>
              <a:buFont typeface="Wingdings" pitchFamily="2" charset="2"/>
              <a:buChar char="n"/>
              <a:defRPr sz="2000">
                <a:solidFill>
                  <a:schemeClr val="tx1"/>
                </a:solidFill>
                <a:latin typeface="Tahoma" pitchFamily="34" charset="0"/>
              </a:defRPr>
            </a:lvl4pPr>
            <a:lvl5pPr marL="2057400" indent="-228600">
              <a:spcBef>
                <a:spcPct val="20000"/>
              </a:spcBef>
              <a:buClr>
                <a:schemeClr val="accent1"/>
              </a:buClr>
              <a:buSzPct val="50000"/>
              <a:buFont typeface="Wingdings" pitchFamily="2" charset="2"/>
              <a:buChar char="n"/>
              <a:defRPr sz="2000">
                <a:solidFill>
                  <a:schemeClr val="tx1"/>
                </a:solidFill>
                <a:latin typeface="Tahoma" pitchFamily="34" charset="0"/>
              </a:defRPr>
            </a:lvl5pPr>
            <a:lvl6pPr marL="2514600" indent="-228600" eaLnBrk="0" fontAlgn="base" hangingPunct="0">
              <a:spcBef>
                <a:spcPct val="20000"/>
              </a:spcBef>
              <a:spcAft>
                <a:spcPct val="0"/>
              </a:spcAft>
              <a:buClr>
                <a:schemeClr val="accent1"/>
              </a:buClr>
              <a:buSzPct val="50000"/>
              <a:buFont typeface="Wingdings" pitchFamily="2" charset="2"/>
              <a:buChar char="n"/>
              <a:defRPr sz="2000">
                <a:solidFill>
                  <a:schemeClr val="tx1"/>
                </a:solidFill>
                <a:latin typeface="Tahoma" pitchFamily="34" charset="0"/>
              </a:defRPr>
            </a:lvl6pPr>
            <a:lvl7pPr marL="2971800" indent="-228600" eaLnBrk="0" fontAlgn="base" hangingPunct="0">
              <a:spcBef>
                <a:spcPct val="20000"/>
              </a:spcBef>
              <a:spcAft>
                <a:spcPct val="0"/>
              </a:spcAft>
              <a:buClr>
                <a:schemeClr val="accent1"/>
              </a:buClr>
              <a:buSzPct val="50000"/>
              <a:buFont typeface="Wingdings" pitchFamily="2" charset="2"/>
              <a:buChar char="n"/>
              <a:defRPr sz="2000">
                <a:solidFill>
                  <a:schemeClr val="tx1"/>
                </a:solidFill>
                <a:latin typeface="Tahoma" pitchFamily="34" charset="0"/>
              </a:defRPr>
            </a:lvl7pPr>
            <a:lvl8pPr marL="3429000" indent="-228600" eaLnBrk="0" fontAlgn="base" hangingPunct="0">
              <a:spcBef>
                <a:spcPct val="20000"/>
              </a:spcBef>
              <a:spcAft>
                <a:spcPct val="0"/>
              </a:spcAft>
              <a:buClr>
                <a:schemeClr val="accent1"/>
              </a:buClr>
              <a:buSzPct val="50000"/>
              <a:buFont typeface="Wingdings" pitchFamily="2" charset="2"/>
              <a:buChar char="n"/>
              <a:defRPr sz="2000">
                <a:solidFill>
                  <a:schemeClr val="tx1"/>
                </a:solidFill>
                <a:latin typeface="Tahoma" pitchFamily="34" charset="0"/>
              </a:defRPr>
            </a:lvl8pPr>
            <a:lvl9pPr marL="3886200" indent="-228600" eaLnBrk="0" fontAlgn="base" hangingPunct="0">
              <a:spcBef>
                <a:spcPct val="20000"/>
              </a:spcBef>
              <a:spcAft>
                <a:spcPct val="0"/>
              </a:spcAft>
              <a:buClr>
                <a:schemeClr val="accent1"/>
              </a:buClr>
              <a:buSzPct val="50000"/>
              <a:buFont typeface="Wingdings" pitchFamily="2" charset="2"/>
              <a:buChar char="n"/>
              <a:defRPr sz="2000">
                <a:solidFill>
                  <a:schemeClr val="tx1"/>
                </a:solidFill>
                <a:latin typeface="Tahoma" pitchFamily="34" charset="0"/>
              </a:defRPr>
            </a:lvl9pPr>
          </a:lstStyle>
          <a:p>
            <a:pPr>
              <a:spcBef>
                <a:spcPct val="0"/>
              </a:spcBef>
              <a:buClrTx/>
              <a:buSzTx/>
              <a:buFontTx/>
              <a:buNone/>
            </a:pPr>
            <a:r>
              <a:rPr lang="en-US" altLang="en-US" sz="2400" dirty="0">
                <a:solidFill>
                  <a:srgbClr val="009900"/>
                </a:solidFill>
                <a:latin typeface="Times New Roman" pitchFamily="18" charset="0"/>
              </a:rPr>
              <a:t>Q</a:t>
            </a:r>
            <a:r>
              <a:rPr lang="en-US" altLang="en-US" sz="2400" baseline="-25000" dirty="0">
                <a:solidFill>
                  <a:srgbClr val="009900"/>
                </a:solidFill>
                <a:latin typeface="Times New Roman" pitchFamily="18" charset="0"/>
              </a:rPr>
              <a:t>2</a:t>
            </a:r>
            <a:endParaRPr lang="en-US" altLang="en-US" sz="2400" dirty="0">
              <a:solidFill>
                <a:srgbClr val="009900"/>
              </a:solidFill>
              <a:latin typeface="Times New Roman" pitchFamily="18" charset="0"/>
            </a:endParaRPr>
          </a:p>
        </p:txBody>
      </p:sp>
      <p:sp>
        <p:nvSpPr>
          <p:cNvPr id="8205" name="Line 14"/>
          <p:cNvSpPr>
            <a:spLocks noChangeShapeType="1"/>
          </p:cNvSpPr>
          <p:nvPr/>
        </p:nvSpPr>
        <p:spPr bwMode="auto">
          <a:xfrm>
            <a:off x="6019800" y="3692525"/>
            <a:ext cx="0" cy="16764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206" name="Rectangle 15"/>
          <p:cNvSpPr>
            <a:spLocks noChangeArrowheads="1"/>
          </p:cNvSpPr>
          <p:nvPr/>
        </p:nvSpPr>
        <p:spPr bwMode="auto">
          <a:xfrm>
            <a:off x="5791200" y="5514976"/>
            <a:ext cx="762000" cy="461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folHlink"/>
              </a:buClr>
              <a:buSzPct val="60000"/>
              <a:buFont typeface="Wingdings" pitchFamily="2" charset="2"/>
              <a:buChar char="n"/>
              <a:defRPr sz="3200">
                <a:solidFill>
                  <a:schemeClr val="tx1"/>
                </a:solidFill>
                <a:latin typeface="Tahoma" pitchFamily="34" charset="0"/>
              </a:defRPr>
            </a:lvl1pPr>
            <a:lvl2pPr marL="742950" indent="-285750">
              <a:spcBef>
                <a:spcPct val="20000"/>
              </a:spcBef>
              <a:buClr>
                <a:schemeClr val="hlink"/>
              </a:buClr>
              <a:buSzPct val="55000"/>
              <a:buFont typeface="Wingdings" pitchFamily="2" charset="2"/>
              <a:buChar char="n"/>
              <a:defRPr sz="2800">
                <a:solidFill>
                  <a:schemeClr val="tx1"/>
                </a:solidFill>
                <a:latin typeface="Tahoma" pitchFamily="34" charset="0"/>
              </a:defRPr>
            </a:lvl2pPr>
            <a:lvl3pPr marL="1143000" indent="-228600">
              <a:spcBef>
                <a:spcPct val="20000"/>
              </a:spcBef>
              <a:buClr>
                <a:schemeClr val="folHlink"/>
              </a:buClr>
              <a:buSzPct val="50000"/>
              <a:buFont typeface="Wingdings" pitchFamily="2" charset="2"/>
              <a:buChar char="n"/>
              <a:defRPr sz="2400">
                <a:solidFill>
                  <a:schemeClr val="tx1"/>
                </a:solidFill>
                <a:latin typeface="Tahoma" pitchFamily="34" charset="0"/>
              </a:defRPr>
            </a:lvl3pPr>
            <a:lvl4pPr marL="1600200" indent="-228600">
              <a:spcBef>
                <a:spcPct val="20000"/>
              </a:spcBef>
              <a:buClr>
                <a:schemeClr val="accent2"/>
              </a:buClr>
              <a:buSzPct val="55000"/>
              <a:buFont typeface="Wingdings" pitchFamily="2" charset="2"/>
              <a:buChar char="n"/>
              <a:defRPr sz="2000">
                <a:solidFill>
                  <a:schemeClr val="tx1"/>
                </a:solidFill>
                <a:latin typeface="Tahoma" pitchFamily="34" charset="0"/>
              </a:defRPr>
            </a:lvl4pPr>
            <a:lvl5pPr marL="2057400" indent="-228600">
              <a:spcBef>
                <a:spcPct val="20000"/>
              </a:spcBef>
              <a:buClr>
                <a:schemeClr val="accent1"/>
              </a:buClr>
              <a:buSzPct val="50000"/>
              <a:buFont typeface="Wingdings" pitchFamily="2" charset="2"/>
              <a:buChar char="n"/>
              <a:defRPr sz="2000">
                <a:solidFill>
                  <a:schemeClr val="tx1"/>
                </a:solidFill>
                <a:latin typeface="Tahoma" pitchFamily="34" charset="0"/>
              </a:defRPr>
            </a:lvl5pPr>
            <a:lvl6pPr marL="2514600" indent="-228600" eaLnBrk="0" fontAlgn="base" hangingPunct="0">
              <a:spcBef>
                <a:spcPct val="20000"/>
              </a:spcBef>
              <a:spcAft>
                <a:spcPct val="0"/>
              </a:spcAft>
              <a:buClr>
                <a:schemeClr val="accent1"/>
              </a:buClr>
              <a:buSzPct val="50000"/>
              <a:buFont typeface="Wingdings" pitchFamily="2" charset="2"/>
              <a:buChar char="n"/>
              <a:defRPr sz="2000">
                <a:solidFill>
                  <a:schemeClr val="tx1"/>
                </a:solidFill>
                <a:latin typeface="Tahoma" pitchFamily="34" charset="0"/>
              </a:defRPr>
            </a:lvl6pPr>
            <a:lvl7pPr marL="2971800" indent="-228600" eaLnBrk="0" fontAlgn="base" hangingPunct="0">
              <a:spcBef>
                <a:spcPct val="20000"/>
              </a:spcBef>
              <a:spcAft>
                <a:spcPct val="0"/>
              </a:spcAft>
              <a:buClr>
                <a:schemeClr val="accent1"/>
              </a:buClr>
              <a:buSzPct val="50000"/>
              <a:buFont typeface="Wingdings" pitchFamily="2" charset="2"/>
              <a:buChar char="n"/>
              <a:defRPr sz="2000">
                <a:solidFill>
                  <a:schemeClr val="tx1"/>
                </a:solidFill>
                <a:latin typeface="Tahoma" pitchFamily="34" charset="0"/>
              </a:defRPr>
            </a:lvl7pPr>
            <a:lvl8pPr marL="3429000" indent="-228600" eaLnBrk="0" fontAlgn="base" hangingPunct="0">
              <a:spcBef>
                <a:spcPct val="20000"/>
              </a:spcBef>
              <a:spcAft>
                <a:spcPct val="0"/>
              </a:spcAft>
              <a:buClr>
                <a:schemeClr val="accent1"/>
              </a:buClr>
              <a:buSzPct val="50000"/>
              <a:buFont typeface="Wingdings" pitchFamily="2" charset="2"/>
              <a:buChar char="n"/>
              <a:defRPr sz="2000">
                <a:solidFill>
                  <a:schemeClr val="tx1"/>
                </a:solidFill>
                <a:latin typeface="Tahoma" pitchFamily="34" charset="0"/>
              </a:defRPr>
            </a:lvl8pPr>
            <a:lvl9pPr marL="3886200" indent="-228600" eaLnBrk="0" fontAlgn="base" hangingPunct="0">
              <a:spcBef>
                <a:spcPct val="20000"/>
              </a:spcBef>
              <a:spcAft>
                <a:spcPct val="0"/>
              </a:spcAft>
              <a:buClr>
                <a:schemeClr val="accent1"/>
              </a:buClr>
              <a:buSzPct val="50000"/>
              <a:buFont typeface="Wingdings" pitchFamily="2" charset="2"/>
              <a:buChar char="n"/>
              <a:defRPr sz="2000">
                <a:solidFill>
                  <a:schemeClr val="tx1"/>
                </a:solidFill>
                <a:latin typeface="Tahoma" pitchFamily="34" charset="0"/>
              </a:defRPr>
            </a:lvl9pPr>
          </a:lstStyle>
          <a:p>
            <a:pPr>
              <a:spcBef>
                <a:spcPct val="0"/>
              </a:spcBef>
              <a:buClrTx/>
              <a:buSzTx/>
              <a:buFontTx/>
              <a:buNone/>
            </a:pPr>
            <a:r>
              <a:rPr lang="en-US" altLang="en-US" sz="2400" dirty="0">
                <a:latin typeface="Times New Roman" pitchFamily="18" charset="0"/>
              </a:rPr>
              <a:t>Q</a:t>
            </a:r>
            <a:r>
              <a:rPr lang="en-US" altLang="en-US" sz="2400" baseline="-25000" dirty="0">
                <a:latin typeface="Times New Roman" pitchFamily="18" charset="0"/>
              </a:rPr>
              <a:t>1</a:t>
            </a:r>
          </a:p>
        </p:txBody>
      </p:sp>
      <p:sp>
        <p:nvSpPr>
          <p:cNvPr id="8207" name="Line 16"/>
          <p:cNvSpPr>
            <a:spLocks noChangeShapeType="1"/>
          </p:cNvSpPr>
          <p:nvPr/>
        </p:nvSpPr>
        <p:spPr bwMode="auto">
          <a:xfrm>
            <a:off x="3352800" y="4572000"/>
            <a:ext cx="44196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208" name="Text Box 18"/>
          <p:cNvSpPr txBox="1">
            <a:spLocks noChangeArrowheads="1"/>
          </p:cNvSpPr>
          <p:nvPr/>
        </p:nvSpPr>
        <p:spPr bwMode="auto">
          <a:xfrm>
            <a:off x="8061325" y="4384675"/>
            <a:ext cx="4889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folHlink"/>
              </a:buClr>
              <a:buSzPct val="60000"/>
              <a:buFont typeface="Wingdings" pitchFamily="2" charset="2"/>
              <a:buChar char="n"/>
              <a:defRPr sz="3200">
                <a:solidFill>
                  <a:schemeClr val="tx1"/>
                </a:solidFill>
                <a:latin typeface="Tahoma" pitchFamily="34" charset="0"/>
              </a:defRPr>
            </a:lvl1pPr>
            <a:lvl2pPr marL="742950" indent="-285750">
              <a:spcBef>
                <a:spcPct val="20000"/>
              </a:spcBef>
              <a:buClr>
                <a:schemeClr val="hlink"/>
              </a:buClr>
              <a:buSzPct val="55000"/>
              <a:buFont typeface="Wingdings" pitchFamily="2" charset="2"/>
              <a:buChar char="n"/>
              <a:defRPr sz="2800">
                <a:solidFill>
                  <a:schemeClr val="tx1"/>
                </a:solidFill>
                <a:latin typeface="Tahoma" pitchFamily="34" charset="0"/>
              </a:defRPr>
            </a:lvl2pPr>
            <a:lvl3pPr marL="1143000" indent="-228600">
              <a:spcBef>
                <a:spcPct val="20000"/>
              </a:spcBef>
              <a:buClr>
                <a:schemeClr val="folHlink"/>
              </a:buClr>
              <a:buSzPct val="50000"/>
              <a:buFont typeface="Wingdings" pitchFamily="2" charset="2"/>
              <a:buChar char="n"/>
              <a:defRPr sz="2400">
                <a:solidFill>
                  <a:schemeClr val="tx1"/>
                </a:solidFill>
                <a:latin typeface="Tahoma" pitchFamily="34" charset="0"/>
              </a:defRPr>
            </a:lvl3pPr>
            <a:lvl4pPr marL="1600200" indent="-228600">
              <a:spcBef>
                <a:spcPct val="20000"/>
              </a:spcBef>
              <a:buClr>
                <a:schemeClr val="accent2"/>
              </a:buClr>
              <a:buSzPct val="55000"/>
              <a:buFont typeface="Wingdings" pitchFamily="2" charset="2"/>
              <a:buChar char="n"/>
              <a:defRPr sz="2000">
                <a:solidFill>
                  <a:schemeClr val="tx1"/>
                </a:solidFill>
                <a:latin typeface="Tahoma" pitchFamily="34" charset="0"/>
              </a:defRPr>
            </a:lvl4pPr>
            <a:lvl5pPr marL="2057400" indent="-228600">
              <a:spcBef>
                <a:spcPct val="20000"/>
              </a:spcBef>
              <a:buClr>
                <a:schemeClr val="accent1"/>
              </a:buClr>
              <a:buSzPct val="50000"/>
              <a:buFont typeface="Wingdings" pitchFamily="2" charset="2"/>
              <a:buChar char="n"/>
              <a:defRPr sz="2000">
                <a:solidFill>
                  <a:schemeClr val="tx1"/>
                </a:solidFill>
                <a:latin typeface="Tahoma" pitchFamily="34" charset="0"/>
              </a:defRPr>
            </a:lvl5pPr>
            <a:lvl6pPr marL="2514600" indent="-228600" eaLnBrk="0" fontAlgn="base" hangingPunct="0">
              <a:spcBef>
                <a:spcPct val="20000"/>
              </a:spcBef>
              <a:spcAft>
                <a:spcPct val="0"/>
              </a:spcAft>
              <a:buClr>
                <a:schemeClr val="accent1"/>
              </a:buClr>
              <a:buSzPct val="50000"/>
              <a:buFont typeface="Wingdings" pitchFamily="2" charset="2"/>
              <a:buChar char="n"/>
              <a:defRPr sz="2000">
                <a:solidFill>
                  <a:schemeClr val="tx1"/>
                </a:solidFill>
                <a:latin typeface="Tahoma" pitchFamily="34" charset="0"/>
              </a:defRPr>
            </a:lvl6pPr>
            <a:lvl7pPr marL="2971800" indent="-228600" eaLnBrk="0" fontAlgn="base" hangingPunct="0">
              <a:spcBef>
                <a:spcPct val="20000"/>
              </a:spcBef>
              <a:spcAft>
                <a:spcPct val="0"/>
              </a:spcAft>
              <a:buClr>
                <a:schemeClr val="accent1"/>
              </a:buClr>
              <a:buSzPct val="50000"/>
              <a:buFont typeface="Wingdings" pitchFamily="2" charset="2"/>
              <a:buChar char="n"/>
              <a:defRPr sz="2000">
                <a:solidFill>
                  <a:schemeClr val="tx1"/>
                </a:solidFill>
                <a:latin typeface="Tahoma" pitchFamily="34" charset="0"/>
              </a:defRPr>
            </a:lvl7pPr>
            <a:lvl8pPr marL="3429000" indent="-228600" eaLnBrk="0" fontAlgn="base" hangingPunct="0">
              <a:spcBef>
                <a:spcPct val="20000"/>
              </a:spcBef>
              <a:spcAft>
                <a:spcPct val="0"/>
              </a:spcAft>
              <a:buClr>
                <a:schemeClr val="accent1"/>
              </a:buClr>
              <a:buSzPct val="50000"/>
              <a:buFont typeface="Wingdings" pitchFamily="2" charset="2"/>
              <a:buChar char="n"/>
              <a:defRPr sz="2000">
                <a:solidFill>
                  <a:schemeClr val="tx1"/>
                </a:solidFill>
                <a:latin typeface="Tahoma" pitchFamily="34" charset="0"/>
              </a:defRPr>
            </a:lvl8pPr>
            <a:lvl9pPr marL="3886200" indent="-228600" eaLnBrk="0" fontAlgn="base" hangingPunct="0">
              <a:spcBef>
                <a:spcPct val="20000"/>
              </a:spcBef>
              <a:spcAft>
                <a:spcPct val="0"/>
              </a:spcAft>
              <a:buClr>
                <a:schemeClr val="accent1"/>
              </a:buClr>
              <a:buSzPct val="50000"/>
              <a:buFont typeface="Wingdings" pitchFamily="2" charset="2"/>
              <a:buChar char="n"/>
              <a:defRPr sz="2000">
                <a:solidFill>
                  <a:schemeClr val="tx1"/>
                </a:solidFill>
                <a:latin typeface="Tahoma" pitchFamily="34" charset="0"/>
              </a:defRPr>
            </a:lvl9pPr>
          </a:lstStyle>
          <a:p>
            <a:pPr>
              <a:spcBef>
                <a:spcPct val="0"/>
              </a:spcBef>
              <a:buClrTx/>
              <a:buSzTx/>
              <a:buFontTx/>
              <a:buNone/>
            </a:pPr>
            <a:r>
              <a:rPr lang="en-US" altLang="en-US" sz="2400" dirty="0">
                <a:solidFill>
                  <a:srgbClr val="009900"/>
                </a:solidFill>
                <a:latin typeface="Times New Roman" pitchFamily="18" charset="0"/>
              </a:rPr>
              <a:t>C</a:t>
            </a:r>
            <a:r>
              <a:rPr lang="en-US" altLang="en-US" sz="2400" baseline="-25000" dirty="0">
                <a:solidFill>
                  <a:srgbClr val="009900"/>
                </a:solidFill>
                <a:latin typeface="Times New Roman" pitchFamily="18" charset="0"/>
              </a:rPr>
              <a:t>2</a:t>
            </a:r>
            <a:endParaRPr lang="en-US" altLang="en-US" sz="2400" dirty="0">
              <a:solidFill>
                <a:srgbClr val="009900"/>
              </a:solidFill>
              <a:latin typeface="Times New Roman" pitchFamily="18" charset="0"/>
            </a:endParaRPr>
          </a:p>
        </p:txBody>
      </p:sp>
      <p:sp>
        <p:nvSpPr>
          <p:cNvPr id="8209" name="Text Box 20"/>
          <p:cNvSpPr txBox="1">
            <a:spLocks noChangeArrowheads="1"/>
          </p:cNvSpPr>
          <p:nvPr/>
        </p:nvSpPr>
        <p:spPr bwMode="auto">
          <a:xfrm>
            <a:off x="2801938" y="3886200"/>
            <a:ext cx="533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folHlink"/>
              </a:buClr>
              <a:buSzPct val="60000"/>
              <a:buFont typeface="Wingdings" pitchFamily="2" charset="2"/>
              <a:buChar char="n"/>
              <a:defRPr sz="3200">
                <a:solidFill>
                  <a:schemeClr val="tx1"/>
                </a:solidFill>
                <a:latin typeface="Tahoma" pitchFamily="34" charset="0"/>
              </a:defRPr>
            </a:lvl1pPr>
            <a:lvl2pPr marL="742950" indent="-285750">
              <a:spcBef>
                <a:spcPct val="20000"/>
              </a:spcBef>
              <a:buClr>
                <a:schemeClr val="hlink"/>
              </a:buClr>
              <a:buSzPct val="55000"/>
              <a:buFont typeface="Wingdings" pitchFamily="2" charset="2"/>
              <a:buChar char="n"/>
              <a:defRPr sz="2800">
                <a:solidFill>
                  <a:schemeClr val="tx1"/>
                </a:solidFill>
                <a:latin typeface="Tahoma" pitchFamily="34" charset="0"/>
              </a:defRPr>
            </a:lvl2pPr>
            <a:lvl3pPr marL="1143000" indent="-228600">
              <a:spcBef>
                <a:spcPct val="20000"/>
              </a:spcBef>
              <a:buClr>
                <a:schemeClr val="folHlink"/>
              </a:buClr>
              <a:buSzPct val="50000"/>
              <a:buFont typeface="Wingdings" pitchFamily="2" charset="2"/>
              <a:buChar char="n"/>
              <a:defRPr sz="2400">
                <a:solidFill>
                  <a:schemeClr val="tx1"/>
                </a:solidFill>
                <a:latin typeface="Tahoma" pitchFamily="34" charset="0"/>
              </a:defRPr>
            </a:lvl3pPr>
            <a:lvl4pPr marL="1600200" indent="-228600">
              <a:spcBef>
                <a:spcPct val="20000"/>
              </a:spcBef>
              <a:buClr>
                <a:schemeClr val="accent2"/>
              </a:buClr>
              <a:buSzPct val="55000"/>
              <a:buFont typeface="Wingdings" pitchFamily="2" charset="2"/>
              <a:buChar char="n"/>
              <a:defRPr sz="2000">
                <a:solidFill>
                  <a:schemeClr val="tx1"/>
                </a:solidFill>
                <a:latin typeface="Tahoma" pitchFamily="34" charset="0"/>
              </a:defRPr>
            </a:lvl4pPr>
            <a:lvl5pPr marL="2057400" indent="-228600">
              <a:spcBef>
                <a:spcPct val="20000"/>
              </a:spcBef>
              <a:buClr>
                <a:schemeClr val="accent1"/>
              </a:buClr>
              <a:buSzPct val="50000"/>
              <a:buFont typeface="Wingdings" pitchFamily="2" charset="2"/>
              <a:buChar char="n"/>
              <a:defRPr sz="2000">
                <a:solidFill>
                  <a:schemeClr val="tx1"/>
                </a:solidFill>
                <a:latin typeface="Tahoma" pitchFamily="34" charset="0"/>
              </a:defRPr>
            </a:lvl5pPr>
            <a:lvl6pPr marL="2514600" indent="-228600" eaLnBrk="0" fontAlgn="base" hangingPunct="0">
              <a:spcBef>
                <a:spcPct val="20000"/>
              </a:spcBef>
              <a:spcAft>
                <a:spcPct val="0"/>
              </a:spcAft>
              <a:buClr>
                <a:schemeClr val="accent1"/>
              </a:buClr>
              <a:buSzPct val="50000"/>
              <a:buFont typeface="Wingdings" pitchFamily="2" charset="2"/>
              <a:buChar char="n"/>
              <a:defRPr sz="2000">
                <a:solidFill>
                  <a:schemeClr val="tx1"/>
                </a:solidFill>
                <a:latin typeface="Tahoma" pitchFamily="34" charset="0"/>
              </a:defRPr>
            </a:lvl6pPr>
            <a:lvl7pPr marL="2971800" indent="-228600" eaLnBrk="0" fontAlgn="base" hangingPunct="0">
              <a:spcBef>
                <a:spcPct val="20000"/>
              </a:spcBef>
              <a:spcAft>
                <a:spcPct val="0"/>
              </a:spcAft>
              <a:buClr>
                <a:schemeClr val="accent1"/>
              </a:buClr>
              <a:buSzPct val="50000"/>
              <a:buFont typeface="Wingdings" pitchFamily="2" charset="2"/>
              <a:buChar char="n"/>
              <a:defRPr sz="2000">
                <a:solidFill>
                  <a:schemeClr val="tx1"/>
                </a:solidFill>
                <a:latin typeface="Tahoma" pitchFamily="34" charset="0"/>
              </a:defRPr>
            </a:lvl7pPr>
            <a:lvl8pPr marL="3429000" indent="-228600" eaLnBrk="0" fontAlgn="base" hangingPunct="0">
              <a:spcBef>
                <a:spcPct val="20000"/>
              </a:spcBef>
              <a:spcAft>
                <a:spcPct val="0"/>
              </a:spcAft>
              <a:buClr>
                <a:schemeClr val="accent1"/>
              </a:buClr>
              <a:buSzPct val="50000"/>
              <a:buFont typeface="Wingdings" pitchFamily="2" charset="2"/>
              <a:buChar char="n"/>
              <a:defRPr sz="2000">
                <a:solidFill>
                  <a:schemeClr val="tx1"/>
                </a:solidFill>
                <a:latin typeface="Tahoma" pitchFamily="34" charset="0"/>
              </a:defRPr>
            </a:lvl8pPr>
            <a:lvl9pPr marL="3886200" indent="-228600" eaLnBrk="0" fontAlgn="base" hangingPunct="0">
              <a:spcBef>
                <a:spcPct val="20000"/>
              </a:spcBef>
              <a:spcAft>
                <a:spcPct val="0"/>
              </a:spcAft>
              <a:buClr>
                <a:schemeClr val="accent1"/>
              </a:buClr>
              <a:buSzPct val="50000"/>
              <a:buFont typeface="Wingdings" pitchFamily="2" charset="2"/>
              <a:buChar char="n"/>
              <a:defRPr sz="2000">
                <a:solidFill>
                  <a:schemeClr val="tx1"/>
                </a:solidFill>
                <a:latin typeface="Tahoma" pitchFamily="34" charset="0"/>
              </a:defRPr>
            </a:lvl9pPr>
          </a:lstStyle>
          <a:p>
            <a:pPr>
              <a:spcBef>
                <a:spcPct val="0"/>
              </a:spcBef>
              <a:buClrTx/>
              <a:buSzTx/>
              <a:buFontTx/>
              <a:buNone/>
            </a:pPr>
            <a:r>
              <a:rPr lang="en-US" altLang="en-US" sz="2400" dirty="0">
                <a:solidFill>
                  <a:srgbClr val="009900"/>
                </a:solidFill>
                <a:latin typeface="Times New Roman" pitchFamily="18" charset="0"/>
              </a:rPr>
              <a:t>P</a:t>
            </a:r>
            <a:r>
              <a:rPr lang="en-US" altLang="en-US" sz="2400" baseline="-25000" dirty="0">
                <a:solidFill>
                  <a:srgbClr val="009900"/>
                </a:solidFill>
                <a:latin typeface="Times New Roman" pitchFamily="18" charset="0"/>
              </a:rPr>
              <a:t>2</a:t>
            </a:r>
            <a:endParaRPr lang="en-US" altLang="en-US" sz="2400" dirty="0">
              <a:solidFill>
                <a:srgbClr val="009900"/>
              </a:solidFill>
              <a:latin typeface="Times New Roman" pitchFamily="18" charset="0"/>
            </a:endParaRPr>
          </a:p>
        </p:txBody>
      </p:sp>
      <p:sp>
        <p:nvSpPr>
          <p:cNvPr id="8210" name="Line 21"/>
          <p:cNvSpPr>
            <a:spLocks noChangeShapeType="1"/>
          </p:cNvSpPr>
          <p:nvPr/>
        </p:nvSpPr>
        <p:spPr bwMode="auto">
          <a:xfrm>
            <a:off x="6553200" y="4073526"/>
            <a:ext cx="0" cy="1412875"/>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212" name="Line 26"/>
          <p:cNvSpPr>
            <a:spLocks noChangeShapeType="1"/>
          </p:cNvSpPr>
          <p:nvPr/>
        </p:nvSpPr>
        <p:spPr bwMode="auto">
          <a:xfrm flipH="1">
            <a:off x="3352800" y="2895600"/>
            <a:ext cx="1524000" cy="0"/>
          </a:xfrm>
          <a:prstGeom prst="line">
            <a:avLst/>
          </a:prstGeom>
          <a:noFill/>
          <a:ln w="9525" cap="rnd">
            <a:solidFill>
              <a:srgbClr val="3333CC"/>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cxnSp>
        <p:nvCxnSpPr>
          <p:cNvPr id="8213" name="Straight Connector 2"/>
          <p:cNvCxnSpPr>
            <a:cxnSpLocks noChangeShapeType="1"/>
          </p:cNvCxnSpPr>
          <p:nvPr/>
        </p:nvCxnSpPr>
        <p:spPr bwMode="auto">
          <a:xfrm>
            <a:off x="3352800" y="3706813"/>
            <a:ext cx="2667000" cy="0"/>
          </a:xfrm>
          <a:prstGeom prst="line">
            <a:avLst/>
          </a:prstGeom>
          <a:noFill/>
          <a:ln w="2857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214" name="Straight Connector 4"/>
          <p:cNvCxnSpPr>
            <a:cxnSpLocks noChangeShapeType="1"/>
          </p:cNvCxnSpPr>
          <p:nvPr/>
        </p:nvCxnSpPr>
        <p:spPr bwMode="auto">
          <a:xfrm>
            <a:off x="3335338" y="4073525"/>
            <a:ext cx="3217862" cy="0"/>
          </a:xfrm>
          <a:prstGeom prst="line">
            <a:avLst/>
          </a:prstGeom>
          <a:noFill/>
          <a:ln w="38100" algn="ctr">
            <a:solidFill>
              <a:srgbClr val="0099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8215" name="TextBox 5"/>
          <p:cNvSpPr txBox="1">
            <a:spLocks noChangeArrowheads="1"/>
          </p:cNvSpPr>
          <p:nvPr/>
        </p:nvSpPr>
        <p:spPr bwMode="auto">
          <a:xfrm>
            <a:off x="5943601" y="3326011"/>
            <a:ext cx="30797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folHlink"/>
              </a:buClr>
              <a:buSzPct val="60000"/>
              <a:buFont typeface="Wingdings" pitchFamily="2" charset="2"/>
              <a:buChar char="n"/>
              <a:defRPr sz="3200">
                <a:solidFill>
                  <a:schemeClr val="tx1"/>
                </a:solidFill>
                <a:latin typeface="Tahoma" pitchFamily="34" charset="0"/>
              </a:defRPr>
            </a:lvl1pPr>
            <a:lvl2pPr marL="742950" indent="-285750">
              <a:spcBef>
                <a:spcPct val="20000"/>
              </a:spcBef>
              <a:buClr>
                <a:schemeClr val="hlink"/>
              </a:buClr>
              <a:buSzPct val="55000"/>
              <a:buFont typeface="Wingdings" pitchFamily="2" charset="2"/>
              <a:buChar char="n"/>
              <a:defRPr sz="2800">
                <a:solidFill>
                  <a:schemeClr val="tx1"/>
                </a:solidFill>
                <a:latin typeface="Tahoma" pitchFamily="34" charset="0"/>
              </a:defRPr>
            </a:lvl2pPr>
            <a:lvl3pPr marL="1143000" indent="-228600">
              <a:spcBef>
                <a:spcPct val="20000"/>
              </a:spcBef>
              <a:buClr>
                <a:schemeClr val="folHlink"/>
              </a:buClr>
              <a:buSzPct val="50000"/>
              <a:buFont typeface="Wingdings" pitchFamily="2" charset="2"/>
              <a:buChar char="n"/>
              <a:defRPr sz="2400">
                <a:solidFill>
                  <a:schemeClr val="tx1"/>
                </a:solidFill>
                <a:latin typeface="Tahoma" pitchFamily="34" charset="0"/>
              </a:defRPr>
            </a:lvl3pPr>
            <a:lvl4pPr marL="1600200" indent="-228600">
              <a:spcBef>
                <a:spcPct val="20000"/>
              </a:spcBef>
              <a:buClr>
                <a:schemeClr val="accent2"/>
              </a:buClr>
              <a:buSzPct val="55000"/>
              <a:buFont typeface="Wingdings" pitchFamily="2" charset="2"/>
              <a:buChar char="n"/>
              <a:defRPr sz="2000">
                <a:solidFill>
                  <a:schemeClr val="tx1"/>
                </a:solidFill>
                <a:latin typeface="Tahoma" pitchFamily="34" charset="0"/>
              </a:defRPr>
            </a:lvl4pPr>
            <a:lvl5pPr marL="2057400" indent="-228600">
              <a:spcBef>
                <a:spcPct val="20000"/>
              </a:spcBef>
              <a:buClr>
                <a:schemeClr val="accent1"/>
              </a:buClr>
              <a:buSzPct val="50000"/>
              <a:buFont typeface="Wingdings" pitchFamily="2" charset="2"/>
              <a:buChar char="n"/>
              <a:defRPr sz="2000">
                <a:solidFill>
                  <a:schemeClr val="tx1"/>
                </a:solidFill>
                <a:latin typeface="Tahoma" pitchFamily="34" charset="0"/>
              </a:defRPr>
            </a:lvl5pPr>
            <a:lvl6pPr marL="2514600" indent="-228600" eaLnBrk="0" fontAlgn="base" hangingPunct="0">
              <a:spcBef>
                <a:spcPct val="20000"/>
              </a:spcBef>
              <a:spcAft>
                <a:spcPct val="0"/>
              </a:spcAft>
              <a:buClr>
                <a:schemeClr val="accent1"/>
              </a:buClr>
              <a:buSzPct val="50000"/>
              <a:buFont typeface="Wingdings" pitchFamily="2" charset="2"/>
              <a:buChar char="n"/>
              <a:defRPr sz="2000">
                <a:solidFill>
                  <a:schemeClr val="tx1"/>
                </a:solidFill>
                <a:latin typeface="Tahoma" pitchFamily="34" charset="0"/>
              </a:defRPr>
            </a:lvl6pPr>
            <a:lvl7pPr marL="2971800" indent="-228600" eaLnBrk="0" fontAlgn="base" hangingPunct="0">
              <a:spcBef>
                <a:spcPct val="20000"/>
              </a:spcBef>
              <a:spcAft>
                <a:spcPct val="0"/>
              </a:spcAft>
              <a:buClr>
                <a:schemeClr val="accent1"/>
              </a:buClr>
              <a:buSzPct val="50000"/>
              <a:buFont typeface="Wingdings" pitchFamily="2" charset="2"/>
              <a:buChar char="n"/>
              <a:defRPr sz="2000">
                <a:solidFill>
                  <a:schemeClr val="tx1"/>
                </a:solidFill>
                <a:latin typeface="Tahoma" pitchFamily="34" charset="0"/>
              </a:defRPr>
            </a:lvl7pPr>
            <a:lvl8pPr marL="3429000" indent="-228600" eaLnBrk="0" fontAlgn="base" hangingPunct="0">
              <a:spcBef>
                <a:spcPct val="20000"/>
              </a:spcBef>
              <a:spcAft>
                <a:spcPct val="0"/>
              </a:spcAft>
              <a:buClr>
                <a:schemeClr val="accent1"/>
              </a:buClr>
              <a:buSzPct val="50000"/>
              <a:buFont typeface="Wingdings" pitchFamily="2" charset="2"/>
              <a:buChar char="n"/>
              <a:defRPr sz="2000">
                <a:solidFill>
                  <a:schemeClr val="tx1"/>
                </a:solidFill>
                <a:latin typeface="Tahoma" pitchFamily="34" charset="0"/>
              </a:defRPr>
            </a:lvl8pPr>
            <a:lvl9pPr marL="3886200" indent="-228600" eaLnBrk="0" fontAlgn="base" hangingPunct="0">
              <a:spcBef>
                <a:spcPct val="20000"/>
              </a:spcBef>
              <a:spcAft>
                <a:spcPct val="0"/>
              </a:spcAft>
              <a:buClr>
                <a:schemeClr val="accent1"/>
              </a:buClr>
              <a:buSzPct val="50000"/>
              <a:buFont typeface="Wingdings" pitchFamily="2" charset="2"/>
              <a:buChar char="n"/>
              <a:defRPr sz="2000">
                <a:solidFill>
                  <a:schemeClr val="tx1"/>
                </a:solidFill>
                <a:latin typeface="Tahoma" pitchFamily="34" charset="0"/>
              </a:defRPr>
            </a:lvl9pPr>
          </a:lstStyle>
          <a:p>
            <a:pPr>
              <a:spcBef>
                <a:spcPct val="0"/>
              </a:spcBef>
              <a:buClrTx/>
              <a:buSzTx/>
              <a:buFontTx/>
              <a:buNone/>
            </a:pPr>
            <a:r>
              <a:rPr lang="en-US" altLang="en-US" sz="1800" b="1" dirty="0">
                <a:solidFill>
                  <a:srgbClr val="3333CC"/>
                </a:solidFill>
              </a:rPr>
              <a:t>A</a:t>
            </a:r>
          </a:p>
        </p:txBody>
      </p:sp>
      <p:sp>
        <p:nvSpPr>
          <p:cNvPr id="8216" name="TextBox 25"/>
          <p:cNvSpPr txBox="1">
            <a:spLocks noChangeArrowheads="1"/>
          </p:cNvSpPr>
          <p:nvPr/>
        </p:nvSpPr>
        <p:spPr bwMode="auto">
          <a:xfrm>
            <a:off x="6583364" y="3751264"/>
            <a:ext cx="30797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folHlink"/>
              </a:buClr>
              <a:buSzPct val="60000"/>
              <a:buFont typeface="Wingdings" pitchFamily="2" charset="2"/>
              <a:buChar char="n"/>
              <a:defRPr sz="3200">
                <a:solidFill>
                  <a:schemeClr val="tx1"/>
                </a:solidFill>
                <a:latin typeface="Tahoma" pitchFamily="34" charset="0"/>
              </a:defRPr>
            </a:lvl1pPr>
            <a:lvl2pPr marL="742950" indent="-285750">
              <a:spcBef>
                <a:spcPct val="20000"/>
              </a:spcBef>
              <a:buClr>
                <a:schemeClr val="hlink"/>
              </a:buClr>
              <a:buSzPct val="55000"/>
              <a:buFont typeface="Wingdings" pitchFamily="2" charset="2"/>
              <a:buChar char="n"/>
              <a:defRPr sz="2800">
                <a:solidFill>
                  <a:schemeClr val="tx1"/>
                </a:solidFill>
                <a:latin typeface="Tahoma" pitchFamily="34" charset="0"/>
              </a:defRPr>
            </a:lvl2pPr>
            <a:lvl3pPr marL="1143000" indent="-228600">
              <a:spcBef>
                <a:spcPct val="20000"/>
              </a:spcBef>
              <a:buClr>
                <a:schemeClr val="folHlink"/>
              </a:buClr>
              <a:buSzPct val="50000"/>
              <a:buFont typeface="Wingdings" pitchFamily="2" charset="2"/>
              <a:buChar char="n"/>
              <a:defRPr sz="2400">
                <a:solidFill>
                  <a:schemeClr val="tx1"/>
                </a:solidFill>
                <a:latin typeface="Tahoma" pitchFamily="34" charset="0"/>
              </a:defRPr>
            </a:lvl3pPr>
            <a:lvl4pPr marL="1600200" indent="-228600">
              <a:spcBef>
                <a:spcPct val="20000"/>
              </a:spcBef>
              <a:buClr>
                <a:schemeClr val="accent2"/>
              </a:buClr>
              <a:buSzPct val="55000"/>
              <a:buFont typeface="Wingdings" pitchFamily="2" charset="2"/>
              <a:buChar char="n"/>
              <a:defRPr sz="2000">
                <a:solidFill>
                  <a:schemeClr val="tx1"/>
                </a:solidFill>
                <a:latin typeface="Tahoma" pitchFamily="34" charset="0"/>
              </a:defRPr>
            </a:lvl4pPr>
            <a:lvl5pPr marL="2057400" indent="-228600">
              <a:spcBef>
                <a:spcPct val="20000"/>
              </a:spcBef>
              <a:buClr>
                <a:schemeClr val="accent1"/>
              </a:buClr>
              <a:buSzPct val="50000"/>
              <a:buFont typeface="Wingdings" pitchFamily="2" charset="2"/>
              <a:buChar char="n"/>
              <a:defRPr sz="2000">
                <a:solidFill>
                  <a:schemeClr val="tx1"/>
                </a:solidFill>
                <a:latin typeface="Tahoma" pitchFamily="34" charset="0"/>
              </a:defRPr>
            </a:lvl5pPr>
            <a:lvl6pPr marL="2514600" indent="-228600" eaLnBrk="0" fontAlgn="base" hangingPunct="0">
              <a:spcBef>
                <a:spcPct val="20000"/>
              </a:spcBef>
              <a:spcAft>
                <a:spcPct val="0"/>
              </a:spcAft>
              <a:buClr>
                <a:schemeClr val="accent1"/>
              </a:buClr>
              <a:buSzPct val="50000"/>
              <a:buFont typeface="Wingdings" pitchFamily="2" charset="2"/>
              <a:buChar char="n"/>
              <a:defRPr sz="2000">
                <a:solidFill>
                  <a:schemeClr val="tx1"/>
                </a:solidFill>
                <a:latin typeface="Tahoma" pitchFamily="34" charset="0"/>
              </a:defRPr>
            </a:lvl6pPr>
            <a:lvl7pPr marL="2971800" indent="-228600" eaLnBrk="0" fontAlgn="base" hangingPunct="0">
              <a:spcBef>
                <a:spcPct val="20000"/>
              </a:spcBef>
              <a:spcAft>
                <a:spcPct val="0"/>
              </a:spcAft>
              <a:buClr>
                <a:schemeClr val="accent1"/>
              </a:buClr>
              <a:buSzPct val="50000"/>
              <a:buFont typeface="Wingdings" pitchFamily="2" charset="2"/>
              <a:buChar char="n"/>
              <a:defRPr sz="2000">
                <a:solidFill>
                  <a:schemeClr val="tx1"/>
                </a:solidFill>
                <a:latin typeface="Tahoma" pitchFamily="34" charset="0"/>
              </a:defRPr>
            </a:lvl7pPr>
            <a:lvl8pPr marL="3429000" indent="-228600" eaLnBrk="0" fontAlgn="base" hangingPunct="0">
              <a:spcBef>
                <a:spcPct val="20000"/>
              </a:spcBef>
              <a:spcAft>
                <a:spcPct val="0"/>
              </a:spcAft>
              <a:buClr>
                <a:schemeClr val="accent1"/>
              </a:buClr>
              <a:buSzPct val="50000"/>
              <a:buFont typeface="Wingdings" pitchFamily="2" charset="2"/>
              <a:buChar char="n"/>
              <a:defRPr sz="2000">
                <a:solidFill>
                  <a:schemeClr val="tx1"/>
                </a:solidFill>
                <a:latin typeface="Tahoma" pitchFamily="34" charset="0"/>
              </a:defRPr>
            </a:lvl8pPr>
            <a:lvl9pPr marL="3886200" indent="-228600" eaLnBrk="0" fontAlgn="base" hangingPunct="0">
              <a:spcBef>
                <a:spcPct val="20000"/>
              </a:spcBef>
              <a:spcAft>
                <a:spcPct val="0"/>
              </a:spcAft>
              <a:buClr>
                <a:schemeClr val="accent1"/>
              </a:buClr>
              <a:buSzPct val="50000"/>
              <a:buFont typeface="Wingdings" pitchFamily="2" charset="2"/>
              <a:buChar char="n"/>
              <a:defRPr sz="2000">
                <a:solidFill>
                  <a:schemeClr val="tx1"/>
                </a:solidFill>
                <a:latin typeface="Tahoma" pitchFamily="34" charset="0"/>
              </a:defRPr>
            </a:lvl9pPr>
          </a:lstStyle>
          <a:p>
            <a:pPr>
              <a:spcBef>
                <a:spcPct val="0"/>
              </a:spcBef>
              <a:buClrTx/>
              <a:buSzTx/>
              <a:buFontTx/>
              <a:buNone/>
            </a:pPr>
            <a:r>
              <a:rPr lang="en-US" altLang="en-US" sz="1800" b="1" dirty="0">
                <a:solidFill>
                  <a:srgbClr val="009900"/>
                </a:solidFill>
              </a:rPr>
              <a:t>B</a:t>
            </a:r>
          </a:p>
        </p:txBody>
      </p:sp>
      <p:sp>
        <p:nvSpPr>
          <p:cNvPr id="25" name="Rectangle 24">
            <a:extLst>
              <a:ext uri="{FF2B5EF4-FFF2-40B4-BE49-F238E27FC236}">
                <a16:creationId xmlns:a16="http://schemas.microsoft.com/office/drawing/2014/main" id="{D2CADF25-995B-4BF9-B216-4DD82145D81E}"/>
              </a:ext>
            </a:extLst>
          </p:cNvPr>
          <p:cNvSpPr/>
          <p:nvPr/>
        </p:nvSpPr>
        <p:spPr>
          <a:xfrm>
            <a:off x="3382964" y="3724474"/>
            <a:ext cx="2636836" cy="307777"/>
          </a:xfrm>
          <a:prstGeom prst="rect">
            <a:avLst/>
          </a:prstGeom>
          <a:solidFill>
            <a:srgbClr val="FEF1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C000"/>
              </a:solidFill>
            </a:endParaRPr>
          </a:p>
        </p:txBody>
      </p:sp>
      <p:sp>
        <p:nvSpPr>
          <p:cNvPr id="26" name="Right Triangle 25">
            <a:extLst>
              <a:ext uri="{FF2B5EF4-FFF2-40B4-BE49-F238E27FC236}">
                <a16:creationId xmlns:a16="http://schemas.microsoft.com/office/drawing/2014/main" id="{F40C571C-52A6-4888-992F-D76F1B1706B8}"/>
              </a:ext>
            </a:extLst>
          </p:cNvPr>
          <p:cNvSpPr/>
          <p:nvPr/>
        </p:nvSpPr>
        <p:spPr>
          <a:xfrm>
            <a:off x="5982880" y="3747666"/>
            <a:ext cx="491987" cy="277579"/>
          </a:xfrm>
          <a:prstGeom prst="rtTriangle">
            <a:avLst/>
          </a:prstGeom>
          <a:solidFill>
            <a:srgbClr val="E3F6F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046302766"/>
      </p:ext>
    </p:extLst>
  </p:cSld>
  <p:clrMapOvr>
    <a:masterClrMapping/>
  </p:clrMapOvr>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E7B7C5-E29D-4910-B50B-42B0B8E378AC}"/>
              </a:ext>
            </a:extLst>
          </p:cNvPr>
          <p:cNvSpPr>
            <a:spLocks noGrp="1"/>
          </p:cNvSpPr>
          <p:nvPr>
            <p:ph type="title"/>
          </p:nvPr>
        </p:nvSpPr>
        <p:spPr>
          <a:xfrm>
            <a:off x="403000" y="-99206"/>
            <a:ext cx="10515600" cy="1325563"/>
          </a:xfrm>
        </p:spPr>
        <p:txBody>
          <a:bodyPr>
            <a:normAutofit/>
          </a:bodyPr>
          <a:lstStyle/>
          <a:p>
            <a:r>
              <a:rPr lang="en-US" sz="3200" dirty="0"/>
              <a:t>Alternative Section 2 Standards Could Apply</a:t>
            </a:r>
          </a:p>
        </p:txBody>
      </p:sp>
      <p:sp>
        <p:nvSpPr>
          <p:cNvPr id="3" name="Content Placeholder 2">
            <a:extLst>
              <a:ext uri="{FF2B5EF4-FFF2-40B4-BE49-F238E27FC236}">
                <a16:creationId xmlns:a16="http://schemas.microsoft.com/office/drawing/2014/main" id="{88E9D452-3AF5-4CB7-9DB8-395DF943D804}"/>
              </a:ext>
            </a:extLst>
          </p:cNvPr>
          <p:cNvSpPr>
            <a:spLocks noGrp="1"/>
          </p:cNvSpPr>
          <p:nvPr>
            <p:ph sz="half" idx="1"/>
          </p:nvPr>
        </p:nvSpPr>
        <p:spPr>
          <a:xfrm>
            <a:off x="197176" y="1183064"/>
            <a:ext cx="5181600" cy="5503486"/>
          </a:xfrm>
          <a:ln w="28575">
            <a:solidFill>
              <a:srgbClr val="C00000"/>
            </a:solidFill>
          </a:ln>
        </p:spPr>
        <p:txBody>
          <a:bodyPr>
            <a:normAutofit fontScale="25000" lnSpcReduction="20000"/>
          </a:bodyPr>
          <a:lstStyle/>
          <a:p>
            <a:r>
              <a:rPr lang="en-US" dirty="0">
                <a:latin typeface="Times New Roman" panose="02020603050405020304" pitchFamily="18" charset="0"/>
                <a:cs typeface="Times New Roman" panose="02020603050405020304" pitchFamily="18" charset="0"/>
              </a:rPr>
              <a:t> </a:t>
            </a:r>
          </a:p>
          <a:p>
            <a:pPr marL="457200" lvl="1" indent="0">
              <a:buNone/>
            </a:pPr>
            <a:r>
              <a:rPr lang="en-US" sz="6400" b="1" dirty="0">
                <a:latin typeface="Times New Roman" panose="02020603050405020304" pitchFamily="18" charset="0"/>
                <a:cs typeface="Times New Roman" panose="02020603050405020304" pitchFamily="18" charset="0"/>
              </a:rPr>
              <a:t>               </a:t>
            </a:r>
            <a:r>
              <a:rPr lang="en-US" sz="6400" b="1" u="sng" dirty="0">
                <a:latin typeface="Times New Roman" panose="02020603050405020304" pitchFamily="18" charset="0"/>
                <a:cs typeface="Times New Roman" panose="02020603050405020304" pitchFamily="18" charset="0"/>
              </a:rPr>
              <a:t>More Interventionist </a:t>
            </a:r>
          </a:p>
          <a:p>
            <a:pPr marL="457200" lvl="1" indent="0">
              <a:buNone/>
            </a:pPr>
            <a:endParaRPr lang="en-US" sz="6400" b="1" u="sng" dirty="0">
              <a:latin typeface="Times New Roman" panose="02020603050405020304" pitchFamily="18" charset="0"/>
              <a:cs typeface="Times New Roman" panose="02020603050405020304" pitchFamily="18" charset="0"/>
            </a:endParaRPr>
          </a:p>
          <a:p>
            <a:pPr lvl="1"/>
            <a:r>
              <a:rPr lang="en-US" sz="6400" b="1" dirty="0">
                <a:latin typeface="Times New Roman" panose="02020603050405020304" pitchFamily="18" charset="0"/>
                <a:cs typeface="Times New Roman" panose="02020603050405020304" pitchFamily="18" charset="0"/>
              </a:rPr>
              <a:t>No fault </a:t>
            </a:r>
            <a:r>
              <a:rPr lang="en-US" sz="6400" dirty="0">
                <a:latin typeface="Times New Roman" panose="02020603050405020304" pitchFamily="18" charset="0"/>
                <a:cs typeface="Times New Roman" panose="02020603050405020304" pitchFamily="18" charset="0"/>
              </a:rPr>
              <a:t>(i.e., no anticompetitive conduct element)</a:t>
            </a:r>
          </a:p>
          <a:p>
            <a:pPr lvl="2"/>
            <a:r>
              <a:rPr lang="en-US" sz="5600" dirty="0">
                <a:latin typeface="Times New Roman" panose="02020603050405020304" pitchFamily="18" charset="0"/>
                <a:cs typeface="Times New Roman" panose="02020603050405020304" pitchFamily="18" charset="0"/>
              </a:rPr>
              <a:t>Per se illegal to achieve/maintain monopoly power </a:t>
            </a:r>
          </a:p>
          <a:p>
            <a:pPr lvl="2"/>
            <a:r>
              <a:rPr lang="en-US" sz="5600" dirty="0">
                <a:latin typeface="Times New Roman" panose="02020603050405020304" pitchFamily="18" charset="0"/>
                <a:cs typeface="Times New Roman" panose="02020603050405020304" pitchFamily="18" charset="0"/>
              </a:rPr>
              <a:t>Duty to cooperate with rivals</a:t>
            </a:r>
            <a:br>
              <a:rPr lang="en-US" sz="5600" dirty="0">
                <a:latin typeface="Times New Roman" panose="02020603050405020304" pitchFamily="18" charset="0"/>
                <a:cs typeface="Times New Roman" panose="02020603050405020304" pitchFamily="18" charset="0"/>
              </a:rPr>
            </a:br>
            <a:endParaRPr lang="en-US" sz="5600" dirty="0">
              <a:latin typeface="Times New Roman" panose="02020603050405020304" pitchFamily="18" charset="0"/>
              <a:cs typeface="Times New Roman" panose="02020603050405020304" pitchFamily="18" charset="0"/>
            </a:endParaRPr>
          </a:p>
          <a:p>
            <a:pPr lvl="1"/>
            <a:r>
              <a:rPr lang="en-US" sz="6400" b="1" dirty="0">
                <a:latin typeface="Times New Roman" panose="02020603050405020304" pitchFamily="18" charset="0"/>
                <a:cs typeface="Times New Roman" panose="02020603050405020304" pitchFamily="18" charset="0"/>
              </a:rPr>
              <a:t>No fault, but with excuses </a:t>
            </a:r>
            <a:r>
              <a:rPr lang="en-US" sz="6400" i="1" dirty="0">
                <a:latin typeface="Times New Roman" panose="02020603050405020304" pitchFamily="18" charset="0"/>
                <a:cs typeface="Times New Roman" panose="02020603050405020304" pitchFamily="18" charset="0"/>
              </a:rPr>
              <a:t>[burden of proof TBD]</a:t>
            </a:r>
            <a:endParaRPr lang="en-US" sz="6400" dirty="0">
              <a:latin typeface="Times New Roman" panose="02020603050405020304" pitchFamily="18" charset="0"/>
              <a:cs typeface="Times New Roman" panose="02020603050405020304" pitchFamily="18" charset="0"/>
            </a:endParaRPr>
          </a:p>
          <a:p>
            <a:pPr lvl="2"/>
            <a:r>
              <a:rPr lang="en-US" sz="5600" dirty="0" err="1">
                <a:latin typeface="Times New Roman" panose="02020603050405020304" pitchFamily="18" charset="0"/>
                <a:cs typeface="Times New Roman" panose="02020603050405020304" pitchFamily="18" charset="0"/>
              </a:rPr>
              <a:t>SSFI</a:t>
            </a:r>
            <a:r>
              <a:rPr lang="en-US" sz="5600" dirty="0">
                <a:latin typeface="Times New Roman" panose="02020603050405020304" pitchFamily="18" charset="0"/>
                <a:cs typeface="Times New Roman" panose="02020603050405020304" pitchFamily="18" charset="0"/>
              </a:rPr>
              <a:t> (business acumen; better product; lower costs)</a:t>
            </a:r>
          </a:p>
          <a:p>
            <a:pPr lvl="2"/>
            <a:r>
              <a:rPr lang="en-US" sz="5600" dirty="0">
                <a:latin typeface="Times New Roman" panose="02020603050405020304" pitchFamily="18" charset="0"/>
                <a:cs typeface="Times New Roman" panose="02020603050405020304" pitchFamily="18" charset="0"/>
              </a:rPr>
              <a:t>Natural monopoly</a:t>
            </a:r>
          </a:p>
          <a:p>
            <a:pPr lvl="2"/>
            <a:r>
              <a:rPr lang="en-US" sz="5600" dirty="0">
                <a:latin typeface="Times New Roman" panose="02020603050405020304" pitchFamily="18" charset="0"/>
                <a:cs typeface="Times New Roman" panose="02020603050405020304" pitchFamily="18" charset="0"/>
              </a:rPr>
              <a:t>Historical accident</a:t>
            </a:r>
          </a:p>
          <a:p>
            <a:pPr lvl="2"/>
            <a:r>
              <a:rPr lang="en-US" sz="5600" dirty="0">
                <a:latin typeface="Times New Roman" panose="02020603050405020304" pitchFamily="18" charset="0"/>
                <a:cs typeface="Times New Roman" panose="02020603050405020304" pitchFamily="18" charset="0"/>
              </a:rPr>
              <a:t>Burden on defendant to show excuses (analogous to “quick-look” standard</a:t>
            </a:r>
          </a:p>
          <a:p>
            <a:pPr lvl="2"/>
            <a:r>
              <a:rPr lang="en-US" sz="5600" i="1" dirty="0">
                <a:latin typeface="Times New Roman" panose="02020603050405020304" pitchFamily="18" charset="0"/>
                <a:cs typeface="Times New Roman" panose="02020603050405020304" pitchFamily="18" charset="0"/>
              </a:rPr>
              <a:t>Grinnell </a:t>
            </a:r>
            <a:r>
              <a:rPr lang="en-US" sz="5600" dirty="0">
                <a:latin typeface="Times New Roman" panose="02020603050405020304" pitchFamily="18" charset="0"/>
                <a:cs typeface="Times New Roman" panose="02020603050405020304" pitchFamily="18" charset="0"/>
              </a:rPr>
              <a:t>may place burden on plaintiff</a:t>
            </a:r>
          </a:p>
          <a:p>
            <a:pPr lvl="2"/>
            <a:endParaRPr lang="en-US" sz="7200" dirty="0">
              <a:latin typeface="Times New Roman" panose="02020603050405020304" pitchFamily="18" charset="0"/>
              <a:cs typeface="Times New Roman" panose="02020603050405020304" pitchFamily="18" charset="0"/>
            </a:endParaRPr>
          </a:p>
          <a:p>
            <a:pPr lvl="1"/>
            <a:r>
              <a:rPr lang="en-US" sz="6400" b="1" dirty="0">
                <a:latin typeface="Times New Roman" panose="02020603050405020304" pitchFamily="18" charset="0"/>
                <a:cs typeface="Times New Roman" panose="02020603050405020304" pitchFamily="18" charset="0"/>
              </a:rPr>
              <a:t>Consumer welfare harm </a:t>
            </a:r>
            <a:r>
              <a:rPr lang="en-US" sz="6400" dirty="0">
                <a:latin typeface="Times New Roman" panose="02020603050405020304" pitchFamily="18" charset="0"/>
                <a:cs typeface="Times New Roman" panose="02020603050405020304" pitchFamily="18" charset="0"/>
              </a:rPr>
              <a:t>(with variants)</a:t>
            </a:r>
          </a:p>
          <a:p>
            <a:pPr lvl="2"/>
            <a:r>
              <a:rPr lang="en-US" sz="5600" dirty="0">
                <a:latin typeface="Times New Roman" panose="02020603050405020304" pitchFamily="18" charset="0"/>
                <a:cs typeface="Times New Roman" panose="02020603050405020304" pitchFamily="18" charset="0"/>
              </a:rPr>
              <a:t> </a:t>
            </a:r>
            <a:r>
              <a:rPr lang="en-US" sz="5600" b="1" dirty="0">
                <a:latin typeface="Times New Roman" panose="02020603050405020304" pitchFamily="18" charset="0"/>
                <a:cs typeface="Times New Roman" panose="02020603050405020304" pitchFamily="18" charset="0"/>
              </a:rPr>
              <a:t>Net consumer harm under basic Rule of Reason </a:t>
            </a:r>
          </a:p>
          <a:p>
            <a:pPr lvl="2"/>
            <a:r>
              <a:rPr lang="en-US" sz="5600" b="1" dirty="0">
                <a:latin typeface="Times New Roman" panose="02020603050405020304" pitchFamily="18" charset="0"/>
                <a:cs typeface="Times New Roman" panose="02020603050405020304" pitchFamily="18" charset="0"/>
              </a:rPr>
              <a:t> “Section 2 unreasonableness” standard </a:t>
            </a:r>
          </a:p>
          <a:p>
            <a:pPr lvl="3"/>
            <a:r>
              <a:rPr lang="en-US" sz="5600" dirty="0">
                <a:latin typeface="Times New Roman" panose="02020603050405020304" pitchFamily="18" charset="0"/>
                <a:cs typeface="Times New Roman" panose="02020603050405020304" pitchFamily="18" charset="0"/>
              </a:rPr>
              <a:t>“Unreasonably exclusionary” conduct</a:t>
            </a:r>
          </a:p>
          <a:p>
            <a:pPr lvl="3"/>
            <a:r>
              <a:rPr lang="en-US" sz="5600" dirty="0">
                <a:latin typeface="Times New Roman" panose="02020603050405020304" pitchFamily="18" charset="0"/>
                <a:cs typeface="Times New Roman" panose="02020603050405020304" pitchFamily="18" charset="0"/>
              </a:rPr>
              <a:t>“Unduly coercive” conduct</a:t>
            </a:r>
          </a:p>
          <a:p>
            <a:pPr lvl="3"/>
            <a:r>
              <a:rPr lang="en-US" sz="5600" dirty="0">
                <a:latin typeface="Times New Roman" panose="02020603050405020304" pitchFamily="18" charset="0"/>
                <a:cs typeface="Times New Roman" panose="02020603050405020304" pitchFamily="18" charset="0"/>
              </a:rPr>
              <a:t>“Unnecessarily restrictive” conduct</a:t>
            </a:r>
          </a:p>
          <a:p>
            <a:pPr lvl="3"/>
            <a:r>
              <a:rPr lang="en-US" sz="5600" dirty="0">
                <a:latin typeface="Times New Roman" panose="02020603050405020304" pitchFamily="18" charset="0"/>
                <a:cs typeface="Times New Roman" panose="02020603050405020304" pitchFamily="18" charset="0"/>
              </a:rPr>
              <a:t>"primary purpose and effect" </a:t>
            </a:r>
          </a:p>
          <a:p>
            <a:pPr lvl="2"/>
            <a:r>
              <a:rPr lang="en-US" sz="5600" b="1" i="1" dirty="0">
                <a:latin typeface="Times New Roman" panose="02020603050405020304" pitchFamily="18" charset="0"/>
                <a:cs typeface="Times New Roman" panose="02020603050405020304" pitchFamily="18" charset="0"/>
              </a:rPr>
              <a:t>“Disproportionate” harm variant (Hovenkamp)</a:t>
            </a:r>
            <a:r>
              <a:rPr lang="en-US" sz="5600" b="1" dirty="0">
                <a:latin typeface="Times New Roman" panose="02020603050405020304" pitchFamily="18" charset="0"/>
                <a:cs typeface="Times New Roman" panose="02020603050405020304" pitchFamily="18" charset="0"/>
              </a:rPr>
              <a:t>: </a:t>
            </a:r>
            <a:r>
              <a:rPr lang="en-US" sz="5600" dirty="0">
                <a:latin typeface="Times New Roman" panose="02020603050405020304" pitchFamily="18" charset="0"/>
                <a:cs typeface="Times New Roman" panose="02020603050405020304" pitchFamily="18" charset="0"/>
              </a:rPr>
              <a:t>a slightly more permissive variant, whereby consumer harm must “significantly” exceed benefits (i.e., near-ties awarded to the defendant) (small “thumb on the scale”)</a:t>
            </a:r>
            <a:br>
              <a:rPr lang="en-US" sz="5600" dirty="0">
                <a:latin typeface="Times New Roman" panose="02020603050405020304" pitchFamily="18" charset="0"/>
                <a:cs typeface="Times New Roman" panose="02020603050405020304" pitchFamily="18" charset="0"/>
              </a:rPr>
            </a:br>
            <a:endParaRPr lang="en-US" sz="5600" dirty="0">
              <a:latin typeface="Times New Roman" panose="02020603050405020304" pitchFamily="18" charset="0"/>
              <a:cs typeface="Times New Roman" panose="02020603050405020304" pitchFamily="18" charset="0"/>
            </a:endParaRPr>
          </a:p>
        </p:txBody>
      </p:sp>
      <p:sp>
        <p:nvSpPr>
          <p:cNvPr id="4" name="Content Placeholder 3">
            <a:extLst>
              <a:ext uri="{FF2B5EF4-FFF2-40B4-BE49-F238E27FC236}">
                <a16:creationId xmlns:a16="http://schemas.microsoft.com/office/drawing/2014/main" id="{0AB5812E-90F1-461F-AF97-FCF6C4E99F19}"/>
              </a:ext>
            </a:extLst>
          </p:cNvPr>
          <p:cNvSpPr>
            <a:spLocks noGrp="1"/>
          </p:cNvSpPr>
          <p:nvPr>
            <p:ph sz="half" idx="2"/>
          </p:nvPr>
        </p:nvSpPr>
        <p:spPr>
          <a:xfrm>
            <a:off x="5605020" y="1167248"/>
            <a:ext cx="6389804" cy="4897221"/>
          </a:xfrm>
          <a:ln w="28575">
            <a:solidFill>
              <a:srgbClr val="00B050"/>
            </a:solidFill>
          </a:ln>
        </p:spPr>
        <p:txBody>
          <a:bodyPr>
            <a:noAutofit/>
          </a:bodyPr>
          <a:lstStyle/>
          <a:p>
            <a:pPr marL="457200" lvl="1" indent="0">
              <a:lnSpc>
                <a:spcPct val="50000"/>
              </a:lnSpc>
              <a:buNone/>
            </a:pPr>
            <a:r>
              <a:rPr lang="en-US" sz="1600" b="1" dirty="0">
                <a:latin typeface="Times New Roman" panose="02020603050405020304" pitchFamily="18" charset="0"/>
                <a:cs typeface="Times New Roman" panose="02020603050405020304" pitchFamily="18" charset="0"/>
              </a:rPr>
              <a:t>                               </a:t>
            </a:r>
          </a:p>
          <a:p>
            <a:pPr marL="457200" lvl="1" indent="0">
              <a:lnSpc>
                <a:spcPct val="50000"/>
              </a:lnSpc>
              <a:buNone/>
            </a:pPr>
            <a:r>
              <a:rPr lang="en-US" sz="1600" b="1" dirty="0">
                <a:latin typeface="Times New Roman" panose="02020603050405020304" pitchFamily="18" charset="0"/>
                <a:cs typeface="Times New Roman" panose="02020603050405020304" pitchFamily="18" charset="0"/>
              </a:rPr>
              <a:t>		  </a:t>
            </a:r>
            <a:r>
              <a:rPr lang="en-US" sz="1600" b="1" u="sng" dirty="0">
                <a:latin typeface="Times New Roman" panose="02020603050405020304" pitchFamily="18" charset="0"/>
                <a:cs typeface="Times New Roman" panose="02020603050405020304" pitchFamily="18" charset="0"/>
              </a:rPr>
              <a:t>Less Interventionist</a:t>
            </a:r>
            <a:br>
              <a:rPr lang="en-US" sz="1600" b="1" u="sng" dirty="0">
                <a:latin typeface="Times New Roman" panose="02020603050405020304" pitchFamily="18" charset="0"/>
                <a:cs typeface="Times New Roman" panose="02020603050405020304" pitchFamily="18" charset="0"/>
              </a:rPr>
            </a:br>
            <a:br>
              <a:rPr lang="en-US" sz="1600" b="1" u="sng" dirty="0">
                <a:latin typeface="Times New Roman" panose="02020603050405020304" pitchFamily="18" charset="0"/>
                <a:cs typeface="Times New Roman" panose="02020603050405020304" pitchFamily="18" charset="0"/>
              </a:rPr>
            </a:br>
            <a:endParaRPr lang="en-US" sz="1600" b="1" dirty="0">
              <a:latin typeface="Times New Roman" panose="02020603050405020304" pitchFamily="18" charset="0"/>
              <a:cs typeface="Times New Roman" panose="02020603050405020304" pitchFamily="18" charset="0"/>
            </a:endParaRPr>
          </a:p>
          <a:p>
            <a:pPr lvl="1"/>
            <a:r>
              <a:rPr lang="en-US" sz="1600" b="1" dirty="0">
                <a:latin typeface="Times New Roman" panose="02020603050405020304" pitchFamily="18" charset="0"/>
                <a:cs typeface="Times New Roman" panose="02020603050405020304" pitchFamily="18" charset="0"/>
              </a:rPr>
              <a:t>Profit-Sacrifice </a:t>
            </a:r>
            <a:r>
              <a:rPr lang="en-US" sz="1600" b="1" i="1" dirty="0">
                <a:latin typeface="Times New Roman" panose="02020603050405020304" pitchFamily="18" charset="0"/>
                <a:cs typeface="Times New Roman" panose="02020603050405020304" pitchFamily="18" charset="0"/>
              </a:rPr>
              <a:t>(</a:t>
            </a:r>
            <a:r>
              <a:rPr lang="en-US" sz="1600" i="1" dirty="0">
                <a:latin typeface="Times New Roman" panose="02020603050405020304" pitchFamily="18" charset="0"/>
                <a:cs typeface="Times New Roman" panose="02020603050405020304" pitchFamily="18" charset="0"/>
              </a:rPr>
              <a:t>sometimes called “predation” standard)</a:t>
            </a:r>
            <a:r>
              <a:rPr lang="en-US" sz="1600" dirty="0">
                <a:latin typeface="Times New Roman" panose="02020603050405020304" pitchFamily="18" charset="0"/>
                <a:cs typeface="Times New Roman" panose="02020603050405020304" pitchFamily="18" charset="0"/>
              </a:rPr>
              <a:t>*</a:t>
            </a:r>
          </a:p>
          <a:p>
            <a:pPr lvl="2"/>
            <a:r>
              <a:rPr lang="en-US" sz="1600" dirty="0">
                <a:latin typeface="Times New Roman" panose="02020603050405020304" pitchFamily="18" charset="0"/>
                <a:cs typeface="Times New Roman" panose="02020603050405020304" pitchFamily="18" charset="0"/>
              </a:rPr>
              <a:t>Conduct “unprofitable ‘but-for’ impact on monopoly power” </a:t>
            </a:r>
          </a:p>
          <a:p>
            <a:pPr lvl="2"/>
            <a:r>
              <a:rPr lang="en-US" sz="1600" dirty="0">
                <a:latin typeface="Times New Roman" panose="02020603050405020304" pitchFamily="18" charset="0"/>
                <a:cs typeface="Times New Roman" panose="02020603050405020304" pitchFamily="18" charset="0"/>
              </a:rPr>
              <a:t>Conduct would make </a:t>
            </a:r>
            <a:r>
              <a:rPr lang="en-US" sz="1600" b="1" dirty="0">
                <a:latin typeface="Times New Roman" panose="02020603050405020304" pitchFamily="18" charset="0"/>
                <a:cs typeface="Times New Roman" panose="02020603050405020304" pitchFamily="18" charset="0"/>
              </a:rPr>
              <a:t>“no economic sense” </a:t>
            </a:r>
            <a:r>
              <a:rPr lang="en-US" sz="1600" dirty="0">
                <a:latin typeface="Times New Roman" panose="02020603050405020304" pitchFamily="18" charset="0"/>
                <a:cs typeface="Times New Roman" panose="02020603050405020304" pitchFamily="18" charset="0"/>
              </a:rPr>
              <a:t>absent impact on monopoly power</a:t>
            </a:r>
          </a:p>
          <a:p>
            <a:pPr lvl="2"/>
            <a:r>
              <a:rPr lang="en-US" sz="1600" dirty="0">
                <a:latin typeface="Times New Roman" panose="02020603050405020304" pitchFamily="18" charset="0"/>
                <a:cs typeface="Times New Roman" panose="02020603050405020304" pitchFamily="18" charset="0"/>
              </a:rPr>
              <a:t>Standard </a:t>
            </a:r>
            <a:r>
              <a:rPr lang="en-US" sz="1600" i="1" dirty="0">
                <a:latin typeface="Times New Roman" panose="02020603050405020304" pitchFamily="18" charset="0"/>
                <a:cs typeface="Times New Roman" panose="02020603050405020304" pitchFamily="18" charset="0"/>
              </a:rPr>
              <a:t>also</a:t>
            </a:r>
            <a:r>
              <a:rPr lang="en-US" sz="1600" dirty="0">
                <a:latin typeface="Times New Roman" panose="02020603050405020304" pitchFamily="18" charset="0"/>
                <a:cs typeface="Times New Roman" panose="02020603050405020304" pitchFamily="18" charset="0"/>
              </a:rPr>
              <a:t> probably would require proof of consumer harm </a:t>
            </a:r>
          </a:p>
          <a:p>
            <a:pPr lvl="2"/>
            <a:r>
              <a:rPr lang="en-US" sz="1600" i="1" dirty="0">
                <a:latin typeface="Times New Roman" panose="02020603050405020304" pitchFamily="18" charset="0"/>
                <a:cs typeface="Times New Roman" panose="02020603050405020304" pitchFamily="18" charset="0"/>
              </a:rPr>
              <a:t>Some commentators would add that plaintiff must show that it was equally efficient (as an additional thumb)</a:t>
            </a:r>
            <a:br>
              <a:rPr lang="en-US" sz="1600" dirty="0">
                <a:latin typeface="Times New Roman" panose="02020603050405020304" pitchFamily="18" charset="0"/>
                <a:cs typeface="Times New Roman" panose="02020603050405020304" pitchFamily="18" charset="0"/>
              </a:rPr>
            </a:br>
            <a:endParaRPr lang="en-US" sz="1600" dirty="0">
              <a:latin typeface="Times New Roman" panose="02020603050405020304" pitchFamily="18" charset="0"/>
              <a:cs typeface="Times New Roman" panose="02020603050405020304" pitchFamily="18" charset="0"/>
            </a:endParaRPr>
          </a:p>
          <a:p>
            <a:pPr lvl="1"/>
            <a:r>
              <a:rPr lang="en-US" sz="1600" b="1" dirty="0">
                <a:latin typeface="Times New Roman" panose="02020603050405020304" pitchFamily="18" charset="0"/>
                <a:cs typeface="Times New Roman" panose="02020603050405020304" pitchFamily="18" charset="0"/>
              </a:rPr>
              <a:t>Sole purpose to exclude </a:t>
            </a:r>
            <a:r>
              <a:rPr lang="en-US" sz="1600" dirty="0">
                <a:latin typeface="Times New Roman" panose="02020603050405020304" pitchFamily="18" charset="0"/>
                <a:cs typeface="Times New Roman" panose="02020603050405020304" pitchFamily="18" charset="0"/>
              </a:rPr>
              <a:t>*</a:t>
            </a:r>
          </a:p>
          <a:p>
            <a:pPr lvl="2"/>
            <a:r>
              <a:rPr lang="en-US" sz="1600" dirty="0">
                <a:latin typeface="Times New Roman" panose="02020603050405020304" pitchFamily="18" charset="0"/>
                <a:cs typeface="Times New Roman" panose="02020603050405020304" pitchFamily="18" charset="0"/>
              </a:rPr>
              <a:t>“No legitimate business reasons” for conduct</a:t>
            </a:r>
          </a:p>
          <a:p>
            <a:pPr lvl="2"/>
            <a:r>
              <a:rPr lang="en-US" sz="1600" dirty="0">
                <a:latin typeface="Times New Roman" panose="02020603050405020304" pitchFamily="18" charset="0"/>
                <a:cs typeface="Times New Roman" panose="02020603050405020304" pitchFamily="18" charset="0"/>
              </a:rPr>
              <a:t>“maneuvers not honestly industrial” </a:t>
            </a:r>
          </a:p>
          <a:p>
            <a:pPr lvl="2"/>
            <a:r>
              <a:rPr lang="en-US" sz="1600" dirty="0">
                <a:latin typeface="Times New Roman" panose="02020603050405020304" pitchFamily="18" charset="0"/>
                <a:cs typeface="Times New Roman" panose="02020603050405020304" pitchFamily="18" charset="0"/>
              </a:rPr>
              <a:t>Also requires proof that conduct caused harm to consumers, but that harm might be “inferred” from harm to competitors </a:t>
            </a:r>
            <a:br>
              <a:rPr lang="en-US" sz="1600" dirty="0">
                <a:latin typeface="Times New Roman" panose="02020603050405020304" pitchFamily="18" charset="0"/>
                <a:cs typeface="Times New Roman" panose="02020603050405020304" pitchFamily="18" charset="0"/>
              </a:rPr>
            </a:br>
            <a:endParaRPr lang="en-US" sz="1600" dirty="0">
              <a:latin typeface="Times New Roman" panose="02020603050405020304" pitchFamily="18" charset="0"/>
              <a:cs typeface="Times New Roman" panose="02020603050405020304" pitchFamily="18" charset="0"/>
            </a:endParaRPr>
          </a:p>
          <a:p>
            <a:pPr lvl="1"/>
            <a:r>
              <a:rPr lang="en-US" sz="1600" b="1" dirty="0">
                <a:latin typeface="Times New Roman" panose="02020603050405020304" pitchFamily="18" charset="0"/>
                <a:cs typeface="Times New Roman" panose="02020603050405020304" pitchFamily="18" charset="0"/>
              </a:rPr>
              <a:t>Per se legality </a:t>
            </a:r>
            <a:r>
              <a:rPr lang="en-US" sz="1600" dirty="0">
                <a:latin typeface="Times New Roman" panose="02020603050405020304" pitchFamily="18" charset="0"/>
                <a:cs typeface="Times New Roman" panose="02020603050405020304" pitchFamily="18" charset="0"/>
              </a:rPr>
              <a:t>[Eliminate Section 2]</a:t>
            </a:r>
            <a:endParaRPr lang="en-US" sz="1400" dirty="0"/>
          </a:p>
        </p:txBody>
      </p:sp>
      <p:sp>
        <p:nvSpPr>
          <p:cNvPr id="6" name="TextBox 5">
            <a:extLst>
              <a:ext uri="{FF2B5EF4-FFF2-40B4-BE49-F238E27FC236}">
                <a16:creationId xmlns:a16="http://schemas.microsoft.com/office/drawing/2014/main" id="{2E9ACDC2-00C7-450B-8CCF-5DCF24ACC9EE}"/>
              </a:ext>
            </a:extLst>
          </p:cNvPr>
          <p:cNvSpPr txBox="1"/>
          <p:nvPr/>
        </p:nvSpPr>
        <p:spPr>
          <a:xfrm>
            <a:off x="5526854" y="6304002"/>
            <a:ext cx="6863895" cy="553998"/>
          </a:xfrm>
          <a:prstGeom prst="rect">
            <a:avLst/>
          </a:prstGeom>
          <a:noFill/>
        </p:spPr>
        <p:txBody>
          <a:bodyPr wrap="square" rtlCol="0">
            <a:spAutoFit/>
          </a:bodyPr>
          <a:lstStyle/>
          <a:p>
            <a:pPr lvl="1"/>
            <a:r>
              <a:rPr lang="en-US" sz="1600" dirty="0">
                <a:latin typeface="Times New Roman" panose="02020603050405020304" pitchFamily="18" charset="0"/>
                <a:cs typeface="Times New Roman" panose="02020603050405020304" pitchFamily="18" charset="0"/>
              </a:rPr>
              <a:t>* </a:t>
            </a:r>
            <a:r>
              <a:rPr lang="en-US" sz="1600" i="1" dirty="0">
                <a:latin typeface="Times New Roman" panose="02020603050405020304" pitchFamily="18" charset="0"/>
                <a:cs typeface="Times New Roman" panose="02020603050405020304" pitchFamily="18" charset="0"/>
              </a:rPr>
              <a:t>E</a:t>
            </a:r>
            <a:r>
              <a:rPr lang="en-US" sz="1400" i="1" dirty="0">
                <a:latin typeface="Times New Roman" panose="02020603050405020304" pitchFamily="18" charset="0"/>
                <a:cs typeface="Times New Roman" panose="02020603050405020304" pitchFamily="18" charset="0"/>
              </a:rPr>
              <a:t>ssentially anticompetitive purpose (“intent”) standards re “willful” conduct;  Sometimes interpreted as “prudential safe harbors” to avoid over-deterrence.</a:t>
            </a:r>
            <a:r>
              <a:rPr lang="en-US" sz="1400" dirty="0">
                <a:latin typeface="Times New Roman" panose="02020603050405020304" pitchFamily="18" charset="0"/>
                <a:cs typeface="Times New Roman" panose="02020603050405020304" pitchFamily="18" charset="0"/>
              </a:rPr>
              <a:t> </a:t>
            </a:r>
          </a:p>
        </p:txBody>
      </p:sp>
      <p:sp>
        <p:nvSpPr>
          <p:cNvPr id="7" name="TextBox 6">
            <a:extLst>
              <a:ext uri="{FF2B5EF4-FFF2-40B4-BE49-F238E27FC236}">
                <a16:creationId xmlns:a16="http://schemas.microsoft.com/office/drawing/2014/main" id="{DC9A8575-EB5C-4129-BBFD-B542ACF4FD3D}"/>
              </a:ext>
            </a:extLst>
          </p:cNvPr>
          <p:cNvSpPr txBox="1"/>
          <p:nvPr/>
        </p:nvSpPr>
        <p:spPr>
          <a:xfrm>
            <a:off x="7907780" y="227670"/>
            <a:ext cx="3779520" cy="830997"/>
          </a:xfrm>
          <a:prstGeom prst="rect">
            <a:avLst/>
          </a:prstGeom>
          <a:solidFill>
            <a:srgbClr val="FFFF00"/>
          </a:solidFill>
          <a:ln w="38100">
            <a:solidFill>
              <a:schemeClr val="tx1"/>
            </a:solidFill>
          </a:ln>
        </p:spPr>
        <p:txBody>
          <a:bodyPr wrap="square" rtlCol="0">
            <a:spAutoFit/>
          </a:bodyPr>
          <a:lstStyle/>
          <a:p>
            <a:r>
              <a:rPr lang="en-US" sz="1600" b="1" dirty="0">
                <a:solidFill>
                  <a:srgbClr val="0070C0"/>
                </a:solidFill>
              </a:rPr>
              <a:t>Profit-Sacrifice &amp; Sole Purpose Tests commonly are required in addition to consumer welfare harm, not instead of.  </a:t>
            </a:r>
          </a:p>
        </p:txBody>
      </p:sp>
    </p:spTree>
    <p:extLst>
      <p:ext uri="{BB962C8B-B14F-4D97-AF65-F5344CB8AC3E}">
        <p14:creationId xmlns:p14="http://schemas.microsoft.com/office/powerpoint/2010/main" val="363140093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CBD2E8-F410-4407-BBE9-77AAA7CB8997}"/>
              </a:ext>
            </a:extLst>
          </p:cNvPr>
          <p:cNvSpPr>
            <a:spLocks noGrp="1"/>
          </p:cNvSpPr>
          <p:nvPr>
            <p:ph type="title"/>
          </p:nvPr>
        </p:nvSpPr>
        <p:spPr>
          <a:xfrm>
            <a:off x="745733" y="0"/>
            <a:ext cx="10515600" cy="1325563"/>
          </a:xfrm>
        </p:spPr>
        <p:txBody>
          <a:bodyPr>
            <a:normAutofit/>
          </a:bodyPr>
          <a:lstStyle/>
          <a:p>
            <a:r>
              <a:rPr lang="en-US" sz="3200" dirty="0"/>
              <a:t>Comparing the Alternative Legal </a:t>
            </a:r>
            <a:r>
              <a:rPr lang="en-US" dirty="0"/>
              <a:t>Standards:</a:t>
            </a:r>
            <a:br>
              <a:rPr lang="en-US" i="1" dirty="0"/>
            </a:br>
            <a:r>
              <a:rPr lang="en-US" i="1" dirty="0"/>
              <a:t>Incompatible Product Redesign</a:t>
            </a:r>
            <a:r>
              <a:rPr lang="en-US" dirty="0"/>
              <a:t> </a:t>
            </a:r>
            <a:endParaRPr lang="en-US" sz="3200" dirty="0"/>
          </a:p>
        </p:txBody>
      </p:sp>
      <p:sp>
        <p:nvSpPr>
          <p:cNvPr id="3" name="Content Placeholder 2">
            <a:extLst>
              <a:ext uri="{FF2B5EF4-FFF2-40B4-BE49-F238E27FC236}">
                <a16:creationId xmlns:a16="http://schemas.microsoft.com/office/drawing/2014/main" id="{D770317F-BD13-454E-9B06-ADE5DB30D68E}"/>
              </a:ext>
            </a:extLst>
          </p:cNvPr>
          <p:cNvSpPr>
            <a:spLocks noGrp="1"/>
          </p:cNvSpPr>
          <p:nvPr>
            <p:ph idx="1"/>
          </p:nvPr>
        </p:nvSpPr>
        <p:spPr>
          <a:xfrm>
            <a:off x="715338" y="1447294"/>
            <a:ext cx="10576389" cy="5589141"/>
          </a:xfrm>
        </p:spPr>
        <p:txBody>
          <a:bodyPr>
            <a:normAutofit lnSpcReduction="10000"/>
          </a:bodyPr>
          <a:lstStyle/>
          <a:p>
            <a:r>
              <a:rPr lang="en-US" sz="2400" dirty="0"/>
              <a:t>Consider this hypothetical</a:t>
            </a:r>
          </a:p>
          <a:p>
            <a:pPr lvl="1"/>
            <a:r>
              <a:rPr lang="en-US" sz="2000" dirty="0"/>
              <a:t>Dominant firm creates a new, incompatible product</a:t>
            </a:r>
          </a:p>
          <a:p>
            <a:pPr lvl="1"/>
            <a:r>
              <a:rPr lang="en-US" sz="2000" dirty="0"/>
              <a:t>New product delivers </a:t>
            </a:r>
            <a:r>
              <a:rPr lang="en-US" sz="2000" b="1" dirty="0">
                <a:solidFill>
                  <a:srgbClr val="7030A0"/>
                </a:solidFill>
              </a:rPr>
              <a:t>$10 </a:t>
            </a:r>
            <a:r>
              <a:rPr lang="en-US" sz="2000" dirty="0"/>
              <a:t>extra quality value to consumers</a:t>
            </a:r>
          </a:p>
          <a:p>
            <a:pPr lvl="1"/>
            <a:r>
              <a:rPr lang="en-US" sz="2000" dirty="0"/>
              <a:t>New product costs </a:t>
            </a:r>
            <a:r>
              <a:rPr lang="en-US" sz="2000" b="1" dirty="0">
                <a:solidFill>
                  <a:srgbClr val="0070C0"/>
                </a:solidFill>
              </a:rPr>
              <a:t>$8 </a:t>
            </a:r>
            <a:r>
              <a:rPr lang="en-US" sz="2000" b="1" i="1" dirty="0"/>
              <a:t>(or </a:t>
            </a:r>
            <a:r>
              <a:rPr lang="en-US" sz="2000" b="1" i="1" dirty="0">
                <a:solidFill>
                  <a:srgbClr val="C00000"/>
                </a:solidFill>
              </a:rPr>
              <a:t>$15</a:t>
            </a:r>
            <a:r>
              <a:rPr lang="en-US" sz="2000" b="1" i="1" dirty="0"/>
              <a:t>) </a:t>
            </a:r>
            <a:r>
              <a:rPr lang="en-US" sz="2000" dirty="0"/>
              <a:t>more to produce than old product</a:t>
            </a:r>
          </a:p>
          <a:p>
            <a:pPr lvl="1"/>
            <a:r>
              <a:rPr lang="en-US" sz="2000" dirty="0"/>
              <a:t>Because new product is incompatible with rivals’ products, rivals exit and </a:t>
            </a:r>
            <a:br>
              <a:rPr lang="en-US" sz="2000" dirty="0"/>
            </a:br>
            <a:r>
              <a:rPr lang="en-US" sz="2000" dirty="0"/>
              <a:t>dominant firm is able to raise price by </a:t>
            </a:r>
            <a:r>
              <a:rPr lang="en-US" sz="2000" b="1" dirty="0">
                <a:solidFill>
                  <a:srgbClr val="C00000"/>
                </a:solidFill>
              </a:rPr>
              <a:t>$30</a:t>
            </a:r>
            <a:r>
              <a:rPr lang="en-US" sz="2000" dirty="0"/>
              <a:t>, not just </a:t>
            </a:r>
            <a:r>
              <a:rPr lang="en-US" sz="2000" b="1" dirty="0">
                <a:solidFill>
                  <a:srgbClr val="7030A0"/>
                </a:solidFill>
              </a:rPr>
              <a:t>$10</a:t>
            </a:r>
            <a:r>
              <a:rPr lang="en-US" sz="2000" dirty="0"/>
              <a:t>.</a:t>
            </a:r>
          </a:p>
          <a:p>
            <a:pPr>
              <a:lnSpc>
                <a:spcPct val="110000"/>
              </a:lnSpc>
            </a:pPr>
            <a:r>
              <a:rPr lang="en-US" sz="2400" dirty="0"/>
              <a:t>Would (or should) this redesign violate Section 2</a:t>
            </a:r>
          </a:p>
          <a:p>
            <a:pPr lvl="1"/>
            <a:r>
              <a:rPr lang="en-US" sz="2000" dirty="0"/>
              <a:t>Sole purpose to exclude standard: Legal.  New product is superior to old product.  </a:t>
            </a:r>
          </a:p>
          <a:p>
            <a:pPr lvl="1"/>
            <a:r>
              <a:rPr lang="en-US" sz="2000" dirty="0"/>
              <a:t>Profit-sacrifice/NES standard</a:t>
            </a:r>
          </a:p>
          <a:p>
            <a:pPr lvl="2"/>
            <a:r>
              <a:rPr lang="en-US" sz="1800" b="1" i="1" dirty="0">
                <a:solidFill>
                  <a:srgbClr val="C00000"/>
                </a:solidFill>
              </a:rPr>
              <a:t>Legal </a:t>
            </a:r>
            <a:r>
              <a:rPr lang="en-US" sz="1800" dirty="0"/>
              <a:t>if extra cost is </a:t>
            </a:r>
            <a:r>
              <a:rPr lang="en-US" sz="1800" b="1" dirty="0">
                <a:solidFill>
                  <a:srgbClr val="0070C0"/>
                </a:solidFill>
              </a:rPr>
              <a:t>$8 </a:t>
            </a:r>
            <a:r>
              <a:rPr lang="en-US" sz="1800" dirty="0"/>
              <a:t>– new product makes sense even if price could only be raised by $10 extra value </a:t>
            </a:r>
            <a:br>
              <a:rPr lang="en-US" sz="1800" dirty="0"/>
            </a:br>
            <a:r>
              <a:rPr lang="en-US" sz="1800" dirty="0"/>
              <a:t>(i.e., assuming no incremental market power)</a:t>
            </a:r>
          </a:p>
          <a:p>
            <a:pPr lvl="2"/>
            <a:r>
              <a:rPr lang="en-US" sz="1800" b="1" i="1" dirty="0">
                <a:solidFill>
                  <a:srgbClr val="C00000"/>
                </a:solidFill>
              </a:rPr>
              <a:t>Illegal </a:t>
            </a:r>
            <a:r>
              <a:rPr lang="en-US" sz="1800" dirty="0"/>
              <a:t>if extra cost is </a:t>
            </a:r>
            <a:r>
              <a:rPr lang="en-US" sz="1800" b="1" dirty="0">
                <a:solidFill>
                  <a:srgbClr val="C00000"/>
                </a:solidFill>
              </a:rPr>
              <a:t>$15 </a:t>
            </a:r>
            <a:r>
              <a:rPr lang="en-US" sz="1800" dirty="0"/>
              <a:t>– introducing new product at an extra cost of </a:t>
            </a:r>
            <a:r>
              <a:rPr lang="en-US" sz="1800" b="1" dirty="0">
                <a:solidFill>
                  <a:srgbClr val="C00000"/>
                </a:solidFill>
              </a:rPr>
              <a:t>$15 </a:t>
            </a:r>
            <a:r>
              <a:rPr lang="en-US" sz="1800" dirty="0"/>
              <a:t>makes no economic sense if price can only rise by </a:t>
            </a:r>
            <a:r>
              <a:rPr lang="en-US" sz="1800" b="1" dirty="0">
                <a:solidFill>
                  <a:srgbClr val="7030A0"/>
                </a:solidFill>
              </a:rPr>
              <a:t>$10 </a:t>
            </a:r>
            <a:br>
              <a:rPr lang="en-US" sz="1800" dirty="0"/>
            </a:br>
            <a:r>
              <a:rPr lang="en-US" sz="1800" dirty="0"/>
              <a:t>(i.e., assuming no incremental market power)</a:t>
            </a:r>
          </a:p>
          <a:p>
            <a:pPr lvl="1"/>
            <a:r>
              <a:rPr lang="en-US" sz="2000" dirty="0"/>
              <a:t>Section 2 consumer welfare balancing standard</a:t>
            </a:r>
          </a:p>
          <a:p>
            <a:pPr lvl="2"/>
            <a:r>
              <a:rPr lang="en-US" sz="1800" b="1" i="1" dirty="0">
                <a:solidFill>
                  <a:srgbClr val="C00000"/>
                </a:solidFill>
              </a:rPr>
              <a:t>Illegal.  </a:t>
            </a:r>
            <a:r>
              <a:rPr lang="en-US" sz="1800" dirty="0"/>
              <a:t>New product delivers </a:t>
            </a:r>
            <a:r>
              <a:rPr lang="en-US" sz="1800" b="1" dirty="0">
                <a:solidFill>
                  <a:srgbClr val="7030A0"/>
                </a:solidFill>
              </a:rPr>
              <a:t>$10 </a:t>
            </a:r>
            <a:r>
              <a:rPr lang="en-US" sz="1800" dirty="0"/>
              <a:t>extra value, but price rise is </a:t>
            </a:r>
            <a:r>
              <a:rPr lang="en-US" sz="1800" b="1" dirty="0">
                <a:solidFill>
                  <a:srgbClr val="C00000"/>
                </a:solidFill>
              </a:rPr>
              <a:t>$30</a:t>
            </a:r>
            <a:r>
              <a:rPr lang="en-US" sz="1800" dirty="0"/>
              <a:t>, so consumers harmed</a:t>
            </a:r>
          </a:p>
          <a:p>
            <a:r>
              <a:rPr lang="en-US" sz="2400" dirty="0"/>
              <a:t>Judicial outcomes have varied!</a:t>
            </a:r>
          </a:p>
          <a:p>
            <a:endParaRPr lang="en-US" sz="2400" i="1" dirty="0"/>
          </a:p>
        </p:txBody>
      </p:sp>
      <p:sp>
        <p:nvSpPr>
          <p:cNvPr id="4" name="Slide Number Placeholder 3">
            <a:extLst>
              <a:ext uri="{FF2B5EF4-FFF2-40B4-BE49-F238E27FC236}">
                <a16:creationId xmlns:a16="http://schemas.microsoft.com/office/drawing/2014/main" id="{675A9449-5751-4980-853B-650AE1DFDB1F}"/>
              </a:ext>
            </a:extLst>
          </p:cNvPr>
          <p:cNvSpPr>
            <a:spLocks noGrp="1"/>
          </p:cNvSpPr>
          <p:nvPr>
            <p:ph type="sldNum" sz="quarter" idx="12"/>
          </p:nvPr>
        </p:nvSpPr>
        <p:spPr/>
        <p:txBody>
          <a:bodyPr/>
          <a:lstStyle/>
          <a:p>
            <a:fld id="{F487EBBE-9D79-475C-84C6-B9A9B9AB1039}" type="slidenum">
              <a:rPr lang="en-US" smtClean="0"/>
              <a:t>41</a:t>
            </a:fld>
            <a:endParaRPr lang="en-US"/>
          </a:p>
        </p:txBody>
      </p:sp>
    </p:spTree>
    <p:extLst>
      <p:ext uri="{BB962C8B-B14F-4D97-AF65-F5344CB8AC3E}">
        <p14:creationId xmlns:p14="http://schemas.microsoft.com/office/powerpoint/2010/main" val="90504482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CD72CB-011C-4E4E-8A76-3E1E8BD2EB4A}"/>
              </a:ext>
            </a:extLst>
          </p:cNvPr>
          <p:cNvSpPr>
            <a:spLocks noGrp="1"/>
          </p:cNvSpPr>
          <p:nvPr>
            <p:ph type="title"/>
          </p:nvPr>
        </p:nvSpPr>
        <p:spPr>
          <a:xfrm>
            <a:off x="838200" y="0"/>
            <a:ext cx="10515600" cy="1325563"/>
          </a:xfrm>
        </p:spPr>
        <p:txBody>
          <a:bodyPr>
            <a:normAutofit/>
          </a:bodyPr>
          <a:lstStyle/>
          <a:p>
            <a:r>
              <a:rPr lang="en-US" sz="3200" dirty="0"/>
              <a:t>Notable Exclusionary Product Redesign Cases </a:t>
            </a:r>
          </a:p>
        </p:txBody>
      </p:sp>
      <p:sp>
        <p:nvSpPr>
          <p:cNvPr id="3" name="Content Placeholder 2">
            <a:extLst>
              <a:ext uri="{FF2B5EF4-FFF2-40B4-BE49-F238E27FC236}">
                <a16:creationId xmlns:a16="http://schemas.microsoft.com/office/drawing/2014/main" id="{70CC15A6-906F-42F9-AD0A-42671603C161}"/>
              </a:ext>
            </a:extLst>
          </p:cNvPr>
          <p:cNvSpPr>
            <a:spLocks noGrp="1"/>
          </p:cNvSpPr>
          <p:nvPr>
            <p:ph idx="1"/>
          </p:nvPr>
        </p:nvSpPr>
        <p:spPr>
          <a:xfrm>
            <a:off x="734506" y="1160979"/>
            <a:ext cx="10515600" cy="5560495"/>
          </a:xfrm>
        </p:spPr>
        <p:txBody>
          <a:bodyPr>
            <a:normAutofit fontScale="70000" lnSpcReduction="20000"/>
          </a:bodyPr>
          <a:lstStyle/>
          <a:p>
            <a:pPr>
              <a:lnSpc>
                <a:spcPct val="110000"/>
              </a:lnSpc>
            </a:pPr>
            <a:r>
              <a:rPr lang="en-US" dirty="0">
                <a:solidFill>
                  <a:srgbClr val="C00000"/>
                </a:solidFill>
              </a:rPr>
              <a:t>No consensus among courts!</a:t>
            </a:r>
          </a:p>
          <a:p>
            <a:pPr>
              <a:lnSpc>
                <a:spcPct val="110000"/>
              </a:lnSpc>
            </a:pPr>
            <a:r>
              <a:rPr lang="en-US" i="1" dirty="0"/>
              <a:t>XYZ v. IBM </a:t>
            </a:r>
            <a:r>
              <a:rPr lang="en-US" dirty="0"/>
              <a:t>(1980s cases) </a:t>
            </a:r>
          </a:p>
          <a:p>
            <a:pPr lvl="1">
              <a:lnSpc>
                <a:spcPct val="110000"/>
              </a:lnSpc>
            </a:pPr>
            <a:r>
              <a:rPr lang="en-US" dirty="0"/>
              <a:t>IBM created a patented proprietary interface to maintain monopoly in peripheral equipment that connected to its monopoly “mainframe” computer</a:t>
            </a:r>
          </a:p>
          <a:p>
            <a:pPr lvl="1">
              <a:lnSpc>
                <a:spcPct val="110000"/>
              </a:lnSpc>
            </a:pPr>
            <a:r>
              <a:rPr lang="en-US" dirty="0"/>
              <a:t>Courts very permissive towards IBM contract </a:t>
            </a:r>
          </a:p>
          <a:p>
            <a:pPr lvl="2">
              <a:lnSpc>
                <a:spcPct val="110000"/>
              </a:lnSpc>
            </a:pPr>
            <a:r>
              <a:rPr lang="en-US" dirty="0">
                <a:solidFill>
                  <a:srgbClr val="C00000"/>
                </a:solidFill>
              </a:rPr>
              <a:t>Permit because incompatibility involved a new improved product</a:t>
            </a:r>
          </a:p>
          <a:p>
            <a:pPr lvl="2">
              <a:lnSpc>
                <a:spcPct val="110000"/>
              </a:lnSpc>
            </a:pPr>
            <a:r>
              <a:rPr lang="en-US" dirty="0">
                <a:solidFill>
                  <a:srgbClr val="C00000"/>
                </a:solidFill>
              </a:rPr>
              <a:t>Or, belief that analyzing design competition was beyond the capability of courts</a:t>
            </a:r>
          </a:p>
          <a:p>
            <a:pPr>
              <a:lnSpc>
                <a:spcPct val="110000"/>
              </a:lnSpc>
            </a:pPr>
            <a:r>
              <a:rPr lang="en-US" i="1" dirty="0"/>
              <a:t>CR Bard v. M3 </a:t>
            </a:r>
            <a:r>
              <a:rPr lang="en-US" dirty="0"/>
              <a:t>(Fed. Cir. 1998)</a:t>
            </a:r>
          </a:p>
          <a:p>
            <a:pPr lvl="1">
              <a:lnSpc>
                <a:spcPct val="110000"/>
              </a:lnSpc>
            </a:pPr>
            <a:r>
              <a:rPr lang="en-US" dirty="0"/>
              <a:t>Affirmed jury verdict that incompatibility was predatory because </a:t>
            </a:r>
            <a:r>
              <a:rPr lang="en-US" dirty="0">
                <a:solidFill>
                  <a:srgbClr val="C00000"/>
                </a:solidFill>
              </a:rPr>
              <a:t>incompatible product was not superior and appeared solely for the purpose of excluding rival </a:t>
            </a:r>
          </a:p>
          <a:p>
            <a:pPr>
              <a:lnSpc>
                <a:spcPct val="110000"/>
              </a:lnSpc>
            </a:pPr>
            <a:r>
              <a:rPr lang="en-US" i="1" dirty="0"/>
              <a:t>Allied Orthopedic v. Tyco </a:t>
            </a:r>
            <a:r>
              <a:rPr lang="en-US" dirty="0"/>
              <a:t>(9th Cir. 2010)</a:t>
            </a:r>
          </a:p>
          <a:p>
            <a:pPr lvl="1">
              <a:lnSpc>
                <a:spcPct val="110000"/>
              </a:lnSpc>
            </a:pPr>
            <a:r>
              <a:rPr lang="en-US" dirty="0">
                <a:solidFill>
                  <a:srgbClr val="C00000"/>
                </a:solidFill>
              </a:rPr>
              <a:t>Virtual per se legality </a:t>
            </a:r>
            <a:r>
              <a:rPr lang="en-US" dirty="0"/>
              <a:t>for product redesign</a:t>
            </a:r>
          </a:p>
          <a:p>
            <a:pPr>
              <a:lnSpc>
                <a:spcPct val="110000"/>
              </a:lnSpc>
            </a:pPr>
            <a:r>
              <a:rPr lang="en-US" i="1" dirty="0"/>
              <a:t>New York v. Actavis </a:t>
            </a:r>
            <a:r>
              <a:rPr lang="en-US" dirty="0"/>
              <a:t>(2d Cir. 2015)</a:t>
            </a:r>
          </a:p>
          <a:p>
            <a:pPr lvl="1">
              <a:lnSpc>
                <a:spcPct val="110000"/>
              </a:lnSpc>
            </a:pPr>
            <a:r>
              <a:rPr lang="en-US" dirty="0"/>
              <a:t>“Product-hopping:” Actavis created a new patented product formulation with slight change, when its old patent expired. It also removed the old product from FDA Orange Book listing (of offered products) in order to prevent generic Rx competition using the old product formulation</a:t>
            </a:r>
          </a:p>
          <a:p>
            <a:pPr lvl="1">
              <a:lnSpc>
                <a:spcPct val="110000"/>
              </a:lnSpc>
            </a:pPr>
            <a:r>
              <a:rPr lang="en-US" dirty="0"/>
              <a:t>Court concluded that </a:t>
            </a:r>
            <a:r>
              <a:rPr lang="en-US" dirty="0">
                <a:solidFill>
                  <a:srgbClr val="C00000"/>
                </a:solidFill>
              </a:rPr>
              <a:t>removing old product from Orange Book likely anticompetitive </a:t>
            </a:r>
          </a:p>
        </p:txBody>
      </p:sp>
      <p:sp>
        <p:nvSpPr>
          <p:cNvPr id="4" name="Slide Number Placeholder 3">
            <a:extLst>
              <a:ext uri="{FF2B5EF4-FFF2-40B4-BE49-F238E27FC236}">
                <a16:creationId xmlns:a16="http://schemas.microsoft.com/office/drawing/2014/main" id="{B1F01ADC-1BF1-4043-9978-FDD818B6CCEA}"/>
              </a:ext>
            </a:extLst>
          </p:cNvPr>
          <p:cNvSpPr>
            <a:spLocks noGrp="1"/>
          </p:cNvSpPr>
          <p:nvPr>
            <p:ph type="sldNum" sz="quarter" idx="12"/>
          </p:nvPr>
        </p:nvSpPr>
        <p:spPr/>
        <p:txBody>
          <a:bodyPr/>
          <a:lstStyle/>
          <a:p>
            <a:fld id="{F487EBBE-9D79-475C-84C6-B9A9B9AB1039}" type="slidenum">
              <a:rPr lang="en-US" smtClean="0"/>
              <a:t>42</a:t>
            </a:fld>
            <a:endParaRPr lang="en-US"/>
          </a:p>
        </p:txBody>
      </p:sp>
    </p:spTree>
    <p:extLst>
      <p:ext uri="{BB962C8B-B14F-4D97-AF65-F5344CB8AC3E}">
        <p14:creationId xmlns:p14="http://schemas.microsoft.com/office/powerpoint/2010/main" val="285306223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2CD113-2C98-42F3-B621-855D5F12F392}"/>
              </a:ext>
            </a:extLst>
          </p:cNvPr>
          <p:cNvSpPr>
            <a:spLocks noGrp="1"/>
          </p:cNvSpPr>
          <p:nvPr>
            <p:ph type="title"/>
          </p:nvPr>
        </p:nvSpPr>
        <p:spPr/>
        <p:txBody>
          <a:bodyPr>
            <a:normAutofit/>
          </a:bodyPr>
          <a:lstStyle/>
          <a:p>
            <a:pPr algn="ctr"/>
            <a:r>
              <a:rPr lang="en-US" sz="3200" cap="none" dirty="0"/>
              <a:t>Current Tech/Innovation Antitrust Cases</a:t>
            </a:r>
          </a:p>
        </p:txBody>
      </p:sp>
      <p:sp>
        <p:nvSpPr>
          <p:cNvPr id="3" name="Text Placeholder 2">
            <a:extLst>
              <a:ext uri="{FF2B5EF4-FFF2-40B4-BE49-F238E27FC236}">
                <a16:creationId xmlns:a16="http://schemas.microsoft.com/office/drawing/2014/main" id="{53E2B015-419E-4759-9E49-177AD545F5AA}"/>
              </a:ext>
            </a:extLst>
          </p:cNvPr>
          <p:cNvSpPr>
            <a:spLocks noGrp="1"/>
          </p:cNvSpPr>
          <p:nvPr>
            <p:ph type="body" idx="1"/>
          </p:nvPr>
        </p:nvSpPr>
        <p:spPr/>
        <p:txBody>
          <a:bodyPr/>
          <a:lstStyle/>
          <a:p>
            <a:r>
              <a:rPr lang="en-US" dirty="0"/>
              <a:t> </a:t>
            </a:r>
          </a:p>
        </p:txBody>
      </p:sp>
      <p:sp>
        <p:nvSpPr>
          <p:cNvPr id="4" name="Slide Number Placeholder 3">
            <a:extLst>
              <a:ext uri="{FF2B5EF4-FFF2-40B4-BE49-F238E27FC236}">
                <a16:creationId xmlns:a16="http://schemas.microsoft.com/office/drawing/2014/main" id="{58054FB2-EEA0-43B3-BF6B-E4A00743FDC6}"/>
              </a:ext>
            </a:extLst>
          </p:cNvPr>
          <p:cNvSpPr>
            <a:spLocks noGrp="1"/>
          </p:cNvSpPr>
          <p:nvPr>
            <p:ph type="sldNum" sz="quarter" idx="12"/>
          </p:nvPr>
        </p:nvSpPr>
        <p:spPr/>
        <p:txBody>
          <a:bodyPr/>
          <a:lstStyle/>
          <a:p>
            <a:fld id="{F487EBBE-9D79-475C-84C6-B9A9B9AB1039}" type="slidenum">
              <a:rPr lang="en-US" smtClean="0"/>
              <a:t>43</a:t>
            </a:fld>
            <a:endParaRPr lang="en-US"/>
          </a:p>
        </p:txBody>
      </p:sp>
    </p:spTree>
    <p:extLst>
      <p:ext uri="{BB962C8B-B14F-4D97-AF65-F5344CB8AC3E}">
        <p14:creationId xmlns:p14="http://schemas.microsoft.com/office/powerpoint/2010/main" val="35213366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0B6FFC-A702-49BD-9DC5-025E881603F1}"/>
              </a:ext>
            </a:extLst>
          </p:cNvPr>
          <p:cNvSpPr>
            <a:spLocks noGrp="1"/>
          </p:cNvSpPr>
          <p:nvPr>
            <p:ph type="title"/>
          </p:nvPr>
        </p:nvSpPr>
        <p:spPr>
          <a:xfrm>
            <a:off x="472440" y="-20895"/>
            <a:ext cx="10515600" cy="1325563"/>
          </a:xfrm>
        </p:spPr>
        <p:txBody>
          <a:bodyPr/>
          <a:lstStyle/>
          <a:p>
            <a:r>
              <a:rPr lang="en-US" dirty="0"/>
              <a:t>“Open Early, Close Late” Exclusionary Access</a:t>
            </a:r>
          </a:p>
        </p:txBody>
      </p:sp>
      <p:sp>
        <p:nvSpPr>
          <p:cNvPr id="3" name="Content Placeholder 2">
            <a:extLst>
              <a:ext uri="{FF2B5EF4-FFF2-40B4-BE49-F238E27FC236}">
                <a16:creationId xmlns:a16="http://schemas.microsoft.com/office/drawing/2014/main" id="{3707CAD0-8947-466F-A659-603C2E2B910D}"/>
              </a:ext>
            </a:extLst>
          </p:cNvPr>
          <p:cNvSpPr>
            <a:spLocks noGrp="1"/>
          </p:cNvSpPr>
          <p:nvPr>
            <p:ph idx="1"/>
          </p:nvPr>
        </p:nvSpPr>
        <p:spPr>
          <a:xfrm>
            <a:off x="594360" y="1184656"/>
            <a:ext cx="8488680" cy="5354256"/>
          </a:xfrm>
        </p:spPr>
        <p:txBody>
          <a:bodyPr>
            <a:normAutofit/>
          </a:bodyPr>
          <a:lstStyle/>
          <a:p>
            <a:r>
              <a:rPr lang="en-US" sz="2000" dirty="0"/>
              <a:t>Facebook </a:t>
            </a:r>
          </a:p>
          <a:p>
            <a:pPr lvl="1"/>
            <a:r>
              <a:rPr lang="en-US" sz="1800" dirty="0"/>
              <a:t>Provided API access to apps; but then remove access when FB enters that space</a:t>
            </a:r>
          </a:p>
          <a:p>
            <a:pPr lvl="1"/>
            <a:r>
              <a:rPr lang="en-US" sz="1800" dirty="0"/>
              <a:t>This allegation dismissed by FB court on MTD as contrary to </a:t>
            </a:r>
            <a:r>
              <a:rPr lang="en-US" sz="1800" i="1" dirty="0"/>
              <a:t>Aspen</a:t>
            </a:r>
            <a:r>
              <a:rPr lang="en-US" sz="1800" dirty="0"/>
              <a:t>.</a:t>
            </a:r>
          </a:p>
          <a:p>
            <a:pPr lvl="1"/>
            <a:r>
              <a:rPr lang="en-US" sz="1800" dirty="0"/>
              <a:t>Old cutoffs were not actionable since FTC must focus on future </a:t>
            </a:r>
          </a:p>
          <a:p>
            <a:pPr lvl="1"/>
            <a:r>
              <a:rPr lang="en-US" sz="1800" dirty="0"/>
              <a:t>Current refusals to deal are not result of change in policy, </a:t>
            </a:r>
            <a:br>
              <a:rPr lang="en-US" sz="1800" dirty="0"/>
            </a:br>
            <a:r>
              <a:rPr lang="en-US" sz="1800" dirty="0"/>
              <a:t>so </a:t>
            </a:r>
            <a:r>
              <a:rPr lang="en-US" sz="1800" i="1" dirty="0"/>
              <a:t>Aspen </a:t>
            </a:r>
            <a:r>
              <a:rPr lang="en-US" sz="1800" dirty="0"/>
              <a:t>does not apply</a:t>
            </a:r>
          </a:p>
          <a:p>
            <a:pPr lvl="1"/>
            <a:endParaRPr lang="en-US" sz="1800" dirty="0"/>
          </a:p>
          <a:p>
            <a:r>
              <a:rPr lang="en-US" sz="2000" dirty="0"/>
              <a:t>Google Android </a:t>
            </a:r>
          </a:p>
          <a:p>
            <a:pPr lvl="1"/>
            <a:r>
              <a:rPr lang="en-US" sz="1800" dirty="0"/>
              <a:t>Open source Android has been allowed to wither on the vine</a:t>
            </a:r>
          </a:p>
          <a:p>
            <a:pPr lvl="1"/>
            <a:r>
              <a:rPr lang="en-US" sz="1800" dirty="0"/>
              <a:t>Most APIs now contained in trademarked Android that comes with restrictions</a:t>
            </a:r>
          </a:p>
          <a:p>
            <a:pPr lvl="1"/>
            <a:endParaRPr lang="en-US" sz="1800" dirty="0"/>
          </a:p>
          <a:p>
            <a:r>
              <a:rPr lang="en-US" sz="2000" dirty="0"/>
              <a:t>Google Ad Tech</a:t>
            </a:r>
          </a:p>
          <a:p>
            <a:pPr lvl="1"/>
            <a:r>
              <a:rPr lang="en-US" sz="1800" dirty="0"/>
              <a:t>Provided rival ad exchanges/servers access to Google infrastructure, but then closed</a:t>
            </a:r>
            <a:endParaRPr lang="en-US" sz="2000" dirty="0"/>
          </a:p>
        </p:txBody>
      </p:sp>
      <p:sp>
        <p:nvSpPr>
          <p:cNvPr id="4" name="Slide Number Placeholder 3">
            <a:extLst>
              <a:ext uri="{FF2B5EF4-FFF2-40B4-BE49-F238E27FC236}">
                <a16:creationId xmlns:a16="http://schemas.microsoft.com/office/drawing/2014/main" id="{7D5390D9-602B-43EC-88BF-D41119D45392}"/>
              </a:ext>
            </a:extLst>
          </p:cNvPr>
          <p:cNvSpPr>
            <a:spLocks noGrp="1"/>
          </p:cNvSpPr>
          <p:nvPr>
            <p:ph type="sldNum" sz="quarter" idx="12"/>
          </p:nvPr>
        </p:nvSpPr>
        <p:spPr/>
        <p:txBody>
          <a:bodyPr/>
          <a:lstStyle/>
          <a:p>
            <a:fld id="{F487EBBE-9D79-475C-84C6-B9A9B9AB1039}" type="slidenum">
              <a:rPr lang="en-US" smtClean="0"/>
              <a:t>44</a:t>
            </a:fld>
            <a:endParaRPr lang="en-US"/>
          </a:p>
        </p:txBody>
      </p:sp>
      <p:cxnSp>
        <p:nvCxnSpPr>
          <p:cNvPr id="5" name="Straight Arrow Connector 4">
            <a:extLst>
              <a:ext uri="{FF2B5EF4-FFF2-40B4-BE49-F238E27FC236}">
                <a16:creationId xmlns:a16="http://schemas.microsoft.com/office/drawing/2014/main" id="{F51C5489-1F4C-4B6A-90B8-87DA4FD8449D}"/>
              </a:ext>
            </a:extLst>
          </p:cNvPr>
          <p:cNvCxnSpPr>
            <a:cxnSpLocks/>
          </p:cNvCxnSpPr>
          <p:nvPr/>
        </p:nvCxnSpPr>
        <p:spPr>
          <a:xfrm flipH="1">
            <a:off x="7422539" y="2461481"/>
            <a:ext cx="577802" cy="97475"/>
          </a:xfrm>
          <a:prstGeom prst="straightConnector1">
            <a:avLst/>
          </a:prstGeom>
          <a:ln w="38100">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06B23F2C-CDE8-4FAA-9A74-16E104C53076}"/>
              </a:ext>
            </a:extLst>
          </p:cNvPr>
          <p:cNvSpPr txBox="1"/>
          <p:nvPr/>
        </p:nvSpPr>
        <p:spPr>
          <a:xfrm>
            <a:off x="8681720" y="1848498"/>
            <a:ext cx="2021682" cy="1323439"/>
          </a:xfrm>
          <a:prstGeom prst="rect">
            <a:avLst/>
          </a:prstGeom>
          <a:noFill/>
          <a:ln w="38100">
            <a:solidFill>
              <a:srgbClr val="0070C0"/>
            </a:solidFill>
          </a:ln>
        </p:spPr>
        <p:txBody>
          <a:bodyPr wrap="square" rtlCol="0">
            <a:spAutoFit/>
          </a:bodyPr>
          <a:lstStyle/>
          <a:p>
            <a:r>
              <a:rPr lang="en-US" sz="2000" b="1" dirty="0">
                <a:solidFill>
                  <a:srgbClr val="0070C0"/>
                </a:solidFill>
              </a:rPr>
              <a:t>Judge ignored </a:t>
            </a:r>
            <a:br>
              <a:rPr lang="en-US" sz="2000" b="1" dirty="0">
                <a:solidFill>
                  <a:srgbClr val="0070C0"/>
                </a:solidFill>
              </a:rPr>
            </a:br>
            <a:r>
              <a:rPr lang="en-US" sz="2000" b="1" dirty="0">
                <a:solidFill>
                  <a:srgbClr val="0070C0"/>
                </a:solidFill>
              </a:rPr>
              <a:t>reputation and </a:t>
            </a:r>
            <a:br>
              <a:rPr lang="en-US" sz="2000" b="1" dirty="0">
                <a:solidFill>
                  <a:srgbClr val="0070C0"/>
                </a:solidFill>
              </a:rPr>
            </a:br>
            <a:r>
              <a:rPr lang="en-US" sz="2000" b="1" dirty="0">
                <a:solidFill>
                  <a:srgbClr val="0070C0"/>
                </a:solidFill>
              </a:rPr>
              <a:t>deterrence effects</a:t>
            </a:r>
            <a:endParaRPr lang="en-US" sz="2000" b="1" i="1" dirty="0">
              <a:solidFill>
                <a:srgbClr val="0070C0"/>
              </a:solidFill>
            </a:endParaRPr>
          </a:p>
        </p:txBody>
      </p:sp>
    </p:spTree>
    <p:extLst>
      <p:ext uri="{BB962C8B-B14F-4D97-AF65-F5344CB8AC3E}">
        <p14:creationId xmlns:p14="http://schemas.microsoft.com/office/powerpoint/2010/main" val="3694114662"/>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8A090A-D695-4526-AF60-1AA03BA90ADF}"/>
              </a:ext>
            </a:extLst>
          </p:cNvPr>
          <p:cNvSpPr>
            <a:spLocks noGrp="1"/>
          </p:cNvSpPr>
          <p:nvPr>
            <p:ph type="title"/>
          </p:nvPr>
        </p:nvSpPr>
        <p:spPr>
          <a:xfrm>
            <a:off x="551380" y="-274320"/>
            <a:ext cx="10515600" cy="1325563"/>
          </a:xfrm>
        </p:spPr>
        <p:txBody>
          <a:bodyPr/>
          <a:lstStyle/>
          <a:p>
            <a:r>
              <a:rPr lang="en-US" i="1" u="sng" dirty="0">
                <a:latin typeface="TimesNewRomanPS-ItalicMT"/>
              </a:rPr>
              <a:t>Novell v. Microsoft </a:t>
            </a:r>
            <a:r>
              <a:rPr lang="en-US" u="sng" dirty="0">
                <a:latin typeface="TimesNewRomanPSMT"/>
              </a:rPr>
              <a:t>(10th Cir. 2013) (Gorsuch, J.)</a:t>
            </a:r>
            <a:endParaRPr lang="en-US" u="sng" dirty="0"/>
          </a:p>
        </p:txBody>
      </p:sp>
      <p:sp>
        <p:nvSpPr>
          <p:cNvPr id="3" name="Content Placeholder 2">
            <a:extLst>
              <a:ext uri="{FF2B5EF4-FFF2-40B4-BE49-F238E27FC236}">
                <a16:creationId xmlns:a16="http://schemas.microsoft.com/office/drawing/2014/main" id="{7920CE22-185C-4535-BACB-4FA91AB0283D}"/>
              </a:ext>
            </a:extLst>
          </p:cNvPr>
          <p:cNvSpPr>
            <a:spLocks noGrp="1"/>
          </p:cNvSpPr>
          <p:nvPr>
            <p:ph idx="1"/>
          </p:nvPr>
        </p:nvSpPr>
        <p:spPr>
          <a:xfrm>
            <a:off x="142853" y="1051244"/>
            <a:ext cx="11526120" cy="5964265"/>
          </a:xfrm>
        </p:spPr>
        <p:txBody>
          <a:bodyPr>
            <a:noAutofit/>
          </a:bodyPr>
          <a:lstStyle/>
          <a:p>
            <a:r>
              <a:rPr lang="en-US" sz="1800" b="1" dirty="0">
                <a:solidFill>
                  <a:srgbClr val="C00000"/>
                </a:solidFill>
              </a:rPr>
              <a:t>Court frames profit-sacrifice in terms of “war of attrition” version of predatory pricing</a:t>
            </a:r>
          </a:p>
          <a:p>
            <a:pPr lvl="1"/>
            <a:r>
              <a:rPr lang="en-US" sz="1800" dirty="0"/>
              <a:t>“Much akin predatory pricing doctrine, the animating concern here is that a dominant firm may be able to </a:t>
            </a:r>
            <a:r>
              <a:rPr lang="en-US" sz="1800" dirty="0">
                <a:solidFill>
                  <a:srgbClr val="C00000"/>
                </a:solidFill>
              </a:rPr>
              <a:t>forgo short-term profits longer than smaller rivals</a:t>
            </a:r>
            <a:r>
              <a:rPr lang="en-US" sz="1800" dirty="0"/>
              <a:t>, and it may have an incentive to take on those losses to drive rivals from the market or to discipline them for having the audacity to try competition on the merits rather than abide as price-takers under the monopolist’s umbrella.”</a:t>
            </a:r>
          </a:p>
          <a:p>
            <a:r>
              <a:rPr lang="en-US" sz="1800" b="1" dirty="0">
                <a:solidFill>
                  <a:srgbClr val="C00000"/>
                </a:solidFill>
              </a:rPr>
              <a:t>Court equates “profit-sacrifice” and “sole purpose to exclude” tests</a:t>
            </a:r>
          </a:p>
          <a:p>
            <a:pPr lvl="1"/>
            <a:r>
              <a:rPr lang="en-US" sz="1800" dirty="0"/>
              <a:t>“The point of the profit sacrifice test is to isolate conduct that has </a:t>
            </a:r>
            <a:r>
              <a:rPr lang="en-US" sz="1800" dirty="0">
                <a:solidFill>
                  <a:srgbClr val="C00000"/>
                </a:solidFill>
              </a:rPr>
              <a:t>no possible efficiency justification</a:t>
            </a:r>
            <a:r>
              <a:rPr lang="en-US" sz="1800" dirty="0"/>
              <a:t>.”</a:t>
            </a:r>
          </a:p>
          <a:p>
            <a:r>
              <a:rPr lang="en-US" sz="1800" b="1" dirty="0">
                <a:solidFill>
                  <a:srgbClr val="C00000"/>
                </a:solidFill>
              </a:rPr>
              <a:t>Court appears to reject liability if “simultaneous recoupment” in a related line of business</a:t>
            </a:r>
          </a:p>
          <a:p>
            <a:pPr lvl="1"/>
            <a:r>
              <a:rPr lang="en-US" sz="1800" dirty="0"/>
              <a:t>“Novell’s theory … rests on the view that Microsoft’s withdrawal of </a:t>
            </a:r>
            <a:r>
              <a:rPr lang="en-US" sz="1800" dirty="0" err="1"/>
              <a:t>NSEs</a:t>
            </a:r>
            <a:r>
              <a:rPr lang="en-US" sz="1800" dirty="0"/>
              <a:t> allowed it to win significant profits in the sale of office suite applications — and to do so immediately. …. </a:t>
            </a:r>
            <a:r>
              <a:rPr lang="en-US" sz="1800" dirty="0">
                <a:solidFill>
                  <a:srgbClr val="C00000"/>
                </a:solidFill>
              </a:rPr>
              <a:t>Microsoft is an integrated firm with the goal of maximizing overall profits. And viewed overall, there’s no evidence that Microsoft took any course other than seeking to maximize the company’s net profits </a:t>
            </a:r>
            <a:r>
              <a:rPr lang="en-US" sz="1800" dirty="0"/>
              <a:t>in the short- as well as long-term.”</a:t>
            </a:r>
          </a:p>
          <a:p>
            <a:pPr lvl="1"/>
            <a:r>
              <a:rPr lang="en-US" sz="1800" dirty="0"/>
              <a:t>An email indicates a “desire to keep NSEs from rivals ‘until we have a way to do a high level of integration [that] will be harder for the likes of Notes, WordPerfect to achieve, and which will give Office a real advantage.’  </a:t>
            </a:r>
            <a:r>
              <a:rPr lang="en-US" sz="1800" dirty="0">
                <a:solidFill>
                  <a:srgbClr val="C00000"/>
                </a:solidFill>
              </a:rPr>
              <a:t>This may suggest a hard-nosed intent to undo rivals in the applications field, to assure Microsoft a leg up, but it doesn’t suggest Microsoft intended to forgo profits</a:t>
            </a:r>
            <a:r>
              <a:rPr lang="en-US" sz="1800" dirty="0"/>
              <a:t>. More nearly, it suggests just the opposite — a wish to increase the firm’s immediate profits —and in this way it tends to show that </a:t>
            </a:r>
            <a:r>
              <a:rPr lang="en-US" sz="1800" dirty="0">
                <a:solidFill>
                  <a:srgbClr val="C00000"/>
                </a:solidFill>
              </a:rPr>
              <a:t>Microsoft’s conduct was hardly irrational but for its exclusionary tendencies</a:t>
            </a:r>
            <a:r>
              <a:rPr lang="en-US" sz="1800" dirty="0"/>
              <a:t>.” </a:t>
            </a:r>
          </a:p>
        </p:txBody>
      </p:sp>
      <p:sp>
        <p:nvSpPr>
          <p:cNvPr id="4" name="Slide Number Placeholder 3">
            <a:extLst>
              <a:ext uri="{FF2B5EF4-FFF2-40B4-BE49-F238E27FC236}">
                <a16:creationId xmlns:a16="http://schemas.microsoft.com/office/drawing/2014/main" id="{AA0B686C-58F4-4FB9-8BA7-B3E337FF9948}"/>
              </a:ext>
            </a:extLst>
          </p:cNvPr>
          <p:cNvSpPr>
            <a:spLocks noGrp="1"/>
          </p:cNvSpPr>
          <p:nvPr>
            <p:ph type="sldNum" sz="quarter" idx="12"/>
          </p:nvPr>
        </p:nvSpPr>
        <p:spPr/>
        <p:txBody>
          <a:bodyPr/>
          <a:lstStyle/>
          <a:p>
            <a:fld id="{E4CB39CE-7E8E-4D5E-BDD0-B7914CC3C743}" type="slidenum">
              <a:rPr lang="en-US" smtClean="0"/>
              <a:t>45</a:t>
            </a:fld>
            <a:endParaRPr lang="en-US"/>
          </a:p>
        </p:txBody>
      </p:sp>
    </p:spTree>
    <p:extLst>
      <p:ext uri="{BB962C8B-B14F-4D97-AF65-F5344CB8AC3E}">
        <p14:creationId xmlns:p14="http://schemas.microsoft.com/office/powerpoint/2010/main" val="3337895009"/>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D97C06-1B06-4B27-9FA7-E2B0CA87AE99}"/>
              </a:ext>
            </a:extLst>
          </p:cNvPr>
          <p:cNvSpPr>
            <a:spLocks noGrp="1"/>
          </p:cNvSpPr>
          <p:nvPr>
            <p:ph type="title"/>
          </p:nvPr>
        </p:nvSpPr>
        <p:spPr>
          <a:xfrm>
            <a:off x="419100" y="-33486"/>
            <a:ext cx="10934700" cy="1143000"/>
          </a:xfrm>
        </p:spPr>
        <p:txBody>
          <a:bodyPr>
            <a:normAutofit/>
          </a:bodyPr>
          <a:lstStyle/>
          <a:p>
            <a:pPr algn="l"/>
            <a:r>
              <a:rPr lang="en-US" sz="3200" dirty="0"/>
              <a:t>Google Search: Maintenance of Search Advertising Monopoly </a:t>
            </a:r>
          </a:p>
        </p:txBody>
      </p:sp>
      <p:sp>
        <p:nvSpPr>
          <p:cNvPr id="3" name="Content Placeholder 2">
            <a:extLst>
              <a:ext uri="{FF2B5EF4-FFF2-40B4-BE49-F238E27FC236}">
                <a16:creationId xmlns:a16="http://schemas.microsoft.com/office/drawing/2014/main" id="{DD8C073B-C1E5-44FC-9502-53C26A0AA2DA}"/>
              </a:ext>
            </a:extLst>
          </p:cNvPr>
          <p:cNvSpPr>
            <a:spLocks noGrp="1"/>
          </p:cNvSpPr>
          <p:nvPr>
            <p:ph idx="1"/>
          </p:nvPr>
        </p:nvSpPr>
        <p:spPr>
          <a:xfrm>
            <a:off x="657545" y="1127314"/>
            <a:ext cx="7541233" cy="5562600"/>
          </a:xfrm>
        </p:spPr>
        <p:txBody>
          <a:bodyPr>
            <a:normAutofit/>
          </a:bodyPr>
          <a:lstStyle/>
          <a:p>
            <a:r>
              <a:rPr lang="en-US" sz="2000" dirty="0"/>
              <a:t>Alleged anticompetitive conduct: </a:t>
            </a:r>
            <a:r>
              <a:rPr lang="en-US" sz="2000" dirty="0">
                <a:solidFill>
                  <a:srgbClr val="C00000"/>
                </a:solidFill>
              </a:rPr>
              <a:t>Creation of a Monopoly Sales Agency for Search Ads</a:t>
            </a:r>
          </a:p>
          <a:p>
            <a:pPr lvl="1"/>
            <a:r>
              <a:rPr lang="en-US" sz="2000" dirty="0">
                <a:solidFill>
                  <a:srgbClr val="C00000"/>
                </a:solidFill>
              </a:rPr>
              <a:t>Profit-Sharing Payments </a:t>
            </a:r>
            <a:r>
              <a:rPr lang="en-US" sz="2000" dirty="0"/>
              <a:t>to various entities to make Google Apps (that are used for search) the defaults (or exclusives) </a:t>
            </a:r>
            <a:br>
              <a:rPr lang="en-US" sz="2000" dirty="0"/>
            </a:br>
            <a:r>
              <a:rPr lang="en-US" sz="2000" dirty="0"/>
              <a:t>(e.g., Apple Safari, Mozilla Firefox, Wireless carriers) </a:t>
            </a:r>
          </a:p>
          <a:p>
            <a:pPr lvl="1"/>
            <a:r>
              <a:rPr lang="en-US" sz="2000" dirty="0">
                <a:solidFill>
                  <a:srgbClr val="C00000"/>
                </a:solidFill>
              </a:rPr>
              <a:t>Android license restrictions </a:t>
            </a:r>
            <a:r>
              <a:rPr lang="en-US" sz="2000" dirty="0"/>
              <a:t>on device makers to </a:t>
            </a:r>
            <a:br>
              <a:rPr lang="en-US" sz="2000" dirty="0"/>
            </a:br>
            <a:r>
              <a:rPr lang="en-US" sz="2000" dirty="0"/>
              <a:t>preload Google Apps (Chrome; Search; Maps)*</a:t>
            </a:r>
          </a:p>
          <a:p>
            <a:r>
              <a:rPr lang="en-US" sz="2000" dirty="0"/>
              <a:t>Monopoly power</a:t>
            </a:r>
          </a:p>
          <a:p>
            <a:pPr lvl="1"/>
            <a:r>
              <a:rPr lang="en-US" sz="2000" dirty="0"/>
              <a:t>High consumer search and search advertising market shares</a:t>
            </a:r>
          </a:p>
          <a:p>
            <a:pPr lvl="1"/>
            <a:r>
              <a:rPr lang="en-US" sz="2000" dirty="0"/>
              <a:t>Network barriers to entry </a:t>
            </a:r>
            <a:br>
              <a:rPr lang="en-US" sz="2000" dirty="0"/>
            </a:br>
            <a:endParaRPr lang="en-US" sz="2000" dirty="0"/>
          </a:p>
          <a:p>
            <a:pPr marL="457200" lvl="1" indent="0">
              <a:buNone/>
            </a:pPr>
            <a:endParaRPr lang="en-US" sz="2000" dirty="0"/>
          </a:p>
          <a:p>
            <a:pPr marL="342900" lvl="1" indent="0">
              <a:buNone/>
            </a:pPr>
            <a:endParaRPr lang="en-US" sz="1000" dirty="0"/>
          </a:p>
        </p:txBody>
      </p:sp>
      <p:sp>
        <p:nvSpPr>
          <p:cNvPr id="20" name="Title 1">
            <a:extLst>
              <a:ext uri="{FF2B5EF4-FFF2-40B4-BE49-F238E27FC236}">
                <a16:creationId xmlns:a16="http://schemas.microsoft.com/office/drawing/2014/main" id="{123F4AFD-3E9E-4580-801F-685E35CF92E1}"/>
              </a:ext>
            </a:extLst>
          </p:cNvPr>
          <p:cNvSpPr txBox="1">
            <a:spLocks/>
          </p:cNvSpPr>
          <p:nvPr/>
        </p:nvSpPr>
        <p:spPr bwMode="auto">
          <a:xfrm>
            <a:off x="1819275" y="-2956149"/>
            <a:ext cx="72771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3200">
                <a:solidFill>
                  <a:schemeClr val="tx2"/>
                </a:solidFill>
                <a:latin typeface="Times New Roman" panose="02020603050405020304" pitchFamily="18" charset="0"/>
                <a:ea typeface="+mj-ea"/>
                <a:cs typeface="Times New Roman" panose="02020603050405020304" pitchFamily="18" charset="0"/>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a:lstStyle>
          <a:p>
            <a:r>
              <a:rPr lang="en-US" kern="0"/>
              <a:t>Monopolization of Search Advertising</a:t>
            </a:r>
            <a:endParaRPr lang="en-US" kern="0" dirty="0"/>
          </a:p>
        </p:txBody>
      </p:sp>
      <p:sp>
        <p:nvSpPr>
          <p:cNvPr id="22" name="TextBox 21">
            <a:extLst>
              <a:ext uri="{FF2B5EF4-FFF2-40B4-BE49-F238E27FC236}">
                <a16:creationId xmlns:a16="http://schemas.microsoft.com/office/drawing/2014/main" id="{75F85B58-5AEB-4AA9-96EA-811B0906CFBB}"/>
              </a:ext>
            </a:extLst>
          </p:cNvPr>
          <p:cNvSpPr txBox="1"/>
          <p:nvPr/>
        </p:nvSpPr>
        <p:spPr>
          <a:xfrm>
            <a:off x="8836309" y="3190550"/>
            <a:ext cx="3067051" cy="830997"/>
          </a:xfrm>
          <a:prstGeom prst="rect">
            <a:avLst/>
          </a:prstGeom>
          <a:noFill/>
          <a:ln w="38100">
            <a:solidFill>
              <a:srgbClr val="0070C0"/>
            </a:solidFill>
          </a:ln>
        </p:spPr>
        <p:txBody>
          <a:bodyPr wrap="square" rtlCol="0">
            <a:spAutoFit/>
          </a:bodyPr>
          <a:lstStyle/>
          <a:p>
            <a:r>
              <a:rPr lang="en-US" sz="1600" b="1" i="1" dirty="0">
                <a:solidFill>
                  <a:srgbClr val="0070C0"/>
                </a:solidFill>
              </a:rPr>
              <a:t>Complaint focuses only on search ads, not contextual display ads found in newspapers, etc.</a:t>
            </a:r>
            <a:endParaRPr lang="en-US" sz="1600" b="1" dirty="0">
              <a:solidFill>
                <a:srgbClr val="0070C0"/>
              </a:solidFill>
            </a:endParaRPr>
          </a:p>
        </p:txBody>
      </p:sp>
      <p:sp>
        <p:nvSpPr>
          <p:cNvPr id="23" name="TextBox 22">
            <a:extLst>
              <a:ext uri="{FF2B5EF4-FFF2-40B4-BE49-F238E27FC236}">
                <a16:creationId xmlns:a16="http://schemas.microsoft.com/office/drawing/2014/main" id="{235D7557-A9D7-492D-83BD-496079AC934F}"/>
              </a:ext>
            </a:extLst>
          </p:cNvPr>
          <p:cNvSpPr txBox="1"/>
          <p:nvPr/>
        </p:nvSpPr>
        <p:spPr>
          <a:xfrm>
            <a:off x="323850" y="6000736"/>
            <a:ext cx="8839200" cy="584775"/>
          </a:xfrm>
          <a:prstGeom prst="rect">
            <a:avLst/>
          </a:prstGeom>
          <a:noFill/>
          <a:ln>
            <a:solidFill>
              <a:schemeClr val="tx1"/>
            </a:solidFill>
          </a:ln>
        </p:spPr>
        <p:txBody>
          <a:bodyPr wrap="square">
            <a:spAutoFit/>
          </a:bodyPr>
          <a:lstStyle/>
          <a:p>
            <a:pPr marL="342900" lvl="1"/>
            <a:r>
              <a:rPr lang="en-US" sz="1600" dirty="0"/>
              <a:t>*  This also was part of the EU’s 2018 case against Google that led to a €4.3 billion fine</a:t>
            </a:r>
          </a:p>
          <a:p>
            <a:pPr marL="342900" lvl="1"/>
            <a:r>
              <a:rPr lang="en-US" sz="1600" dirty="0">
                <a:hlinkClick r:id="rId2"/>
              </a:rPr>
              <a:t>https://www.theverge.com/2018/7/18/17580694/google-android-eu-fine-antitrust</a:t>
            </a:r>
            <a:endParaRPr lang="en-US" sz="1600" dirty="0"/>
          </a:p>
        </p:txBody>
      </p:sp>
      <p:cxnSp>
        <p:nvCxnSpPr>
          <p:cNvPr id="9" name="Straight Arrow Connector 8">
            <a:extLst>
              <a:ext uri="{FF2B5EF4-FFF2-40B4-BE49-F238E27FC236}">
                <a16:creationId xmlns:a16="http://schemas.microsoft.com/office/drawing/2014/main" id="{C014D4FF-A6EC-44A9-B0E7-99A553AB8C29}"/>
              </a:ext>
            </a:extLst>
          </p:cNvPr>
          <p:cNvCxnSpPr>
            <a:cxnSpLocks/>
          </p:cNvCxnSpPr>
          <p:nvPr/>
        </p:nvCxnSpPr>
        <p:spPr>
          <a:xfrm flipH="1">
            <a:off x="7855246" y="3741528"/>
            <a:ext cx="781039" cy="280019"/>
          </a:xfrm>
          <a:prstGeom prst="straightConnector1">
            <a:avLst/>
          </a:prstGeom>
          <a:ln w="38100">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B22A9410-9628-485B-AF1E-CD31180861ED}"/>
              </a:ext>
            </a:extLst>
          </p:cNvPr>
          <p:cNvSpPr txBox="1"/>
          <p:nvPr/>
        </p:nvSpPr>
        <p:spPr>
          <a:xfrm>
            <a:off x="8836309" y="4276400"/>
            <a:ext cx="3067051" cy="1323439"/>
          </a:xfrm>
          <a:prstGeom prst="rect">
            <a:avLst/>
          </a:prstGeom>
          <a:noFill/>
          <a:ln w="38100">
            <a:solidFill>
              <a:srgbClr val="0070C0"/>
            </a:solidFill>
          </a:ln>
        </p:spPr>
        <p:txBody>
          <a:bodyPr wrap="square" rtlCol="0">
            <a:spAutoFit/>
          </a:bodyPr>
          <a:lstStyle/>
          <a:p>
            <a:r>
              <a:rPr lang="en-US" sz="1600" b="1" i="1" dirty="0">
                <a:solidFill>
                  <a:srgbClr val="0070C0"/>
                </a:solidFill>
              </a:rPr>
              <a:t>Complaint has little to say on whether Google search is a “two-sided transaction platform” for which the awkward Amex approach might apply</a:t>
            </a:r>
            <a:endParaRPr lang="en-US" sz="1600" b="1" dirty="0">
              <a:solidFill>
                <a:srgbClr val="0070C0"/>
              </a:solidFill>
            </a:endParaRPr>
          </a:p>
        </p:txBody>
      </p:sp>
      <p:cxnSp>
        <p:nvCxnSpPr>
          <p:cNvPr id="11" name="Straight Arrow Connector 10">
            <a:extLst>
              <a:ext uri="{FF2B5EF4-FFF2-40B4-BE49-F238E27FC236}">
                <a16:creationId xmlns:a16="http://schemas.microsoft.com/office/drawing/2014/main" id="{211C7B55-BFC5-45DB-901D-EB958526A812}"/>
              </a:ext>
            </a:extLst>
          </p:cNvPr>
          <p:cNvCxnSpPr>
            <a:cxnSpLocks/>
          </p:cNvCxnSpPr>
          <p:nvPr/>
        </p:nvCxnSpPr>
        <p:spPr>
          <a:xfrm flipH="1" flipV="1">
            <a:off x="7960011" y="4499553"/>
            <a:ext cx="676275" cy="223050"/>
          </a:xfrm>
          <a:prstGeom prst="straightConnector1">
            <a:avLst/>
          </a:prstGeom>
          <a:ln w="38100">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4" name="Slide Number Placeholder 3">
            <a:extLst>
              <a:ext uri="{FF2B5EF4-FFF2-40B4-BE49-F238E27FC236}">
                <a16:creationId xmlns:a16="http://schemas.microsoft.com/office/drawing/2014/main" id="{AFA4B63A-AED5-43E3-896A-2A7B08FDB040}"/>
              </a:ext>
            </a:extLst>
          </p:cNvPr>
          <p:cNvSpPr>
            <a:spLocks noGrp="1"/>
          </p:cNvSpPr>
          <p:nvPr>
            <p:ph type="sldNum" sz="quarter" idx="12"/>
          </p:nvPr>
        </p:nvSpPr>
        <p:spPr/>
        <p:txBody>
          <a:bodyPr/>
          <a:lstStyle/>
          <a:p>
            <a:fld id="{F487EBBE-9D79-475C-84C6-B9A9B9AB1039}" type="slidenum">
              <a:rPr lang="en-US" smtClean="0"/>
              <a:t>46</a:t>
            </a:fld>
            <a:endParaRPr lang="en-US"/>
          </a:p>
        </p:txBody>
      </p:sp>
    </p:spTree>
    <p:extLst>
      <p:ext uri="{BB962C8B-B14F-4D97-AF65-F5344CB8AC3E}">
        <p14:creationId xmlns:p14="http://schemas.microsoft.com/office/powerpoint/2010/main" val="1456411042"/>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Slide Number Placeholder 5"/>
          <p:cNvSpPr>
            <a:spLocks noGrp="1"/>
          </p:cNvSpPr>
          <p:nvPr>
            <p:ph type="sldNum" sz="quarter" idx="12"/>
          </p:nvPr>
        </p:nvSpPr>
        <p:spPr>
          <a:xfrm>
            <a:off x="9525000" y="6233276"/>
            <a:ext cx="2057400" cy="273844"/>
          </a:xfrm>
        </p:spPr>
        <p:txBody>
          <a:bodyPr/>
          <a:lstStyle/>
          <a:p>
            <a:fld id="{99DE100D-7EC3-4A9D-8540-0B8087D517DF}" type="slidenum">
              <a:rPr lang="en-US"/>
              <a:pPr/>
              <a:t>47</a:t>
            </a:fld>
            <a:endParaRPr lang="en-US" dirty="0"/>
          </a:p>
        </p:txBody>
      </p:sp>
      <p:sp>
        <p:nvSpPr>
          <p:cNvPr id="76802" name="Rectangle 2"/>
          <p:cNvSpPr>
            <a:spLocks noGrp="1" noChangeArrowheads="1"/>
          </p:cNvSpPr>
          <p:nvPr>
            <p:ph type="title"/>
          </p:nvPr>
        </p:nvSpPr>
        <p:spPr>
          <a:xfrm>
            <a:off x="381000" y="-25132"/>
            <a:ext cx="11201400" cy="857250"/>
          </a:xfrm>
        </p:spPr>
        <p:txBody>
          <a:bodyPr>
            <a:noAutofit/>
          </a:bodyPr>
          <a:lstStyle/>
          <a:p>
            <a:pPr algn="l">
              <a:lnSpc>
                <a:spcPct val="95000"/>
              </a:lnSpc>
            </a:pPr>
            <a:r>
              <a:rPr lang="en-US" sz="3200" dirty="0">
                <a:latin typeface="Times New Roman" pitchFamily="18" charset="0"/>
                <a:cs typeface="Times New Roman" pitchFamily="18" charset="0"/>
              </a:rPr>
              <a:t>Maintaining Google </a:t>
            </a:r>
            <a:r>
              <a:rPr lang="en-US" dirty="0"/>
              <a:t>Search </a:t>
            </a:r>
            <a:r>
              <a:rPr lang="en-US" sz="3200" dirty="0">
                <a:latin typeface="Times New Roman" pitchFamily="18" charset="0"/>
                <a:cs typeface="Times New Roman" pitchFamily="18" charset="0"/>
              </a:rPr>
              <a:t>Monopoly With Exclusives</a:t>
            </a:r>
            <a:endParaRPr lang="en-US" sz="3200" i="1" dirty="0"/>
          </a:p>
        </p:txBody>
      </p:sp>
      <p:sp>
        <p:nvSpPr>
          <p:cNvPr id="76803" name="AutoShape 3" descr="Blue tissue paper"/>
          <p:cNvSpPr>
            <a:spLocks noChangeArrowheads="1"/>
          </p:cNvSpPr>
          <p:nvPr/>
        </p:nvSpPr>
        <p:spPr bwMode="auto">
          <a:xfrm>
            <a:off x="3040464" y="2741721"/>
            <a:ext cx="1190820" cy="561856"/>
          </a:xfrm>
          <a:prstGeom prst="flowChartAlternateProcess">
            <a:avLst/>
          </a:prstGeom>
          <a:blipFill dpi="0" rotWithShape="0">
            <a:blip r:embed="rId3" cstate="print"/>
            <a:srcRect/>
            <a:tile tx="0" ty="0" sx="100000" sy="100000" flip="none" algn="tl"/>
          </a:blipFill>
          <a:ln w="9525">
            <a:solidFill>
              <a:schemeClr val="tx1"/>
            </a:solidFill>
            <a:miter lim="800000"/>
            <a:headEnd/>
            <a:tailEnd/>
          </a:ln>
          <a:effectLst/>
        </p:spPr>
        <p:txBody>
          <a:bodyPr wrap="none" anchor="ctr">
            <a:spAutoFit/>
          </a:bodyPr>
          <a:lstStyle/>
          <a:p>
            <a:pPr algn="ctr">
              <a:spcBef>
                <a:spcPct val="0"/>
              </a:spcBef>
            </a:pPr>
            <a:r>
              <a:rPr lang="en-US" sz="1350" dirty="0">
                <a:latin typeface="Arial Black" pitchFamily="34" charset="0"/>
              </a:rPr>
              <a:t>Android</a:t>
            </a:r>
          </a:p>
          <a:p>
            <a:pPr algn="ctr">
              <a:spcBef>
                <a:spcPct val="0"/>
              </a:spcBef>
            </a:pPr>
            <a:r>
              <a:rPr lang="en-US" sz="1350" dirty="0">
                <a:latin typeface="Arial Black" pitchFamily="34" charset="0"/>
              </a:rPr>
              <a:t>Licensees</a:t>
            </a:r>
          </a:p>
        </p:txBody>
      </p:sp>
      <p:sp>
        <p:nvSpPr>
          <p:cNvPr id="76805" name="AutoShape 5" descr="Blue tissue paper"/>
          <p:cNvSpPr>
            <a:spLocks noChangeArrowheads="1"/>
          </p:cNvSpPr>
          <p:nvPr/>
        </p:nvSpPr>
        <p:spPr bwMode="auto">
          <a:xfrm>
            <a:off x="2829803" y="3888167"/>
            <a:ext cx="1572560" cy="655303"/>
          </a:xfrm>
          <a:prstGeom prst="flowChartAlternateProcess">
            <a:avLst/>
          </a:prstGeom>
          <a:solidFill>
            <a:srgbClr val="FF7C80"/>
          </a:solidFill>
          <a:ln w="9525">
            <a:solidFill>
              <a:schemeClr val="tx1"/>
            </a:solidFill>
            <a:miter lim="800000"/>
            <a:headEnd/>
            <a:tailEnd/>
          </a:ln>
          <a:effectLst/>
        </p:spPr>
        <p:txBody>
          <a:bodyPr wrap="none" anchor="ctr"/>
          <a:lstStyle/>
          <a:p>
            <a:pPr algn="ctr">
              <a:spcBef>
                <a:spcPct val="0"/>
              </a:spcBef>
            </a:pPr>
            <a:r>
              <a:rPr lang="en-US" sz="1350" dirty="0">
                <a:latin typeface="Arial Black" pitchFamily="34" charset="0"/>
              </a:rPr>
              <a:t>Google </a:t>
            </a:r>
            <a:br>
              <a:rPr lang="en-US" sz="1350" dirty="0">
                <a:latin typeface="Arial Black" pitchFamily="34" charset="0"/>
              </a:rPr>
            </a:br>
            <a:r>
              <a:rPr lang="en-US" sz="1350" dirty="0">
                <a:latin typeface="Arial Black" pitchFamily="34" charset="0"/>
              </a:rPr>
              <a:t>Search</a:t>
            </a:r>
          </a:p>
        </p:txBody>
      </p:sp>
      <p:sp>
        <p:nvSpPr>
          <p:cNvPr id="76806" name="Line 6"/>
          <p:cNvSpPr>
            <a:spLocks noChangeShapeType="1"/>
          </p:cNvSpPr>
          <p:nvPr/>
        </p:nvSpPr>
        <p:spPr bwMode="auto">
          <a:xfrm flipH="1" flipV="1">
            <a:off x="3831446" y="4593528"/>
            <a:ext cx="432098" cy="482476"/>
          </a:xfrm>
          <a:prstGeom prst="line">
            <a:avLst/>
          </a:prstGeom>
          <a:noFill/>
          <a:ln w="38100">
            <a:solidFill>
              <a:srgbClr val="339933"/>
            </a:solidFill>
            <a:round/>
            <a:headEnd type="triangle" w="med" len="med"/>
            <a:tailEnd/>
          </a:ln>
          <a:effectLst/>
        </p:spPr>
        <p:txBody>
          <a:bodyPr wrap="none" anchor="ctr"/>
          <a:lstStyle/>
          <a:p>
            <a:endParaRPr lang="en-US" sz="1350"/>
          </a:p>
        </p:txBody>
      </p:sp>
      <p:sp>
        <p:nvSpPr>
          <p:cNvPr id="76807" name="Line 7"/>
          <p:cNvSpPr>
            <a:spLocks noChangeShapeType="1"/>
          </p:cNvSpPr>
          <p:nvPr/>
        </p:nvSpPr>
        <p:spPr bwMode="auto">
          <a:xfrm>
            <a:off x="4063675" y="3348178"/>
            <a:ext cx="1152638" cy="571831"/>
          </a:xfrm>
          <a:prstGeom prst="line">
            <a:avLst/>
          </a:prstGeom>
          <a:noFill/>
          <a:ln w="38100">
            <a:solidFill>
              <a:srgbClr val="C00000"/>
            </a:solidFill>
            <a:prstDash val="dash"/>
            <a:round/>
            <a:headEnd/>
            <a:tailEnd type="triangle" w="med" len="med"/>
          </a:ln>
          <a:effectLst/>
        </p:spPr>
        <p:txBody>
          <a:bodyPr wrap="none" anchor="ctr"/>
          <a:lstStyle/>
          <a:p>
            <a:endParaRPr lang="en-US" sz="1350"/>
          </a:p>
        </p:txBody>
      </p:sp>
      <p:sp>
        <p:nvSpPr>
          <p:cNvPr id="76808" name="AutoShape 8" descr="Blue tissue paper"/>
          <p:cNvSpPr>
            <a:spLocks noChangeArrowheads="1"/>
          </p:cNvSpPr>
          <p:nvPr/>
        </p:nvSpPr>
        <p:spPr bwMode="auto">
          <a:xfrm>
            <a:off x="3867926" y="1949389"/>
            <a:ext cx="2228074" cy="440328"/>
          </a:xfrm>
          <a:prstGeom prst="flowChartAlternateProcess">
            <a:avLst/>
          </a:prstGeom>
          <a:solidFill>
            <a:srgbClr val="FFCC99">
              <a:alpha val="20000"/>
            </a:srgbClr>
          </a:solidFill>
          <a:ln w="28575">
            <a:solidFill>
              <a:srgbClr val="FF6600"/>
            </a:solidFill>
            <a:miter lim="800000"/>
            <a:headEnd/>
            <a:tailEnd/>
          </a:ln>
          <a:effectLst/>
        </p:spPr>
        <p:txBody>
          <a:bodyPr wrap="none" anchor="ctr"/>
          <a:lstStyle/>
          <a:p>
            <a:pPr algn="ctr">
              <a:spcBef>
                <a:spcPct val="0"/>
              </a:spcBef>
            </a:pPr>
            <a:r>
              <a:rPr lang="en-US" sz="1350" dirty="0">
                <a:latin typeface="Arial Black" pitchFamily="34" charset="0"/>
              </a:rPr>
              <a:t>Google Deals</a:t>
            </a:r>
          </a:p>
        </p:txBody>
      </p:sp>
      <p:sp>
        <p:nvSpPr>
          <p:cNvPr id="76809" name="Line 9"/>
          <p:cNvSpPr>
            <a:spLocks noChangeShapeType="1"/>
          </p:cNvSpPr>
          <p:nvPr/>
        </p:nvSpPr>
        <p:spPr bwMode="auto">
          <a:xfrm flipH="1">
            <a:off x="3581400" y="3369522"/>
            <a:ext cx="0" cy="402734"/>
          </a:xfrm>
          <a:prstGeom prst="line">
            <a:avLst/>
          </a:prstGeom>
          <a:noFill/>
          <a:ln w="38100">
            <a:solidFill>
              <a:srgbClr val="339933"/>
            </a:solidFill>
            <a:round/>
            <a:headEnd/>
            <a:tailEnd type="triangle" w="med" len="med"/>
          </a:ln>
          <a:effectLst/>
        </p:spPr>
        <p:txBody>
          <a:bodyPr wrap="none" anchor="ctr"/>
          <a:lstStyle/>
          <a:p>
            <a:endParaRPr lang="en-US" sz="1350"/>
          </a:p>
        </p:txBody>
      </p:sp>
      <p:sp>
        <p:nvSpPr>
          <p:cNvPr id="76813" name="Text Box 13"/>
          <p:cNvSpPr txBox="1">
            <a:spLocks noChangeArrowheads="1"/>
          </p:cNvSpPr>
          <p:nvPr/>
        </p:nvSpPr>
        <p:spPr bwMode="auto">
          <a:xfrm>
            <a:off x="943679" y="3302206"/>
            <a:ext cx="1072173" cy="886397"/>
          </a:xfrm>
          <a:prstGeom prst="rect">
            <a:avLst/>
          </a:prstGeom>
          <a:noFill/>
          <a:ln w="9525">
            <a:noFill/>
            <a:miter lim="800000"/>
            <a:headEnd/>
            <a:tailEnd/>
          </a:ln>
          <a:effectLst/>
        </p:spPr>
        <p:txBody>
          <a:bodyPr wrap="square">
            <a:spAutoFit/>
          </a:bodyPr>
          <a:lstStyle/>
          <a:p>
            <a:pPr>
              <a:spcBef>
                <a:spcPct val="10000"/>
              </a:spcBef>
            </a:pPr>
            <a:r>
              <a:rPr lang="en-US" sz="1200" b="1" dirty="0">
                <a:latin typeface="Aharoni" panose="020B0604020202020204" pitchFamily="2" charset="-79"/>
              </a:rPr>
              <a:t>Default </a:t>
            </a:r>
          </a:p>
          <a:p>
            <a:pPr>
              <a:spcBef>
                <a:spcPct val="10000"/>
              </a:spcBef>
            </a:pPr>
            <a:r>
              <a:rPr lang="en-US" sz="1200" b="1" dirty="0">
                <a:latin typeface="Aharoni" panose="020B0604020202020204" pitchFamily="2" charset="-79"/>
              </a:rPr>
              <a:t>Search</a:t>
            </a:r>
          </a:p>
          <a:p>
            <a:pPr>
              <a:spcBef>
                <a:spcPct val="10000"/>
              </a:spcBef>
            </a:pPr>
            <a:r>
              <a:rPr lang="en-US" sz="1200" b="1" dirty="0">
                <a:latin typeface="Aharoni" panose="020B0604020202020204" pitchFamily="2" charset="-79"/>
              </a:rPr>
              <a:t>Engine</a:t>
            </a:r>
          </a:p>
          <a:p>
            <a:pPr>
              <a:spcBef>
                <a:spcPct val="10000"/>
              </a:spcBef>
            </a:pPr>
            <a:r>
              <a:rPr lang="en-US" sz="1200" b="1" dirty="0">
                <a:latin typeface="Aharoni" panose="020B0604020202020204" pitchFamily="2" charset="-79"/>
              </a:rPr>
              <a:t>&amp; Browser </a:t>
            </a:r>
          </a:p>
        </p:txBody>
      </p:sp>
      <p:sp>
        <p:nvSpPr>
          <p:cNvPr id="76814" name="Text Box 14"/>
          <p:cNvSpPr txBox="1">
            <a:spLocks noChangeArrowheads="1"/>
          </p:cNvSpPr>
          <p:nvPr/>
        </p:nvSpPr>
        <p:spPr bwMode="auto">
          <a:xfrm>
            <a:off x="2092028" y="4827213"/>
            <a:ext cx="1335622" cy="461665"/>
          </a:xfrm>
          <a:prstGeom prst="rect">
            <a:avLst/>
          </a:prstGeom>
          <a:noFill/>
          <a:ln w="9525">
            <a:noFill/>
            <a:miter lim="800000"/>
            <a:headEnd/>
            <a:tailEnd/>
          </a:ln>
          <a:effectLst/>
        </p:spPr>
        <p:txBody>
          <a:bodyPr wrap="none">
            <a:spAutoFit/>
          </a:bodyPr>
          <a:lstStyle/>
          <a:p>
            <a:pPr>
              <a:spcBef>
                <a:spcPct val="10000"/>
              </a:spcBef>
            </a:pPr>
            <a:r>
              <a:rPr lang="en-US" sz="1200" b="1" dirty="0">
                <a:latin typeface="Aharoni" panose="020B0604020202020204" pitchFamily="2" charset="-79"/>
              </a:rPr>
              <a:t>Search </a:t>
            </a:r>
            <a:br>
              <a:rPr lang="en-US" sz="1200" b="1" dirty="0">
                <a:latin typeface="Aharoni" panose="020B0604020202020204" pitchFamily="2" charset="-79"/>
              </a:rPr>
            </a:br>
            <a:r>
              <a:rPr lang="en-US" sz="1200" b="1" dirty="0">
                <a:latin typeface="Aharoni" panose="020B0604020202020204" pitchFamily="2" charset="-79"/>
              </a:rPr>
              <a:t>Advertisements</a:t>
            </a:r>
          </a:p>
        </p:txBody>
      </p:sp>
      <p:sp>
        <p:nvSpPr>
          <p:cNvPr id="2" name="AutoShape 3" descr="Blue tissue paper">
            <a:extLst>
              <a:ext uri="{FF2B5EF4-FFF2-40B4-BE49-F238E27FC236}">
                <a16:creationId xmlns:a16="http://schemas.microsoft.com/office/drawing/2014/main" id="{307C1084-D234-4E8F-8074-4AEA9D9109FF}"/>
              </a:ext>
            </a:extLst>
          </p:cNvPr>
          <p:cNvSpPr>
            <a:spLocks noChangeArrowheads="1"/>
          </p:cNvSpPr>
          <p:nvPr/>
        </p:nvSpPr>
        <p:spPr bwMode="auto">
          <a:xfrm>
            <a:off x="5481542" y="2825666"/>
            <a:ext cx="883628" cy="332006"/>
          </a:xfrm>
          <a:prstGeom prst="flowChartAlternateProcess">
            <a:avLst/>
          </a:prstGeom>
          <a:blipFill dpi="0" rotWithShape="0">
            <a:blip r:embed="rId3" cstate="print"/>
            <a:srcRect/>
            <a:tile tx="0" ty="0" sx="100000" sy="100000" flip="none" algn="tl"/>
          </a:blipFill>
          <a:ln w="9525">
            <a:solidFill>
              <a:schemeClr val="tx1"/>
            </a:solidFill>
            <a:miter lim="800000"/>
            <a:headEnd/>
            <a:tailEnd/>
          </a:ln>
          <a:effectLst/>
        </p:spPr>
        <p:txBody>
          <a:bodyPr wrap="square" anchor="ctr">
            <a:spAutoFit/>
          </a:bodyPr>
          <a:lstStyle/>
          <a:p>
            <a:pPr algn="ctr">
              <a:spcBef>
                <a:spcPct val="0"/>
              </a:spcBef>
            </a:pPr>
            <a:r>
              <a:rPr lang="en-US" sz="1350" dirty="0">
                <a:latin typeface="Arial Black" pitchFamily="34" charset="0"/>
              </a:rPr>
              <a:t>Apple</a:t>
            </a:r>
          </a:p>
        </p:txBody>
      </p:sp>
      <p:sp>
        <p:nvSpPr>
          <p:cNvPr id="4" name="Line 9">
            <a:extLst>
              <a:ext uri="{FF2B5EF4-FFF2-40B4-BE49-F238E27FC236}">
                <a16:creationId xmlns:a16="http://schemas.microsoft.com/office/drawing/2014/main" id="{51C5F130-777D-44F0-BDAC-C6FA2A60C76C}"/>
              </a:ext>
            </a:extLst>
          </p:cNvPr>
          <p:cNvSpPr>
            <a:spLocks noChangeShapeType="1"/>
          </p:cNvSpPr>
          <p:nvPr/>
        </p:nvSpPr>
        <p:spPr bwMode="auto">
          <a:xfrm flipH="1">
            <a:off x="4063676" y="3202272"/>
            <a:ext cx="1572563" cy="569984"/>
          </a:xfrm>
          <a:prstGeom prst="line">
            <a:avLst/>
          </a:prstGeom>
          <a:noFill/>
          <a:ln w="38100">
            <a:solidFill>
              <a:srgbClr val="339933"/>
            </a:solidFill>
            <a:round/>
            <a:headEnd/>
            <a:tailEnd type="triangle" w="med" len="med"/>
          </a:ln>
          <a:effectLst/>
        </p:spPr>
        <p:txBody>
          <a:bodyPr wrap="none" anchor="ctr"/>
          <a:lstStyle/>
          <a:p>
            <a:endParaRPr lang="en-US" sz="1350"/>
          </a:p>
        </p:txBody>
      </p:sp>
      <p:sp>
        <p:nvSpPr>
          <p:cNvPr id="5" name="AutoShape 4" descr="Blue tissue paper">
            <a:extLst>
              <a:ext uri="{FF2B5EF4-FFF2-40B4-BE49-F238E27FC236}">
                <a16:creationId xmlns:a16="http://schemas.microsoft.com/office/drawing/2014/main" id="{64F5614F-003E-4921-8CF6-4A1EDD35BBB8}"/>
              </a:ext>
            </a:extLst>
          </p:cNvPr>
          <p:cNvSpPr>
            <a:spLocks noChangeArrowheads="1"/>
          </p:cNvSpPr>
          <p:nvPr/>
        </p:nvSpPr>
        <p:spPr bwMode="auto">
          <a:xfrm>
            <a:off x="5095259" y="3953914"/>
            <a:ext cx="1092683" cy="613172"/>
          </a:xfrm>
          <a:prstGeom prst="flowChartAlternateProcess">
            <a:avLst/>
          </a:prstGeom>
          <a:blipFill dpi="0" rotWithShape="0">
            <a:blip r:embed="rId3" cstate="print"/>
            <a:srcRect/>
            <a:tile tx="0" ty="0" sx="100000" sy="100000" flip="none" algn="tl"/>
          </a:blipFill>
          <a:ln w="9525">
            <a:solidFill>
              <a:schemeClr val="tx1"/>
            </a:solidFill>
            <a:miter lim="800000"/>
            <a:headEnd/>
            <a:tailEnd/>
          </a:ln>
          <a:effectLst/>
        </p:spPr>
        <p:txBody>
          <a:bodyPr wrap="none" anchor="ctr"/>
          <a:lstStyle/>
          <a:p>
            <a:pPr algn="ctr">
              <a:spcBef>
                <a:spcPct val="0"/>
              </a:spcBef>
            </a:pPr>
            <a:r>
              <a:rPr lang="en-US" sz="1350" dirty="0">
                <a:latin typeface="Arial Black" pitchFamily="34" charset="0"/>
              </a:rPr>
              <a:t>Rivals </a:t>
            </a:r>
          </a:p>
        </p:txBody>
      </p:sp>
      <p:sp>
        <p:nvSpPr>
          <p:cNvPr id="7" name="AutoShape 8" descr="Blue tissue paper">
            <a:extLst>
              <a:ext uri="{FF2B5EF4-FFF2-40B4-BE49-F238E27FC236}">
                <a16:creationId xmlns:a16="http://schemas.microsoft.com/office/drawing/2014/main" id="{92230086-54AE-4D31-9AA8-71661B7F9A04}"/>
              </a:ext>
            </a:extLst>
          </p:cNvPr>
          <p:cNvSpPr>
            <a:spLocks noChangeArrowheads="1"/>
          </p:cNvSpPr>
          <p:nvPr/>
        </p:nvSpPr>
        <p:spPr bwMode="auto">
          <a:xfrm>
            <a:off x="3787595" y="5245264"/>
            <a:ext cx="1885950" cy="571500"/>
          </a:xfrm>
          <a:prstGeom prst="flowChartAlternateProcess">
            <a:avLst/>
          </a:prstGeom>
          <a:blipFill dpi="0" rotWithShape="0">
            <a:blip r:embed="rId3" cstate="print"/>
            <a:srcRect/>
            <a:tile tx="0" ty="0" sx="100000" sy="100000" flip="none" algn="tl"/>
          </a:blipFill>
          <a:ln w="9525">
            <a:solidFill>
              <a:schemeClr val="tx1"/>
            </a:solidFill>
            <a:miter lim="800000"/>
            <a:headEnd/>
            <a:tailEnd/>
          </a:ln>
          <a:effectLst/>
        </p:spPr>
        <p:txBody>
          <a:bodyPr wrap="none" anchor="ctr"/>
          <a:lstStyle/>
          <a:p>
            <a:pPr algn="ctr">
              <a:spcBef>
                <a:spcPct val="0"/>
              </a:spcBef>
            </a:pPr>
            <a:r>
              <a:rPr lang="en-US" sz="1350" dirty="0">
                <a:latin typeface="Arial Black" pitchFamily="34" charset="0"/>
              </a:rPr>
              <a:t>Advertisers</a:t>
            </a:r>
          </a:p>
        </p:txBody>
      </p:sp>
      <p:sp>
        <p:nvSpPr>
          <p:cNvPr id="8" name="Line 9">
            <a:extLst>
              <a:ext uri="{FF2B5EF4-FFF2-40B4-BE49-F238E27FC236}">
                <a16:creationId xmlns:a16="http://schemas.microsoft.com/office/drawing/2014/main" id="{298CA0DD-2D62-4C5D-A851-A44A28676BC8}"/>
              </a:ext>
            </a:extLst>
          </p:cNvPr>
          <p:cNvSpPr>
            <a:spLocks noChangeShapeType="1"/>
          </p:cNvSpPr>
          <p:nvPr/>
        </p:nvSpPr>
        <p:spPr bwMode="auto">
          <a:xfrm flipH="1">
            <a:off x="3943617" y="2482356"/>
            <a:ext cx="259415" cy="199045"/>
          </a:xfrm>
          <a:prstGeom prst="line">
            <a:avLst/>
          </a:prstGeom>
          <a:noFill/>
          <a:ln w="38100">
            <a:solidFill>
              <a:srgbClr val="FF6600">
                <a:alpha val="89804"/>
              </a:srgbClr>
            </a:solidFill>
            <a:round/>
            <a:headEnd/>
            <a:tailEnd type="triangle" w="med" len="med"/>
          </a:ln>
          <a:effectLst/>
        </p:spPr>
        <p:txBody>
          <a:bodyPr wrap="none" anchor="ctr"/>
          <a:lstStyle/>
          <a:p>
            <a:endParaRPr lang="en-US" sz="1350"/>
          </a:p>
        </p:txBody>
      </p:sp>
      <p:sp>
        <p:nvSpPr>
          <p:cNvPr id="9" name="Line 9">
            <a:extLst>
              <a:ext uri="{FF2B5EF4-FFF2-40B4-BE49-F238E27FC236}">
                <a16:creationId xmlns:a16="http://schemas.microsoft.com/office/drawing/2014/main" id="{BF71F385-1383-42ED-BA8C-46CA43FAE910}"/>
              </a:ext>
            </a:extLst>
          </p:cNvPr>
          <p:cNvSpPr>
            <a:spLocks noChangeShapeType="1"/>
          </p:cNvSpPr>
          <p:nvPr/>
        </p:nvSpPr>
        <p:spPr bwMode="auto">
          <a:xfrm>
            <a:off x="5517023" y="2427730"/>
            <a:ext cx="259764" cy="287290"/>
          </a:xfrm>
          <a:prstGeom prst="line">
            <a:avLst/>
          </a:prstGeom>
          <a:noFill/>
          <a:ln w="38100">
            <a:solidFill>
              <a:srgbClr val="FF6600"/>
            </a:solidFill>
            <a:round/>
            <a:headEnd/>
            <a:tailEnd type="triangle" w="med" len="med"/>
          </a:ln>
          <a:effectLst/>
        </p:spPr>
        <p:txBody>
          <a:bodyPr wrap="none" anchor="ctr"/>
          <a:lstStyle/>
          <a:p>
            <a:endParaRPr lang="en-US" sz="1350"/>
          </a:p>
        </p:txBody>
      </p:sp>
      <p:sp>
        <p:nvSpPr>
          <p:cNvPr id="11" name="Text Box 13">
            <a:extLst>
              <a:ext uri="{FF2B5EF4-FFF2-40B4-BE49-F238E27FC236}">
                <a16:creationId xmlns:a16="http://schemas.microsoft.com/office/drawing/2014/main" id="{6EECF822-2F52-4FF4-BDD6-35FA2060DADF}"/>
              </a:ext>
            </a:extLst>
          </p:cNvPr>
          <p:cNvSpPr txBox="1">
            <a:spLocks noChangeArrowheads="1"/>
          </p:cNvSpPr>
          <p:nvPr/>
        </p:nvSpPr>
        <p:spPr bwMode="auto">
          <a:xfrm>
            <a:off x="529655" y="1151054"/>
            <a:ext cx="2334432" cy="1077218"/>
          </a:xfrm>
          <a:prstGeom prst="rect">
            <a:avLst/>
          </a:prstGeom>
          <a:solidFill>
            <a:srgbClr val="FFC000">
              <a:alpha val="50196"/>
            </a:srgbClr>
          </a:solidFill>
          <a:ln w="19050">
            <a:solidFill>
              <a:schemeClr val="tx1"/>
            </a:solidFill>
            <a:miter lim="800000"/>
            <a:headEnd/>
            <a:tailEnd/>
          </a:ln>
          <a:effectLst/>
        </p:spPr>
        <p:txBody>
          <a:bodyPr wrap="square">
            <a:spAutoFit/>
          </a:bodyPr>
          <a:lstStyle/>
          <a:p>
            <a:pPr>
              <a:spcBef>
                <a:spcPct val="10000"/>
              </a:spcBef>
            </a:pPr>
            <a:r>
              <a:rPr lang="en-US" sz="1600" b="1" i="1" dirty="0"/>
              <a:t>Android Licensees required to give prominence to Google search apps</a:t>
            </a:r>
          </a:p>
        </p:txBody>
      </p:sp>
      <p:sp>
        <p:nvSpPr>
          <p:cNvPr id="13" name="Line 9">
            <a:extLst>
              <a:ext uri="{FF2B5EF4-FFF2-40B4-BE49-F238E27FC236}">
                <a16:creationId xmlns:a16="http://schemas.microsoft.com/office/drawing/2014/main" id="{3C446463-75C3-430B-9B2F-21BC6EA045B9}"/>
              </a:ext>
            </a:extLst>
          </p:cNvPr>
          <p:cNvSpPr>
            <a:spLocks noChangeShapeType="1"/>
          </p:cNvSpPr>
          <p:nvPr/>
        </p:nvSpPr>
        <p:spPr bwMode="auto">
          <a:xfrm flipH="1">
            <a:off x="5265489" y="4635709"/>
            <a:ext cx="432099" cy="422336"/>
          </a:xfrm>
          <a:prstGeom prst="line">
            <a:avLst/>
          </a:prstGeom>
          <a:noFill/>
          <a:ln w="38100">
            <a:solidFill>
              <a:srgbClr val="C00000"/>
            </a:solidFill>
            <a:prstDash val="dash"/>
            <a:round/>
            <a:headEnd/>
            <a:tailEnd type="triangle" w="med" len="med"/>
          </a:ln>
          <a:effectLst/>
        </p:spPr>
        <p:txBody>
          <a:bodyPr wrap="none" anchor="ctr"/>
          <a:lstStyle/>
          <a:p>
            <a:endParaRPr lang="en-US" sz="1350"/>
          </a:p>
        </p:txBody>
      </p:sp>
      <p:sp>
        <p:nvSpPr>
          <p:cNvPr id="15" name="Line 7">
            <a:extLst>
              <a:ext uri="{FF2B5EF4-FFF2-40B4-BE49-F238E27FC236}">
                <a16:creationId xmlns:a16="http://schemas.microsoft.com/office/drawing/2014/main" id="{20D4BF38-2E0F-4E9B-A6F6-F67BB51C8D92}"/>
              </a:ext>
            </a:extLst>
          </p:cNvPr>
          <p:cNvSpPr>
            <a:spLocks noChangeShapeType="1"/>
          </p:cNvSpPr>
          <p:nvPr/>
        </p:nvSpPr>
        <p:spPr bwMode="auto">
          <a:xfrm flipH="1">
            <a:off x="5898167" y="3255076"/>
            <a:ext cx="0" cy="633091"/>
          </a:xfrm>
          <a:prstGeom prst="line">
            <a:avLst/>
          </a:prstGeom>
          <a:noFill/>
          <a:ln w="38100">
            <a:solidFill>
              <a:srgbClr val="C00000"/>
            </a:solidFill>
            <a:prstDash val="dash"/>
            <a:round/>
            <a:headEnd/>
            <a:tailEnd type="triangle" w="med" len="med"/>
          </a:ln>
          <a:effectLst/>
        </p:spPr>
        <p:txBody>
          <a:bodyPr wrap="none" anchor="ctr"/>
          <a:lstStyle/>
          <a:p>
            <a:endParaRPr lang="en-US" sz="1350"/>
          </a:p>
        </p:txBody>
      </p:sp>
      <p:sp>
        <p:nvSpPr>
          <p:cNvPr id="32" name="Text Box 13">
            <a:extLst>
              <a:ext uri="{FF2B5EF4-FFF2-40B4-BE49-F238E27FC236}">
                <a16:creationId xmlns:a16="http://schemas.microsoft.com/office/drawing/2014/main" id="{059AAF70-1E5F-467E-9E29-21134C12BCC7}"/>
              </a:ext>
            </a:extLst>
          </p:cNvPr>
          <p:cNvSpPr txBox="1">
            <a:spLocks noChangeArrowheads="1"/>
          </p:cNvSpPr>
          <p:nvPr/>
        </p:nvSpPr>
        <p:spPr bwMode="auto">
          <a:xfrm>
            <a:off x="6517640" y="1584455"/>
            <a:ext cx="2590800" cy="1077218"/>
          </a:xfrm>
          <a:prstGeom prst="rect">
            <a:avLst/>
          </a:prstGeom>
          <a:solidFill>
            <a:srgbClr val="FFC000">
              <a:alpha val="50196"/>
            </a:srgbClr>
          </a:solidFill>
          <a:ln w="19050">
            <a:solidFill>
              <a:schemeClr val="tx1"/>
            </a:solidFill>
            <a:miter lim="800000"/>
            <a:headEnd/>
            <a:tailEnd/>
          </a:ln>
          <a:effectLst/>
        </p:spPr>
        <p:txBody>
          <a:bodyPr wrap="square">
            <a:spAutoFit/>
          </a:bodyPr>
          <a:lstStyle/>
          <a:p>
            <a:pPr>
              <a:spcBef>
                <a:spcPct val="10000"/>
              </a:spcBef>
            </a:pPr>
            <a:r>
              <a:rPr lang="en-US" sz="1600" b="1" i="1" dirty="0"/>
              <a:t>Google makes profit-sharing payments to use Google search paid to Safari, Mozilla, Verizon, etc.</a:t>
            </a:r>
          </a:p>
        </p:txBody>
      </p:sp>
      <p:sp>
        <p:nvSpPr>
          <p:cNvPr id="3" name="AutoShape 3" descr="Blue tissue paper">
            <a:extLst>
              <a:ext uri="{FF2B5EF4-FFF2-40B4-BE49-F238E27FC236}">
                <a16:creationId xmlns:a16="http://schemas.microsoft.com/office/drawing/2014/main" id="{9D0CCE9F-B2B8-4272-9D66-13E8387509C3}"/>
              </a:ext>
            </a:extLst>
          </p:cNvPr>
          <p:cNvSpPr>
            <a:spLocks noChangeArrowheads="1"/>
          </p:cNvSpPr>
          <p:nvPr/>
        </p:nvSpPr>
        <p:spPr bwMode="auto">
          <a:xfrm>
            <a:off x="4234382" y="2717490"/>
            <a:ext cx="1174968" cy="561856"/>
          </a:xfrm>
          <a:prstGeom prst="flowChartAlternateProcess">
            <a:avLst/>
          </a:prstGeom>
          <a:blipFill dpi="0" rotWithShape="0">
            <a:blip r:embed="rId3" cstate="print"/>
            <a:srcRect/>
            <a:tile tx="0" ty="0" sx="100000" sy="100000" flip="none" algn="tl"/>
          </a:blipFill>
          <a:ln w="9525">
            <a:solidFill>
              <a:schemeClr val="tx1"/>
            </a:solidFill>
            <a:miter lim="800000"/>
            <a:headEnd/>
            <a:tailEnd/>
          </a:ln>
          <a:effectLst/>
        </p:spPr>
        <p:txBody>
          <a:bodyPr wrap="none" anchor="ctr">
            <a:spAutoFit/>
          </a:bodyPr>
          <a:lstStyle/>
          <a:p>
            <a:pPr algn="ctr">
              <a:spcBef>
                <a:spcPct val="0"/>
              </a:spcBef>
            </a:pPr>
            <a:r>
              <a:rPr lang="en-US" sz="1350" dirty="0">
                <a:latin typeface="Arial Black" pitchFamily="34" charset="0"/>
              </a:rPr>
              <a:t>Browsers/</a:t>
            </a:r>
            <a:br>
              <a:rPr lang="en-US" sz="1350" dirty="0">
                <a:latin typeface="Arial Black" pitchFamily="34" charset="0"/>
              </a:rPr>
            </a:br>
            <a:r>
              <a:rPr lang="en-US" sz="1350" dirty="0">
                <a:latin typeface="Arial Black" pitchFamily="34" charset="0"/>
              </a:rPr>
              <a:t>OEMs</a:t>
            </a:r>
          </a:p>
        </p:txBody>
      </p:sp>
      <p:sp>
        <p:nvSpPr>
          <p:cNvPr id="6" name="Line 9">
            <a:extLst>
              <a:ext uri="{FF2B5EF4-FFF2-40B4-BE49-F238E27FC236}">
                <a16:creationId xmlns:a16="http://schemas.microsoft.com/office/drawing/2014/main" id="{64C34A53-A400-4333-ABA1-5A2782D3E365}"/>
              </a:ext>
            </a:extLst>
          </p:cNvPr>
          <p:cNvSpPr>
            <a:spLocks noChangeShapeType="1"/>
          </p:cNvSpPr>
          <p:nvPr/>
        </p:nvSpPr>
        <p:spPr bwMode="auto">
          <a:xfrm flipH="1">
            <a:off x="4927654" y="2417137"/>
            <a:ext cx="35107" cy="323189"/>
          </a:xfrm>
          <a:prstGeom prst="line">
            <a:avLst/>
          </a:prstGeom>
          <a:noFill/>
          <a:ln w="38100">
            <a:solidFill>
              <a:srgbClr val="FF6600"/>
            </a:solidFill>
            <a:round/>
            <a:headEnd/>
            <a:tailEnd type="triangle" w="med" len="med"/>
          </a:ln>
          <a:effectLst/>
        </p:spPr>
        <p:txBody>
          <a:bodyPr wrap="none" anchor="ctr"/>
          <a:lstStyle/>
          <a:p>
            <a:endParaRPr lang="en-US" sz="1350"/>
          </a:p>
        </p:txBody>
      </p:sp>
      <p:sp>
        <p:nvSpPr>
          <p:cNvPr id="20" name="Line 9">
            <a:extLst>
              <a:ext uri="{FF2B5EF4-FFF2-40B4-BE49-F238E27FC236}">
                <a16:creationId xmlns:a16="http://schemas.microsoft.com/office/drawing/2014/main" id="{0F9AF00D-3972-4914-94A6-5DA49A2B7625}"/>
              </a:ext>
            </a:extLst>
          </p:cNvPr>
          <p:cNvSpPr>
            <a:spLocks noChangeShapeType="1"/>
          </p:cNvSpPr>
          <p:nvPr/>
        </p:nvSpPr>
        <p:spPr bwMode="auto">
          <a:xfrm flipH="1">
            <a:off x="3905688" y="3290809"/>
            <a:ext cx="664006" cy="458512"/>
          </a:xfrm>
          <a:prstGeom prst="line">
            <a:avLst/>
          </a:prstGeom>
          <a:noFill/>
          <a:ln w="38100">
            <a:solidFill>
              <a:srgbClr val="339933"/>
            </a:solidFill>
            <a:round/>
            <a:headEnd/>
            <a:tailEnd type="triangle" w="med" len="med"/>
          </a:ln>
          <a:effectLst/>
        </p:spPr>
        <p:txBody>
          <a:bodyPr wrap="none" anchor="ctr"/>
          <a:lstStyle/>
          <a:p>
            <a:endParaRPr lang="en-US" sz="1350"/>
          </a:p>
        </p:txBody>
      </p:sp>
      <p:sp>
        <p:nvSpPr>
          <p:cNvPr id="21" name="Line 7">
            <a:extLst>
              <a:ext uri="{FF2B5EF4-FFF2-40B4-BE49-F238E27FC236}">
                <a16:creationId xmlns:a16="http://schemas.microsoft.com/office/drawing/2014/main" id="{E8298E5E-E40E-4747-B6B6-EF60CA3B9B48}"/>
              </a:ext>
            </a:extLst>
          </p:cNvPr>
          <p:cNvSpPr>
            <a:spLocks noChangeShapeType="1"/>
          </p:cNvSpPr>
          <p:nvPr/>
        </p:nvSpPr>
        <p:spPr bwMode="auto">
          <a:xfrm>
            <a:off x="5095257" y="3248280"/>
            <a:ext cx="386282" cy="655303"/>
          </a:xfrm>
          <a:prstGeom prst="line">
            <a:avLst/>
          </a:prstGeom>
          <a:noFill/>
          <a:ln w="38100">
            <a:solidFill>
              <a:srgbClr val="C00000"/>
            </a:solidFill>
            <a:prstDash val="dash"/>
            <a:round/>
            <a:headEnd/>
            <a:tailEnd type="triangle" w="med" len="med"/>
          </a:ln>
          <a:effectLst/>
        </p:spPr>
        <p:txBody>
          <a:bodyPr wrap="none" anchor="ctr"/>
          <a:lstStyle/>
          <a:p>
            <a:endParaRPr lang="en-US" sz="1350"/>
          </a:p>
        </p:txBody>
      </p:sp>
      <p:sp>
        <p:nvSpPr>
          <p:cNvPr id="12" name="Text Box 13">
            <a:extLst>
              <a:ext uri="{FF2B5EF4-FFF2-40B4-BE49-F238E27FC236}">
                <a16:creationId xmlns:a16="http://schemas.microsoft.com/office/drawing/2014/main" id="{38D9E4F7-ECAB-450C-B056-6F8068035197}"/>
              </a:ext>
            </a:extLst>
          </p:cNvPr>
          <p:cNvSpPr txBox="1">
            <a:spLocks noChangeArrowheads="1"/>
          </p:cNvSpPr>
          <p:nvPr/>
        </p:nvSpPr>
        <p:spPr bwMode="auto">
          <a:xfrm>
            <a:off x="7264135" y="3414011"/>
            <a:ext cx="4165861" cy="1477328"/>
          </a:xfrm>
          <a:prstGeom prst="rect">
            <a:avLst/>
          </a:prstGeom>
          <a:solidFill>
            <a:srgbClr val="FFFF00"/>
          </a:solidFill>
          <a:ln w="19050">
            <a:solidFill>
              <a:schemeClr val="tx1"/>
            </a:solidFill>
            <a:miter lim="800000"/>
            <a:headEnd/>
            <a:tailEnd/>
          </a:ln>
          <a:effectLst/>
        </p:spPr>
        <p:txBody>
          <a:bodyPr wrap="square">
            <a:spAutoFit/>
          </a:bodyPr>
          <a:lstStyle/>
          <a:p>
            <a:pPr algn="l"/>
            <a:r>
              <a:rPr lang="en-US" b="1" dirty="0">
                <a:solidFill>
                  <a:srgbClr val="FF0000"/>
                </a:solidFill>
              </a:rPr>
              <a:t>DOJ Complaint : In 2019, almost 50% of Google search traffic originated on Apple devices.  Google/Apple agreements cover ~36% of US search queries.</a:t>
            </a:r>
          </a:p>
        </p:txBody>
      </p:sp>
      <p:sp>
        <p:nvSpPr>
          <p:cNvPr id="14" name="AutoShape 3" descr="Blue tissue paper">
            <a:extLst>
              <a:ext uri="{FF2B5EF4-FFF2-40B4-BE49-F238E27FC236}">
                <a16:creationId xmlns:a16="http://schemas.microsoft.com/office/drawing/2014/main" id="{939406B9-3D83-4C41-9308-0B186904405B}"/>
              </a:ext>
            </a:extLst>
          </p:cNvPr>
          <p:cNvSpPr>
            <a:spLocks noChangeArrowheads="1"/>
          </p:cNvSpPr>
          <p:nvPr/>
        </p:nvSpPr>
        <p:spPr bwMode="auto">
          <a:xfrm>
            <a:off x="1844921" y="2730950"/>
            <a:ext cx="1087228" cy="561856"/>
          </a:xfrm>
          <a:prstGeom prst="flowChartAlternateProcess">
            <a:avLst/>
          </a:prstGeom>
          <a:blipFill dpi="0" rotWithShape="0">
            <a:blip r:embed="rId3" cstate="print"/>
            <a:srcRect/>
            <a:tile tx="0" ty="0" sx="100000" sy="100000" flip="none" algn="tl"/>
          </a:blipFill>
          <a:ln w="9525">
            <a:solidFill>
              <a:schemeClr val="tx1"/>
            </a:solidFill>
            <a:miter lim="800000"/>
            <a:headEnd/>
            <a:tailEnd/>
          </a:ln>
          <a:effectLst/>
        </p:spPr>
        <p:txBody>
          <a:bodyPr wrap="none" anchor="ctr">
            <a:spAutoFit/>
          </a:bodyPr>
          <a:lstStyle/>
          <a:p>
            <a:pPr algn="ctr">
              <a:spcBef>
                <a:spcPct val="0"/>
              </a:spcBef>
            </a:pPr>
            <a:r>
              <a:rPr lang="en-US" sz="1350" dirty="0">
                <a:latin typeface="Arial Black" pitchFamily="34" charset="0"/>
              </a:rPr>
              <a:t>Google </a:t>
            </a:r>
          </a:p>
          <a:p>
            <a:pPr algn="ctr">
              <a:spcBef>
                <a:spcPct val="0"/>
              </a:spcBef>
            </a:pPr>
            <a:r>
              <a:rPr lang="en-US" sz="1350" dirty="0">
                <a:latin typeface="Arial Black" pitchFamily="34" charset="0"/>
              </a:rPr>
              <a:t>websites</a:t>
            </a:r>
          </a:p>
        </p:txBody>
      </p:sp>
      <p:sp>
        <p:nvSpPr>
          <p:cNvPr id="17" name="Line 9">
            <a:extLst>
              <a:ext uri="{FF2B5EF4-FFF2-40B4-BE49-F238E27FC236}">
                <a16:creationId xmlns:a16="http://schemas.microsoft.com/office/drawing/2014/main" id="{5FE35CBE-B9FD-4DF0-BA77-CD8145933399}"/>
              </a:ext>
            </a:extLst>
          </p:cNvPr>
          <p:cNvSpPr>
            <a:spLocks noChangeShapeType="1"/>
          </p:cNvSpPr>
          <p:nvPr/>
        </p:nvSpPr>
        <p:spPr bwMode="auto">
          <a:xfrm>
            <a:off x="2699451" y="3426994"/>
            <a:ext cx="359753" cy="345262"/>
          </a:xfrm>
          <a:prstGeom prst="line">
            <a:avLst/>
          </a:prstGeom>
          <a:noFill/>
          <a:ln w="38100">
            <a:solidFill>
              <a:srgbClr val="339933"/>
            </a:solidFill>
            <a:round/>
            <a:headEnd/>
            <a:tailEnd type="triangle" w="med" len="med"/>
          </a:ln>
          <a:effectLst/>
        </p:spPr>
        <p:txBody>
          <a:bodyPr wrap="none" anchor="ctr"/>
          <a:lstStyle/>
          <a:p>
            <a:endParaRPr lang="en-US" sz="1350"/>
          </a:p>
        </p:txBody>
      </p:sp>
    </p:spTree>
    <p:extLst>
      <p:ext uri="{BB962C8B-B14F-4D97-AF65-F5344CB8AC3E}">
        <p14:creationId xmlns:p14="http://schemas.microsoft.com/office/powerpoint/2010/main" val="746829055"/>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0B6FFC-A702-49BD-9DC5-025E881603F1}"/>
              </a:ext>
            </a:extLst>
          </p:cNvPr>
          <p:cNvSpPr>
            <a:spLocks noGrp="1"/>
          </p:cNvSpPr>
          <p:nvPr>
            <p:ph type="title"/>
          </p:nvPr>
        </p:nvSpPr>
        <p:spPr>
          <a:xfrm>
            <a:off x="472440" y="-20895"/>
            <a:ext cx="10515600" cy="1325563"/>
          </a:xfrm>
        </p:spPr>
        <p:txBody>
          <a:bodyPr/>
          <a:lstStyle/>
          <a:p>
            <a:r>
              <a:rPr lang="en-US" dirty="0"/>
              <a:t>“Open Early, Close Late” Exclusionary Access</a:t>
            </a:r>
          </a:p>
        </p:txBody>
      </p:sp>
      <p:sp>
        <p:nvSpPr>
          <p:cNvPr id="3" name="Content Placeholder 2">
            <a:extLst>
              <a:ext uri="{FF2B5EF4-FFF2-40B4-BE49-F238E27FC236}">
                <a16:creationId xmlns:a16="http://schemas.microsoft.com/office/drawing/2014/main" id="{3707CAD0-8947-466F-A659-603C2E2B910D}"/>
              </a:ext>
            </a:extLst>
          </p:cNvPr>
          <p:cNvSpPr>
            <a:spLocks noGrp="1"/>
          </p:cNvSpPr>
          <p:nvPr>
            <p:ph idx="1"/>
          </p:nvPr>
        </p:nvSpPr>
        <p:spPr>
          <a:xfrm>
            <a:off x="594360" y="1184656"/>
            <a:ext cx="8488680" cy="5354256"/>
          </a:xfrm>
        </p:spPr>
        <p:txBody>
          <a:bodyPr>
            <a:normAutofit/>
          </a:bodyPr>
          <a:lstStyle/>
          <a:p>
            <a:r>
              <a:rPr lang="en-US" sz="2000" dirty="0"/>
              <a:t>Facebook </a:t>
            </a:r>
          </a:p>
          <a:p>
            <a:pPr lvl="1"/>
            <a:r>
              <a:rPr lang="en-US" sz="1800" dirty="0"/>
              <a:t>Provided API access to apps; but then remove access when FB enters that space</a:t>
            </a:r>
          </a:p>
          <a:p>
            <a:pPr lvl="1"/>
            <a:r>
              <a:rPr lang="en-US" sz="1800" dirty="0"/>
              <a:t>This allegation dismissed by FB court on MTD as contrary to </a:t>
            </a:r>
            <a:r>
              <a:rPr lang="en-US" sz="1800" i="1" dirty="0"/>
              <a:t>Aspen</a:t>
            </a:r>
            <a:r>
              <a:rPr lang="en-US" sz="1800" dirty="0"/>
              <a:t>.</a:t>
            </a:r>
          </a:p>
          <a:p>
            <a:pPr lvl="1"/>
            <a:r>
              <a:rPr lang="en-US" sz="1800" dirty="0"/>
              <a:t>Old cutoffs were not actionable since FTC must focus on future </a:t>
            </a:r>
          </a:p>
          <a:p>
            <a:pPr lvl="1"/>
            <a:r>
              <a:rPr lang="en-US" sz="1800" dirty="0"/>
              <a:t>Current refusals to deal are not result of change in policy, </a:t>
            </a:r>
            <a:br>
              <a:rPr lang="en-US" sz="1800" dirty="0"/>
            </a:br>
            <a:r>
              <a:rPr lang="en-US" sz="1800" dirty="0"/>
              <a:t>so </a:t>
            </a:r>
            <a:r>
              <a:rPr lang="en-US" sz="1800" i="1" dirty="0"/>
              <a:t>Aspen </a:t>
            </a:r>
            <a:r>
              <a:rPr lang="en-US" sz="1800" dirty="0"/>
              <a:t>does not apply</a:t>
            </a:r>
          </a:p>
          <a:p>
            <a:pPr lvl="1"/>
            <a:endParaRPr lang="en-US" sz="1800" dirty="0"/>
          </a:p>
          <a:p>
            <a:r>
              <a:rPr lang="en-US" sz="2000" dirty="0"/>
              <a:t>Google Android </a:t>
            </a:r>
          </a:p>
          <a:p>
            <a:pPr lvl="1"/>
            <a:r>
              <a:rPr lang="en-US" sz="1800" dirty="0"/>
              <a:t>Open source Android has been allowed to wither on the vine</a:t>
            </a:r>
          </a:p>
          <a:p>
            <a:pPr lvl="1"/>
            <a:r>
              <a:rPr lang="en-US" sz="1800" dirty="0"/>
              <a:t>Most APIs now contained in trademarked Android that comes with restrictions</a:t>
            </a:r>
          </a:p>
          <a:p>
            <a:pPr lvl="1"/>
            <a:endParaRPr lang="en-US" sz="1800" dirty="0"/>
          </a:p>
          <a:p>
            <a:r>
              <a:rPr lang="en-US" sz="2000" dirty="0"/>
              <a:t>Google Ad Tech</a:t>
            </a:r>
          </a:p>
          <a:p>
            <a:pPr lvl="1"/>
            <a:r>
              <a:rPr lang="en-US" sz="1800" dirty="0"/>
              <a:t>Provided rival ad exchanges/servers access to Google infrastructure, but then closed</a:t>
            </a:r>
            <a:endParaRPr lang="en-US" sz="2000" dirty="0"/>
          </a:p>
        </p:txBody>
      </p:sp>
      <p:sp>
        <p:nvSpPr>
          <p:cNvPr id="4" name="Slide Number Placeholder 3">
            <a:extLst>
              <a:ext uri="{FF2B5EF4-FFF2-40B4-BE49-F238E27FC236}">
                <a16:creationId xmlns:a16="http://schemas.microsoft.com/office/drawing/2014/main" id="{7D5390D9-602B-43EC-88BF-D41119D45392}"/>
              </a:ext>
            </a:extLst>
          </p:cNvPr>
          <p:cNvSpPr>
            <a:spLocks noGrp="1"/>
          </p:cNvSpPr>
          <p:nvPr>
            <p:ph type="sldNum" sz="quarter" idx="12"/>
          </p:nvPr>
        </p:nvSpPr>
        <p:spPr/>
        <p:txBody>
          <a:bodyPr/>
          <a:lstStyle/>
          <a:p>
            <a:fld id="{F487EBBE-9D79-475C-84C6-B9A9B9AB1039}" type="slidenum">
              <a:rPr lang="en-US" smtClean="0"/>
              <a:t>48</a:t>
            </a:fld>
            <a:endParaRPr lang="en-US"/>
          </a:p>
        </p:txBody>
      </p:sp>
      <p:cxnSp>
        <p:nvCxnSpPr>
          <p:cNvPr id="5" name="Straight Arrow Connector 4">
            <a:extLst>
              <a:ext uri="{FF2B5EF4-FFF2-40B4-BE49-F238E27FC236}">
                <a16:creationId xmlns:a16="http://schemas.microsoft.com/office/drawing/2014/main" id="{F51C5489-1F4C-4B6A-90B8-87DA4FD8449D}"/>
              </a:ext>
            </a:extLst>
          </p:cNvPr>
          <p:cNvCxnSpPr>
            <a:cxnSpLocks/>
          </p:cNvCxnSpPr>
          <p:nvPr/>
        </p:nvCxnSpPr>
        <p:spPr>
          <a:xfrm flipH="1">
            <a:off x="7422539" y="2461481"/>
            <a:ext cx="577802" cy="97475"/>
          </a:xfrm>
          <a:prstGeom prst="straightConnector1">
            <a:avLst/>
          </a:prstGeom>
          <a:ln w="38100">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06B23F2C-CDE8-4FAA-9A74-16E104C53076}"/>
              </a:ext>
            </a:extLst>
          </p:cNvPr>
          <p:cNvSpPr txBox="1"/>
          <p:nvPr/>
        </p:nvSpPr>
        <p:spPr>
          <a:xfrm>
            <a:off x="8681720" y="1848498"/>
            <a:ext cx="2021682" cy="1323439"/>
          </a:xfrm>
          <a:prstGeom prst="rect">
            <a:avLst/>
          </a:prstGeom>
          <a:noFill/>
          <a:ln w="38100">
            <a:solidFill>
              <a:srgbClr val="0070C0"/>
            </a:solidFill>
          </a:ln>
        </p:spPr>
        <p:txBody>
          <a:bodyPr wrap="square" rtlCol="0">
            <a:spAutoFit/>
          </a:bodyPr>
          <a:lstStyle/>
          <a:p>
            <a:r>
              <a:rPr lang="en-US" sz="2000" b="1" dirty="0">
                <a:solidFill>
                  <a:srgbClr val="0070C0"/>
                </a:solidFill>
              </a:rPr>
              <a:t>Judge ignored </a:t>
            </a:r>
            <a:br>
              <a:rPr lang="en-US" sz="2000" b="1" dirty="0">
                <a:solidFill>
                  <a:srgbClr val="0070C0"/>
                </a:solidFill>
              </a:rPr>
            </a:br>
            <a:r>
              <a:rPr lang="en-US" sz="2000" b="1" dirty="0">
                <a:solidFill>
                  <a:srgbClr val="0070C0"/>
                </a:solidFill>
              </a:rPr>
              <a:t>reputation and </a:t>
            </a:r>
            <a:br>
              <a:rPr lang="en-US" sz="2000" b="1" dirty="0">
                <a:solidFill>
                  <a:srgbClr val="0070C0"/>
                </a:solidFill>
              </a:rPr>
            </a:br>
            <a:r>
              <a:rPr lang="en-US" sz="2000" b="1" dirty="0">
                <a:solidFill>
                  <a:srgbClr val="0070C0"/>
                </a:solidFill>
              </a:rPr>
              <a:t>deterrence effects</a:t>
            </a:r>
            <a:endParaRPr lang="en-US" sz="2000" b="1" i="1" dirty="0">
              <a:solidFill>
                <a:srgbClr val="0070C0"/>
              </a:solidFill>
            </a:endParaRPr>
          </a:p>
        </p:txBody>
      </p:sp>
    </p:spTree>
    <p:extLst>
      <p:ext uri="{BB962C8B-B14F-4D97-AF65-F5344CB8AC3E}">
        <p14:creationId xmlns:p14="http://schemas.microsoft.com/office/powerpoint/2010/main" val="2772641018"/>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B905B6-ADC5-4EDC-BB55-0C58136F6AF4}"/>
              </a:ext>
            </a:extLst>
          </p:cNvPr>
          <p:cNvSpPr>
            <a:spLocks noGrp="1"/>
          </p:cNvSpPr>
          <p:nvPr>
            <p:ph type="title"/>
          </p:nvPr>
        </p:nvSpPr>
        <p:spPr>
          <a:xfrm>
            <a:off x="2362200" y="381000"/>
            <a:ext cx="7467600" cy="1143000"/>
          </a:xfrm>
        </p:spPr>
        <p:txBody>
          <a:bodyPr>
            <a:normAutofit/>
          </a:bodyPr>
          <a:lstStyle/>
          <a:p>
            <a:r>
              <a:rPr lang="en-US" dirty="0"/>
              <a:t>Google Search Engine Market Share </a:t>
            </a:r>
          </a:p>
        </p:txBody>
      </p:sp>
      <p:sp>
        <p:nvSpPr>
          <p:cNvPr id="3" name="Slide Number Placeholder 2">
            <a:extLst>
              <a:ext uri="{FF2B5EF4-FFF2-40B4-BE49-F238E27FC236}">
                <a16:creationId xmlns:a16="http://schemas.microsoft.com/office/drawing/2014/main" id="{C1C57F3D-B33C-4C81-A4B1-CEC99BCDEEDE}"/>
              </a:ext>
            </a:extLst>
          </p:cNvPr>
          <p:cNvSpPr>
            <a:spLocks noGrp="1"/>
          </p:cNvSpPr>
          <p:nvPr>
            <p:ph type="sldNum" sz="quarter" idx="12"/>
          </p:nvPr>
        </p:nvSpPr>
        <p:spPr/>
        <p:txBody>
          <a:bodyPr/>
          <a:lstStyle/>
          <a:p>
            <a:pPr>
              <a:defRPr/>
            </a:pPr>
            <a:fld id="{6593D38E-5583-4500-B459-9017521CAAF5}" type="slidenum">
              <a:rPr lang="en-US" smtClean="0">
                <a:solidFill>
                  <a:srgbClr val="000000"/>
                </a:solidFill>
              </a:rPr>
              <a:pPr>
                <a:defRPr/>
              </a:pPr>
              <a:t>49</a:t>
            </a:fld>
            <a:endParaRPr lang="en-US">
              <a:solidFill>
                <a:srgbClr val="000000"/>
              </a:solidFill>
            </a:endParaRPr>
          </a:p>
        </p:txBody>
      </p:sp>
      <p:pic>
        <p:nvPicPr>
          <p:cNvPr id="4" name="Picture 3">
            <a:extLst>
              <a:ext uri="{FF2B5EF4-FFF2-40B4-BE49-F238E27FC236}">
                <a16:creationId xmlns:a16="http://schemas.microsoft.com/office/drawing/2014/main" id="{2326E833-55EF-4772-8980-660262E5F2FC}"/>
              </a:ext>
            </a:extLst>
          </p:cNvPr>
          <p:cNvPicPr>
            <a:picLocks noChangeAspect="1"/>
          </p:cNvPicPr>
          <p:nvPr/>
        </p:nvPicPr>
        <p:blipFill>
          <a:blip r:embed="rId2"/>
          <a:stretch>
            <a:fillRect/>
          </a:stretch>
        </p:blipFill>
        <p:spPr>
          <a:xfrm>
            <a:off x="1981200" y="2057400"/>
            <a:ext cx="8382000" cy="3352800"/>
          </a:xfrm>
          <a:prstGeom prst="rect">
            <a:avLst/>
          </a:prstGeom>
        </p:spPr>
      </p:pic>
    </p:spTree>
    <p:extLst>
      <p:ext uri="{BB962C8B-B14F-4D97-AF65-F5344CB8AC3E}">
        <p14:creationId xmlns:p14="http://schemas.microsoft.com/office/powerpoint/2010/main" val="11062154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04813" y="-20232"/>
            <a:ext cx="11772878" cy="1143000"/>
          </a:xfrm>
        </p:spPr>
        <p:txBody>
          <a:bodyPr>
            <a:noAutofit/>
          </a:bodyPr>
          <a:lstStyle/>
          <a:p>
            <a:r>
              <a:rPr lang="en-US" sz="2800" dirty="0"/>
              <a:t>Higher Quality </a:t>
            </a:r>
            <a:r>
              <a:rPr lang="en-US" sz="2800" dirty="0">
                <a:sym typeface="Wingdings" panose="05000000000000000000" pitchFamily="2" charset="2"/>
              </a:rPr>
              <a:t> Higher Demand -- Higher </a:t>
            </a:r>
            <a:r>
              <a:rPr lang="en-US" sz="2800" dirty="0"/>
              <a:t>Consumer Willingness to Pay </a:t>
            </a:r>
          </a:p>
        </p:txBody>
      </p:sp>
      <p:sp>
        <p:nvSpPr>
          <p:cNvPr id="5" name="Content Placeholder 4"/>
          <p:cNvSpPr>
            <a:spLocks noGrp="1"/>
          </p:cNvSpPr>
          <p:nvPr>
            <p:ph idx="1"/>
          </p:nvPr>
        </p:nvSpPr>
        <p:spPr>
          <a:xfrm>
            <a:off x="1969080" y="2318544"/>
            <a:ext cx="8444340" cy="4678363"/>
          </a:xfrm>
        </p:spPr>
        <p:txBody>
          <a:bodyPr/>
          <a:lstStyle/>
          <a:p>
            <a:pPr marL="0" indent="0">
              <a:buNone/>
            </a:pPr>
            <a:r>
              <a:rPr lang="en-US" dirty="0"/>
              <a:t> </a:t>
            </a:r>
          </a:p>
        </p:txBody>
      </p:sp>
      <p:sp>
        <p:nvSpPr>
          <p:cNvPr id="3" name="Slide Number Placeholder 2"/>
          <p:cNvSpPr>
            <a:spLocks noGrp="1"/>
          </p:cNvSpPr>
          <p:nvPr>
            <p:ph type="sldNum" sz="quarter" idx="12"/>
          </p:nvPr>
        </p:nvSpPr>
        <p:spPr/>
        <p:txBody>
          <a:bodyPr/>
          <a:lstStyle/>
          <a:p>
            <a:fld id="{446A0AF8-159E-4ACB-9033-DD13606F6415}" type="slidenum">
              <a:rPr lang="en-US" smtClean="0"/>
              <a:t>5</a:t>
            </a:fld>
            <a:endParaRPr lang="en-US"/>
          </a:p>
        </p:txBody>
      </p:sp>
      <p:cxnSp>
        <p:nvCxnSpPr>
          <p:cNvPr id="7" name="Straight Connector 6"/>
          <p:cNvCxnSpPr/>
          <p:nvPr/>
        </p:nvCxnSpPr>
        <p:spPr>
          <a:xfrm>
            <a:off x="2552700" y="2142259"/>
            <a:ext cx="0" cy="3429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2552700" y="5537077"/>
            <a:ext cx="72771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2511388" y="3230481"/>
            <a:ext cx="5219700" cy="2362200"/>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2552700" y="2133600"/>
            <a:ext cx="6438900" cy="2819400"/>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a:off x="2616513" y="4132853"/>
            <a:ext cx="1742209" cy="8659"/>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a:cxnSpLocks/>
          </p:cNvCxnSpPr>
          <p:nvPr/>
        </p:nvCxnSpPr>
        <p:spPr>
          <a:xfrm flipH="1">
            <a:off x="4462542" y="4238673"/>
            <a:ext cx="13854" cy="1298405"/>
          </a:xfrm>
          <a:prstGeom prst="line">
            <a:avLst/>
          </a:prstGeom>
          <a:ln>
            <a:prstDash val="dash"/>
          </a:ln>
        </p:spPr>
        <p:style>
          <a:lnRef idx="1">
            <a:schemeClr val="accent1"/>
          </a:lnRef>
          <a:fillRef idx="0">
            <a:schemeClr val="accent1"/>
          </a:fillRef>
          <a:effectRef idx="0">
            <a:schemeClr val="accent1"/>
          </a:effectRef>
          <a:fontRef idx="minor">
            <a:schemeClr val="tx1"/>
          </a:fontRef>
        </p:style>
      </p:cxnSp>
      <p:sp>
        <p:nvSpPr>
          <p:cNvPr id="32" name="TextBox 31"/>
          <p:cNvSpPr txBox="1"/>
          <p:nvPr/>
        </p:nvSpPr>
        <p:spPr>
          <a:xfrm>
            <a:off x="1886066" y="3892585"/>
            <a:ext cx="574089" cy="369332"/>
          </a:xfrm>
          <a:prstGeom prst="rect">
            <a:avLst/>
          </a:prstGeom>
          <a:noFill/>
        </p:spPr>
        <p:txBody>
          <a:bodyPr wrap="square" rtlCol="0">
            <a:spAutoFit/>
          </a:bodyPr>
          <a:lstStyle/>
          <a:p>
            <a:r>
              <a:rPr lang="en-US" dirty="0"/>
              <a:t>P1</a:t>
            </a:r>
          </a:p>
        </p:txBody>
      </p:sp>
      <p:sp>
        <p:nvSpPr>
          <p:cNvPr id="34" name="TextBox 33"/>
          <p:cNvSpPr txBox="1"/>
          <p:nvPr/>
        </p:nvSpPr>
        <p:spPr>
          <a:xfrm>
            <a:off x="4224417" y="5608991"/>
            <a:ext cx="476250" cy="369332"/>
          </a:xfrm>
          <a:prstGeom prst="rect">
            <a:avLst/>
          </a:prstGeom>
          <a:noFill/>
        </p:spPr>
        <p:txBody>
          <a:bodyPr wrap="square" rtlCol="0">
            <a:spAutoFit/>
          </a:bodyPr>
          <a:lstStyle/>
          <a:p>
            <a:r>
              <a:rPr lang="en-US" dirty="0"/>
              <a:t>Q1</a:t>
            </a:r>
          </a:p>
        </p:txBody>
      </p:sp>
      <p:sp>
        <p:nvSpPr>
          <p:cNvPr id="37" name="TextBox 36"/>
          <p:cNvSpPr txBox="1"/>
          <p:nvPr/>
        </p:nvSpPr>
        <p:spPr>
          <a:xfrm>
            <a:off x="7772401" y="5181600"/>
            <a:ext cx="489531" cy="369332"/>
          </a:xfrm>
          <a:prstGeom prst="rect">
            <a:avLst/>
          </a:prstGeom>
          <a:noFill/>
        </p:spPr>
        <p:txBody>
          <a:bodyPr wrap="square" rtlCol="0">
            <a:spAutoFit/>
          </a:bodyPr>
          <a:lstStyle/>
          <a:p>
            <a:r>
              <a:rPr lang="en-US" dirty="0"/>
              <a:t>D1</a:t>
            </a:r>
          </a:p>
        </p:txBody>
      </p:sp>
      <p:sp>
        <p:nvSpPr>
          <p:cNvPr id="38" name="TextBox 37"/>
          <p:cNvSpPr txBox="1"/>
          <p:nvPr/>
        </p:nvSpPr>
        <p:spPr>
          <a:xfrm>
            <a:off x="9074224" y="4768334"/>
            <a:ext cx="466794" cy="369332"/>
          </a:xfrm>
          <a:prstGeom prst="rect">
            <a:avLst/>
          </a:prstGeom>
          <a:noFill/>
        </p:spPr>
        <p:txBody>
          <a:bodyPr wrap="none" rtlCol="0">
            <a:spAutoFit/>
          </a:bodyPr>
          <a:lstStyle/>
          <a:p>
            <a:r>
              <a:rPr lang="en-US" dirty="0"/>
              <a:t>D2</a:t>
            </a:r>
          </a:p>
        </p:txBody>
      </p:sp>
      <p:cxnSp>
        <p:nvCxnSpPr>
          <p:cNvPr id="8" name="Straight Arrow Connector 7">
            <a:extLst>
              <a:ext uri="{FF2B5EF4-FFF2-40B4-BE49-F238E27FC236}">
                <a16:creationId xmlns:a16="http://schemas.microsoft.com/office/drawing/2014/main" id="{FA8C091C-1550-47D9-ACE3-981D8298449F}"/>
              </a:ext>
            </a:extLst>
          </p:cNvPr>
          <p:cNvCxnSpPr>
            <a:cxnSpLocks/>
          </p:cNvCxnSpPr>
          <p:nvPr/>
        </p:nvCxnSpPr>
        <p:spPr>
          <a:xfrm flipV="1">
            <a:off x="4931141" y="3892585"/>
            <a:ext cx="841009" cy="133499"/>
          </a:xfrm>
          <a:prstGeom prst="straightConnector1">
            <a:avLst/>
          </a:prstGeom>
          <a:ln w="28575">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22" name="Straight Arrow Connector 21">
            <a:extLst>
              <a:ext uri="{FF2B5EF4-FFF2-40B4-BE49-F238E27FC236}">
                <a16:creationId xmlns:a16="http://schemas.microsoft.com/office/drawing/2014/main" id="{91956A76-0AE1-44EA-92A7-C69EDC2A646B}"/>
              </a:ext>
            </a:extLst>
          </p:cNvPr>
          <p:cNvCxnSpPr>
            <a:cxnSpLocks/>
          </p:cNvCxnSpPr>
          <p:nvPr/>
        </p:nvCxnSpPr>
        <p:spPr>
          <a:xfrm flipV="1">
            <a:off x="4476396" y="3207223"/>
            <a:ext cx="0" cy="672153"/>
          </a:xfrm>
          <a:prstGeom prst="straightConnector1">
            <a:avLst/>
          </a:prstGeom>
          <a:ln w="28575">
            <a:solidFill>
              <a:srgbClr val="FFC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30303592"/>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EE11CF-CBC2-44A6-800C-66BFF307F15A}"/>
              </a:ext>
            </a:extLst>
          </p:cNvPr>
          <p:cNvSpPr>
            <a:spLocks noGrp="1"/>
          </p:cNvSpPr>
          <p:nvPr>
            <p:ph type="title"/>
          </p:nvPr>
        </p:nvSpPr>
        <p:spPr/>
        <p:txBody>
          <a:bodyPr/>
          <a:lstStyle/>
          <a:p>
            <a:r>
              <a:rPr lang="en-US" dirty="0"/>
              <a:t>Analysis of Default Status for Google Search</a:t>
            </a:r>
          </a:p>
        </p:txBody>
      </p:sp>
      <p:sp>
        <p:nvSpPr>
          <p:cNvPr id="3" name="Content Placeholder 2">
            <a:extLst>
              <a:ext uri="{FF2B5EF4-FFF2-40B4-BE49-F238E27FC236}">
                <a16:creationId xmlns:a16="http://schemas.microsoft.com/office/drawing/2014/main" id="{850119FB-3891-4B1D-B8E3-801240B42D28}"/>
              </a:ext>
            </a:extLst>
          </p:cNvPr>
          <p:cNvSpPr>
            <a:spLocks noGrp="1"/>
          </p:cNvSpPr>
          <p:nvPr>
            <p:ph idx="1"/>
          </p:nvPr>
        </p:nvSpPr>
        <p:spPr>
          <a:xfrm>
            <a:off x="838200" y="1825625"/>
            <a:ext cx="6151880" cy="4667250"/>
          </a:xfrm>
        </p:spPr>
        <p:txBody>
          <a:bodyPr>
            <a:normAutofit/>
          </a:bodyPr>
          <a:lstStyle/>
          <a:p>
            <a:r>
              <a:rPr lang="en-US" sz="2400" dirty="0"/>
              <a:t>Android OEM licensees required to favor Google search and other apps</a:t>
            </a:r>
          </a:p>
          <a:p>
            <a:pPr lvl="1"/>
            <a:r>
              <a:rPr lang="en-US" sz="2000" dirty="0"/>
              <a:t>Question: Is this self-preferencing an acceptable way for Google to obtain payment for its Android OS </a:t>
            </a:r>
            <a:br>
              <a:rPr lang="en-US" sz="2000" dirty="0"/>
            </a:br>
            <a:endParaRPr lang="en-US" sz="2000" dirty="0"/>
          </a:p>
          <a:p>
            <a:r>
              <a:rPr lang="en-US" sz="2400" dirty="0"/>
              <a:t>Android shares revenue with Android licensees and wireless phone companies to obtain favorable treatment of Google search apps</a:t>
            </a:r>
          </a:p>
          <a:p>
            <a:pPr lvl="1"/>
            <a:r>
              <a:rPr lang="en-US" sz="2000" dirty="0"/>
              <a:t>Question: Are these payments anticompetitive?</a:t>
            </a:r>
          </a:p>
        </p:txBody>
      </p:sp>
      <p:sp>
        <p:nvSpPr>
          <p:cNvPr id="4" name="Slide Number Placeholder 3">
            <a:extLst>
              <a:ext uri="{FF2B5EF4-FFF2-40B4-BE49-F238E27FC236}">
                <a16:creationId xmlns:a16="http://schemas.microsoft.com/office/drawing/2014/main" id="{CB3B8C44-DF27-4736-8D30-1311B6492DDC}"/>
              </a:ext>
            </a:extLst>
          </p:cNvPr>
          <p:cNvSpPr>
            <a:spLocks noGrp="1"/>
          </p:cNvSpPr>
          <p:nvPr>
            <p:ph type="sldNum" sz="quarter" idx="12"/>
          </p:nvPr>
        </p:nvSpPr>
        <p:spPr/>
        <p:txBody>
          <a:bodyPr/>
          <a:lstStyle/>
          <a:p>
            <a:fld id="{F487EBBE-9D79-475C-84C6-B9A9B9AB1039}" type="slidenum">
              <a:rPr lang="en-US" smtClean="0"/>
              <a:t>50</a:t>
            </a:fld>
            <a:endParaRPr lang="en-US"/>
          </a:p>
        </p:txBody>
      </p:sp>
      <p:sp>
        <p:nvSpPr>
          <p:cNvPr id="5" name="Rectangle 4">
            <a:extLst>
              <a:ext uri="{FF2B5EF4-FFF2-40B4-BE49-F238E27FC236}">
                <a16:creationId xmlns:a16="http://schemas.microsoft.com/office/drawing/2014/main" id="{4D04471E-A3EC-40FC-BDAB-0B5FE4475341}"/>
              </a:ext>
            </a:extLst>
          </p:cNvPr>
          <p:cNvSpPr/>
          <p:nvPr/>
        </p:nvSpPr>
        <p:spPr>
          <a:xfrm>
            <a:off x="7274560" y="3423354"/>
            <a:ext cx="3911600" cy="1200329"/>
          </a:xfrm>
          <a:prstGeom prst="rect">
            <a:avLst/>
          </a:prstGeom>
          <a:ln w="38100">
            <a:solidFill>
              <a:srgbClr val="0070C0"/>
            </a:solidFill>
          </a:ln>
        </p:spPr>
        <p:txBody>
          <a:bodyPr wrap="square">
            <a:spAutoFit/>
          </a:bodyPr>
          <a:lstStyle/>
          <a:p>
            <a:r>
              <a:rPr lang="en-US" b="1" dirty="0">
                <a:solidFill>
                  <a:srgbClr val="0070C0"/>
                </a:solidFill>
              </a:rPr>
              <a:t>Do “defaults” even matter when it is so easy to download other apps or change default settings?  When “competition is only a click away?</a:t>
            </a:r>
          </a:p>
        </p:txBody>
      </p:sp>
      <p:sp>
        <p:nvSpPr>
          <p:cNvPr id="6" name="TextBox 5">
            <a:extLst>
              <a:ext uri="{FF2B5EF4-FFF2-40B4-BE49-F238E27FC236}">
                <a16:creationId xmlns:a16="http://schemas.microsoft.com/office/drawing/2014/main" id="{D717D04B-F31F-4D89-8CEB-30EA1D1BCE2C}"/>
              </a:ext>
            </a:extLst>
          </p:cNvPr>
          <p:cNvSpPr txBox="1"/>
          <p:nvPr/>
        </p:nvSpPr>
        <p:spPr>
          <a:xfrm>
            <a:off x="7315836" y="4834295"/>
            <a:ext cx="3829048" cy="1754326"/>
          </a:xfrm>
          <a:prstGeom prst="rect">
            <a:avLst/>
          </a:prstGeom>
          <a:noFill/>
          <a:ln w="38100">
            <a:solidFill>
              <a:schemeClr val="accent1"/>
            </a:solidFill>
          </a:ln>
        </p:spPr>
        <p:txBody>
          <a:bodyPr wrap="square" rtlCol="0">
            <a:spAutoFit/>
          </a:bodyPr>
          <a:lstStyle/>
          <a:p>
            <a:r>
              <a:rPr lang="en-US" b="1" dirty="0">
                <a:solidFill>
                  <a:srgbClr val="0070C0"/>
                </a:solidFill>
              </a:rPr>
              <a:t>Yes, they matter.  If unhappy consumers were so likely to switch -- why did Google pay so much to Apple ($8-12 billion; ~ 33% of Alphabet profits, as calculated by the WSJ) for default status?  </a:t>
            </a:r>
          </a:p>
        </p:txBody>
      </p:sp>
    </p:spTree>
    <p:extLst>
      <p:ext uri="{BB962C8B-B14F-4D97-AF65-F5344CB8AC3E}">
        <p14:creationId xmlns:p14="http://schemas.microsoft.com/office/powerpoint/2010/main" val="3826577793"/>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71C703-24CC-4CA0-BEF7-2FB2D445586D}"/>
              </a:ext>
            </a:extLst>
          </p:cNvPr>
          <p:cNvSpPr>
            <a:spLocks noGrp="1"/>
          </p:cNvSpPr>
          <p:nvPr>
            <p:ph type="title"/>
          </p:nvPr>
        </p:nvSpPr>
        <p:spPr>
          <a:xfrm>
            <a:off x="63302" y="54343"/>
            <a:ext cx="11199455" cy="1325563"/>
          </a:xfrm>
        </p:spPr>
        <p:txBody>
          <a:bodyPr>
            <a:normAutofit/>
          </a:bodyPr>
          <a:lstStyle/>
          <a:p>
            <a:r>
              <a:rPr lang="en-US" sz="2800" dirty="0"/>
              <a:t>Remedy Issue: Sufficiency of Enjoining Google Payments to Apple and Others for Default Status of Google Search</a:t>
            </a:r>
          </a:p>
        </p:txBody>
      </p:sp>
      <p:sp>
        <p:nvSpPr>
          <p:cNvPr id="3" name="Content Placeholder 2">
            <a:extLst>
              <a:ext uri="{FF2B5EF4-FFF2-40B4-BE49-F238E27FC236}">
                <a16:creationId xmlns:a16="http://schemas.microsoft.com/office/drawing/2014/main" id="{7B5DC9CF-147C-43DD-BA80-2EA9CC615282}"/>
              </a:ext>
            </a:extLst>
          </p:cNvPr>
          <p:cNvSpPr>
            <a:spLocks noGrp="1"/>
          </p:cNvSpPr>
          <p:nvPr>
            <p:ph idx="1"/>
          </p:nvPr>
        </p:nvSpPr>
        <p:spPr>
          <a:xfrm>
            <a:off x="645160" y="-1254122"/>
            <a:ext cx="10515600" cy="4351338"/>
          </a:xfrm>
        </p:spPr>
        <p:txBody>
          <a:bodyPr/>
          <a:lstStyle/>
          <a:p>
            <a:pPr marL="0" indent="0">
              <a:buNone/>
            </a:pPr>
            <a:r>
              <a:rPr lang="en-US" dirty="0"/>
              <a:t> </a:t>
            </a:r>
          </a:p>
        </p:txBody>
      </p:sp>
      <p:sp>
        <p:nvSpPr>
          <p:cNvPr id="4" name="TextBox 3">
            <a:extLst>
              <a:ext uri="{FF2B5EF4-FFF2-40B4-BE49-F238E27FC236}">
                <a16:creationId xmlns:a16="http://schemas.microsoft.com/office/drawing/2014/main" id="{A711DBB5-4223-4D87-8C95-8E8FB2AF5726}"/>
              </a:ext>
            </a:extLst>
          </p:cNvPr>
          <p:cNvSpPr txBox="1"/>
          <p:nvPr/>
        </p:nvSpPr>
        <p:spPr>
          <a:xfrm>
            <a:off x="3820281" y="1857145"/>
            <a:ext cx="4010025" cy="1323439"/>
          </a:xfrm>
          <a:prstGeom prst="rect">
            <a:avLst/>
          </a:prstGeom>
          <a:noFill/>
          <a:ln w="38100">
            <a:solidFill>
              <a:srgbClr val="C00000"/>
            </a:solidFill>
          </a:ln>
        </p:spPr>
        <p:txBody>
          <a:bodyPr wrap="square" rtlCol="0">
            <a:spAutoFit/>
          </a:bodyPr>
          <a:lstStyle/>
          <a:p>
            <a:r>
              <a:rPr lang="en-US" sz="2000" dirty="0">
                <a:solidFill>
                  <a:srgbClr val="C00000"/>
                </a:solidFill>
              </a:rPr>
              <a:t>        </a:t>
            </a:r>
            <a:r>
              <a:rPr lang="en-US" sz="2000" b="1" u="sng" dirty="0">
                <a:solidFill>
                  <a:srgbClr val="C00000"/>
                </a:solidFill>
              </a:rPr>
              <a:t>Big Fact/Policy Question</a:t>
            </a:r>
            <a:br>
              <a:rPr lang="en-US" sz="2000" b="1" u="sng" dirty="0">
                <a:solidFill>
                  <a:srgbClr val="C00000"/>
                </a:solidFill>
              </a:rPr>
            </a:br>
            <a:r>
              <a:rPr lang="en-US" sz="2000" b="1" dirty="0">
                <a:solidFill>
                  <a:srgbClr val="C00000"/>
                </a:solidFill>
              </a:rPr>
              <a:t>If Google were prohibited from bidding for defaults, what would be the market outcome?  </a:t>
            </a:r>
          </a:p>
        </p:txBody>
      </p:sp>
      <p:cxnSp>
        <p:nvCxnSpPr>
          <p:cNvPr id="5" name="Straight Arrow Connector 4">
            <a:extLst>
              <a:ext uri="{FF2B5EF4-FFF2-40B4-BE49-F238E27FC236}">
                <a16:creationId xmlns:a16="http://schemas.microsoft.com/office/drawing/2014/main" id="{DF1440B7-807B-4811-BCB3-40B059D5D6AB}"/>
              </a:ext>
            </a:extLst>
          </p:cNvPr>
          <p:cNvCxnSpPr>
            <a:cxnSpLocks/>
          </p:cNvCxnSpPr>
          <p:nvPr/>
        </p:nvCxnSpPr>
        <p:spPr>
          <a:xfrm flipH="1">
            <a:off x="2806502" y="3243278"/>
            <a:ext cx="825420" cy="371444"/>
          </a:xfrm>
          <a:prstGeom prst="straightConnector1">
            <a:avLst/>
          </a:prstGeom>
          <a:ln w="38100">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DEB0FF12-6BE9-42B9-AC09-8331F5F97DC6}"/>
              </a:ext>
            </a:extLst>
          </p:cNvPr>
          <p:cNvSpPr txBox="1"/>
          <p:nvPr/>
        </p:nvSpPr>
        <p:spPr>
          <a:xfrm>
            <a:off x="154345" y="3832551"/>
            <a:ext cx="5304315" cy="2308324"/>
          </a:xfrm>
          <a:prstGeom prst="rect">
            <a:avLst/>
          </a:prstGeom>
          <a:noFill/>
          <a:ln w="38100">
            <a:solidFill>
              <a:srgbClr val="0070C0"/>
            </a:solidFill>
          </a:ln>
        </p:spPr>
        <p:txBody>
          <a:bodyPr wrap="square" rtlCol="0">
            <a:spAutoFit/>
          </a:bodyPr>
          <a:lstStyle/>
          <a:p>
            <a:r>
              <a:rPr lang="en-US" b="1" u="sng" dirty="0">
                <a:solidFill>
                  <a:srgbClr val="0070C0"/>
                </a:solidFill>
              </a:rPr>
              <a:t>Several possibilities</a:t>
            </a:r>
            <a:r>
              <a:rPr lang="en-US" b="1" dirty="0">
                <a:solidFill>
                  <a:srgbClr val="0070C0"/>
                </a:solidFill>
              </a:rPr>
              <a:t>: </a:t>
            </a:r>
            <a:br>
              <a:rPr lang="en-US" b="1" dirty="0">
                <a:solidFill>
                  <a:srgbClr val="0070C0"/>
                </a:solidFill>
              </a:rPr>
            </a:br>
            <a:endParaRPr lang="en-US" b="1" dirty="0">
              <a:solidFill>
                <a:srgbClr val="0070C0"/>
              </a:solidFill>
            </a:endParaRPr>
          </a:p>
          <a:p>
            <a:pPr marL="342900" indent="-342900">
              <a:buAutoNum type="arabicPeriod"/>
            </a:pPr>
            <a:r>
              <a:rPr lang="en-US" b="1" dirty="0">
                <a:solidFill>
                  <a:srgbClr val="C00000"/>
                </a:solidFill>
              </a:rPr>
              <a:t>Apple enters </a:t>
            </a:r>
            <a:r>
              <a:rPr lang="en-US" b="1" dirty="0">
                <a:solidFill>
                  <a:srgbClr val="0070C0"/>
                </a:solidFill>
              </a:rPr>
              <a:t>with its own search engine. (Apple accounts for a huge fraction of searches.)</a:t>
            </a:r>
          </a:p>
          <a:p>
            <a:pPr marL="342900" indent="-342900">
              <a:buAutoNum type="arabicPeriod"/>
            </a:pPr>
            <a:r>
              <a:rPr lang="en-US" b="1" dirty="0">
                <a:solidFill>
                  <a:srgbClr val="C00000"/>
                </a:solidFill>
              </a:rPr>
              <a:t>Bing buys default status </a:t>
            </a:r>
            <a:r>
              <a:rPr lang="en-US" b="1" dirty="0">
                <a:solidFill>
                  <a:srgbClr val="0070C0"/>
                </a:solidFill>
              </a:rPr>
              <a:t>-- and quickly improves because the huge increase in its scale </a:t>
            </a:r>
          </a:p>
          <a:p>
            <a:pPr marL="342900" indent="-342900">
              <a:buAutoNum type="arabicPeriod"/>
            </a:pPr>
            <a:r>
              <a:rPr lang="en-US" b="1" dirty="0">
                <a:solidFill>
                  <a:srgbClr val="C00000"/>
                </a:solidFill>
              </a:rPr>
              <a:t>Huge windfall gain for Google.</a:t>
            </a:r>
            <a:r>
              <a:rPr lang="en-US" b="1" dirty="0">
                <a:solidFill>
                  <a:srgbClr val="0070C0"/>
                </a:solidFill>
              </a:rPr>
              <a:t>  Google is still chosen, but now does not need to pay.   </a:t>
            </a:r>
          </a:p>
        </p:txBody>
      </p:sp>
      <p:sp>
        <p:nvSpPr>
          <p:cNvPr id="7" name="Slide Number Placeholder 6">
            <a:extLst>
              <a:ext uri="{FF2B5EF4-FFF2-40B4-BE49-F238E27FC236}">
                <a16:creationId xmlns:a16="http://schemas.microsoft.com/office/drawing/2014/main" id="{74503E52-5469-45A7-8A24-685D4895E04A}"/>
              </a:ext>
            </a:extLst>
          </p:cNvPr>
          <p:cNvSpPr>
            <a:spLocks noGrp="1"/>
          </p:cNvSpPr>
          <p:nvPr>
            <p:ph type="sldNum" sz="quarter" idx="12"/>
          </p:nvPr>
        </p:nvSpPr>
        <p:spPr/>
        <p:txBody>
          <a:bodyPr/>
          <a:lstStyle/>
          <a:p>
            <a:fld id="{F487EBBE-9D79-475C-84C6-B9A9B9AB1039}" type="slidenum">
              <a:rPr lang="en-US" smtClean="0"/>
              <a:t>51</a:t>
            </a:fld>
            <a:endParaRPr lang="en-US"/>
          </a:p>
        </p:txBody>
      </p:sp>
      <p:sp>
        <p:nvSpPr>
          <p:cNvPr id="8" name="TextBox 7">
            <a:extLst>
              <a:ext uri="{FF2B5EF4-FFF2-40B4-BE49-F238E27FC236}">
                <a16:creationId xmlns:a16="http://schemas.microsoft.com/office/drawing/2014/main" id="{ED1F866B-0E77-4DEC-A750-60ADF603FEA1}"/>
              </a:ext>
            </a:extLst>
          </p:cNvPr>
          <p:cNvSpPr txBox="1"/>
          <p:nvPr/>
        </p:nvSpPr>
        <p:spPr>
          <a:xfrm>
            <a:off x="5958442" y="3832551"/>
            <a:ext cx="5304315" cy="2862322"/>
          </a:xfrm>
          <a:prstGeom prst="rect">
            <a:avLst/>
          </a:prstGeom>
          <a:noFill/>
          <a:ln w="38100">
            <a:solidFill>
              <a:srgbClr val="0070C0"/>
            </a:solidFill>
          </a:ln>
        </p:spPr>
        <p:txBody>
          <a:bodyPr wrap="square" rtlCol="0">
            <a:spAutoFit/>
          </a:bodyPr>
          <a:lstStyle/>
          <a:p>
            <a:r>
              <a:rPr lang="en-US" b="1" u="sng" dirty="0">
                <a:solidFill>
                  <a:srgbClr val="0070C0"/>
                </a:solidFill>
              </a:rPr>
              <a:t>Additional Injunction is Needed</a:t>
            </a:r>
            <a:r>
              <a:rPr lang="en-US" b="1" dirty="0">
                <a:solidFill>
                  <a:srgbClr val="0070C0"/>
                </a:solidFill>
              </a:rPr>
              <a:t> </a:t>
            </a:r>
          </a:p>
          <a:p>
            <a:endParaRPr lang="en-US" b="1" dirty="0">
              <a:solidFill>
                <a:srgbClr val="0070C0"/>
              </a:solidFill>
            </a:endParaRPr>
          </a:p>
          <a:p>
            <a:r>
              <a:rPr lang="en-US" b="1" dirty="0">
                <a:solidFill>
                  <a:srgbClr val="0070C0"/>
                </a:solidFill>
              </a:rPr>
              <a:t>Google also must be prohibited from sharing search revenue, even if no default status required:</a:t>
            </a:r>
          </a:p>
          <a:p>
            <a:r>
              <a:rPr lang="en-US" b="1" dirty="0">
                <a:solidFill>
                  <a:srgbClr val="0070C0"/>
                </a:solidFill>
              </a:rPr>
              <a:t> </a:t>
            </a:r>
          </a:p>
          <a:p>
            <a:r>
              <a:rPr lang="en-US" b="1" dirty="0">
                <a:solidFill>
                  <a:srgbClr val="C00000"/>
                </a:solidFill>
              </a:rPr>
              <a:t>If Google pays a share of its search revenue, Apple and others will voluntarily favor Google search.  </a:t>
            </a:r>
          </a:p>
          <a:p>
            <a:endParaRPr lang="en-US" b="1" dirty="0">
              <a:solidFill>
                <a:srgbClr val="C00000"/>
              </a:solidFill>
            </a:endParaRPr>
          </a:p>
          <a:p>
            <a:r>
              <a:rPr lang="en-US" b="1" dirty="0">
                <a:solidFill>
                  <a:srgbClr val="C00000"/>
                </a:solidFill>
              </a:rPr>
              <a:t>Google has the incentive to pay a substantial share of monopoly profits to deter entry</a:t>
            </a:r>
            <a:endParaRPr lang="en-US" b="1" dirty="0">
              <a:solidFill>
                <a:srgbClr val="0070C0"/>
              </a:solidFill>
            </a:endParaRPr>
          </a:p>
        </p:txBody>
      </p:sp>
      <p:cxnSp>
        <p:nvCxnSpPr>
          <p:cNvPr id="9" name="Straight Arrow Connector 8">
            <a:extLst>
              <a:ext uri="{FF2B5EF4-FFF2-40B4-BE49-F238E27FC236}">
                <a16:creationId xmlns:a16="http://schemas.microsoft.com/office/drawing/2014/main" id="{CC2C8F52-2C71-4081-BE41-83D724BC0C1A}"/>
              </a:ext>
            </a:extLst>
          </p:cNvPr>
          <p:cNvCxnSpPr>
            <a:cxnSpLocks/>
          </p:cNvCxnSpPr>
          <p:nvPr/>
        </p:nvCxnSpPr>
        <p:spPr>
          <a:xfrm>
            <a:off x="7819153" y="3286755"/>
            <a:ext cx="613647" cy="366409"/>
          </a:xfrm>
          <a:prstGeom prst="straightConnector1">
            <a:avLst/>
          </a:prstGeom>
          <a:ln w="38100">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5029BD3C-B7FC-4FB5-83D9-F16774DF2D7D}"/>
              </a:ext>
            </a:extLst>
          </p:cNvPr>
          <p:cNvSpPr txBox="1"/>
          <p:nvPr/>
        </p:nvSpPr>
        <p:spPr>
          <a:xfrm>
            <a:off x="8858281" y="1159403"/>
            <a:ext cx="3020814" cy="2308324"/>
          </a:xfrm>
          <a:prstGeom prst="rect">
            <a:avLst/>
          </a:prstGeom>
          <a:solidFill>
            <a:srgbClr val="FFC000"/>
          </a:solidFill>
          <a:ln w="38100">
            <a:solidFill>
              <a:schemeClr val="accent1"/>
            </a:solidFill>
          </a:ln>
        </p:spPr>
        <p:txBody>
          <a:bodyPr wrap="square" rtlCol="0">
            <a:spAutoFit/>
          </a:bodyPr>
          <a:lstStyle/>
          <a:p>
            <a:r>
              <a:rPr lang="en-US" b="1" i="1" dirty="0">
                <a:solidFill>
                  <a:srgbClr val="0070C0"/>
                </a:solidFill>
              </a:rPr>
              <a:t>The EU (Android case) forced Google to list 3 other search engines as possible defaults in a choice menu.  However, these other engines are chosen by an auction in which Google receives the proceeds.</a:t>
            </a:r>
            <a:endParaRPr lang="en-US" b="1" dirty="0">
              <a:solidFill>
                <a:srgbClr val="0070C0"/>
              </a:solidFill>
            </a:endParaRPr>
          </a:p>
        </p:txBody>
      </p:sp>
    </p:spTree>
    <p:extLst>
      <p:ext uri="{BB962C8B-B14F-4D97-AF65-F5344CB8AC3E}">
        <p14:creationId xmlns:p14="http://schemas.microsoft.com/office/powerpoint/2010/main" val="2154499865"/>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Rectangle 2"/>
          <p:cNvSpPr>
            <a:spLocks noGrp="1" noChangeArrowheads="1"/>
          </p:cNvSpPr>
          <p:nvPr>
            <p:ph type="title"/>
          </p:nvPr>
        </p:nvSpPr>
        <p:spPr>
          <a:xfrm>
            <a:off x="571499" y="455612"/>
            <a:ext cx="10487025" cy="1143000"/>
          </a:xfrm>
          <a:noFill/>
        </p:spPr>
        <p:txBody>
          <a:bodyPr>
            <a:noAutofit/>
          </a:bodyPr>
          <a:lstStyle/>
          <a:p>
            <a:pPr eaLnBrk="1" hangingPunct="1">
              <a:lnSpc>
                <a:spcPct val="85000"/>
              </a:lnSpc>
            </a:pPr>
            <a:r>
              <a:rPr lang="en-US" sz="2800" dirty="0">
                <a:solidFill>
                  <a:schemeClr val="tx1"/>
                </a:solidFill>
              </a:rPr>
              <a:t>Why a Monopolist Bids More When Winning Will Maintain its Monopoly Power; But the Competitor Will Only Gain </a:t>
            </a:r>
            <a:r>
              <a:rPr lang="en-US" sz="2800" dirty="0"/>
              <a:t>Duopoly Profits </a:t>
            </a:r>
            <a:r>
              <a:rPr lang="en-US" sz="2800" dirty="0">
                <a:solidFill>
                  <a:schemeClr val="tx1"/>
                </a:solidFill>
              </a:rPr>
              <a:t>: </a:t>
            </a:r>
            <a:br>
              <a:rPr lang="en-US" sz="2800" dirty="0">
                <a:solidFill>
                  <a:schemeClr val="tx1"/>
                </a:solidFill>
              </a:rPr>
            </a:br>
            <a:endParaRPr lang="en-US" sz="2800" i="1" dirty="0">
              <a:solidFill>
                <a:schemeClr val="tx1"/>
              </a:solidFill>
            </a:endParaRPr>
          </a:p>
        </p:txBody>
      </p:sp>
      <p:graphicFrame>
        <p:nvGraphicFramePr>
          <p:cNvPr id="1026" name="Object 3"/>
          <p:cNvGraphicFramePr>
            <a:graphicFrameLocks noChangeAspect="1"/>
          </p:cNvGraphicFramePr>
          <p:nvPr/>
        </p:nvGraphicFramePr>
        <p:xfrm>
          <a:off x="123825" y="1852613"/>
          <a:ext cx="5972175" cy="4549775"/>
        </p:xfrm>
        <a:graphic>
          <a:graphicData uri="http://schemas.openxmlformats.org/presentationml/2006/ole">
            <mc:AlternateContent xmlns:mc="http://schemas.openxmlformats.org/markup-compatibility/2006">
              <mc:Choice xmlns:v="urn:schemas-microsoft-com:vml" Requires="v">
                <p:oleObj name="Worksheet" r:id="rId3" imgW="3968910" imgH="2571948" progId="Excel.Sheet.8">
                  <p:embed/>
                </p:oleObj>
              </mc:Choice>
              <mc:Fallback>
                <p:oleObj name="Worksheet" r:id="rId3" imgW="3968910" imgH="2571948" progId="Excel.Sheet.8">
                  <p:embed/>
                  <p:pic>
                    <p:nvPicPr>
                      <p:cNvPr id="1026" name="Object 3"/>
                      <p:cNvPicPr>
                        <a:picLocks noChangeAspect="1" noChangeArrowheads="1"/>
                      </p:cNvPicPr>
                      <p:nvPr/>
                    </p:nvPicPr>
                    <p:blipFill>
                      <a:blip r:embed="rId4"/>
                      <a:srcRect/>
                      <a:stretch>
                        <a:fillRect/>
                      </a:stretch>
                    </p:blipFill>
                    <p:spPr bwMode="auto">
                      <a:xfrm>
                        <a:off x="123825" y="1852613"/>
                        <a:ext cx="5972175" cy="4549775"/>
                      </a:xfrm>
                      <a:prstGeom prst="rect">
                        <a:avLst/>
                      </a:prstGeom>
                      <a:noFill/>
                      <a:effectLst/>
                    </p:spPr>
                  </p:pic>
                </p:oleObj>
              </mc:Fallback>
            </mc:AlternateContent>
          </a:graphicData>
        </a:graphic>
      </p:graphicFrame>
      <p:sp>
        <p:nvSpPr>
          <p:cNvPr id="1028"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aseline="30000">
                <a:solidFill>
                  <a:schemeClr val="tx1"/>
                </a:solidFill>
                <a:latin typeface="Arial" charset="0"/>
                <a:cs typeface="Arial" charset="0"/>
              </a:defRPr>
            </a:lvl1pPr>
            <a:lvl2pPr marL="742950" indent="-285750" eaLnBrk="0" hangingPunct="0">
              <a:defRPr baseline="30000">
                <a:solidFill>
                  <a:schemeClr val="tx1"/>
                </a:solidFill>
                <a:latin typeface="Arial" charset="0"/>
                <a:cs typeface="Arial" charset="0"/>
              </a:defRPr>
            </a:lvl2pPr>
            <a:lvl3pPr marL="1143000" indent="-228600" eaLnBrk="0" hangingPunct="0">
              <a:defRPr baseline="30000">
                <a:solidFill>
                  <a:schemeClr val="tx1"/>
                </a:solidFill>
                <a:latin typeface="Arial" charset="0"/>
                <a:cs typeface="Arial" charset="0"/>
              </a:defRPr>
            </a:lvl3pPr>
            <a:lvl4pPr marL="1600200" indent="-228600" eaLnBrk="0" hangingPunct="0">
              <a:defRPr baseline="30000">
                <a:solidFill>
                  <a:schemeClr val="tx1"/>
                </a:solidFill>
                <a:latin typeface="Arial" charset="0"/>
                <a:cs typeface="Arial" charset="0"/>
              </a:defRPr>
            </a:lvl4pPr>
            <a:lvl5pPr marL="2057400" indent="-228600" eaLnBrk="0" hangingPunct="0">
              <a:defRPr baseline="30000">
                <a:solidFill>
                  <a:schemeClr val="tx1"/>
                </a:solidFill>
                <a:latin typeface="Arial" charset="0"/>
                <a:cs typeface="Arial" charset="0"/>
              </a:defRPr>
            </a:lvl5pPr>
            <a:lvl6pPr marL="2514600" indent="-228600" eaLnBrk="0" fontAlgn="base" hangingPunct="0">
              <a:spcBef>
                <a:spcPct val="0"/>
              </a:spcBef>
              <a:spcAft>
                <a:spcPct val="0"/>
              </a:spcAft>
              <a:defRPr baseline="30000">
                <a:solidFill>
                  <a:schemeClr val="tx1"/>
                </a:solidFill>
                <a:latin typeface="Arial" charset="0"/>
                <a:cs typeface="Arial" charset="0"/>
              </a:defRPr>
            </a:lvl6pPr>
            <a:lvl7pPr marL="2971800" indent="-228600" eaLnBrk="0" fontAlgn="base" hangingPunct="0">
              <a:spcBef>
                <a:spcPct val="0"/>
              </a:spcBef>
              <a:spcAft>
                <a:spcPct val="0"/>
              </a:spcAft>
              <a:defRPr baseline="30000">
                <a:solidFill>
                  <a:schemeClr val="tx1"/>
                </a:solidFill>
                <a:latin typeface="Arial" charset="0"/>
                <a:cs typeface="Arial" charset="0"/>
              </a:defRPr>
            </a:lvl7pPr>
            <a:lvl8pPr marL="3429000" indent="-228600" eaLnBrk="0" fontAlgn="base" hangingPunct="0">
              <a:spcBef>
                <a:spcPct val="0"/>
              </a:spcBef>
              <a:spcAft>
                <a:spcPct val="0"/>
              </a:spcAft>
              <a:defRPr baseline="30000">
                <a:solidFill>
                  <a:schemeClr val="tx1"/>
                </a:solidFill>
                <a:latin typeface="Arial" charset="0"/>
                <a:cs typeface="Arial" charset="0"/>
              </a:defRPr>
            </a:lvl8pPr>
            <a:lvl9pPr marL="3886200" indent="-228600" eaLnBrk="0" fontAlgn="base" hangingPunct="0">
              <a:spcBef>
                <a:spcPct val="0"/>
              </a:spcBef>
              <a:spcAft>
                <a:spcPct val="0"/>
              </a:spcAft>
              <a:defRPr baseline="30000">
                <a:solidFill>
                  <a:schemeClr val="tx1"/>
                </a:solidFill>
                <a:latin typeface="Arial" charset="0"/>
                <a:cs typeface="Arial" charset="0"/>
              </a:defRPr>
            </a:lvl9pPr>
          </a:lstStyle>
          <a:p>
            <a:pPr eaLnBrk="1" hangingPunct="1"/>
            <a:fld id="{B18CB050-EC50-4CAC-A135-A07974EB6EF7}" type="slidenum">
              <a:rPr lang="en-US" smtClean="0">
                <a:latin typeface="Aharoni" panose="02010803020104030203" pitchFamily="2" charset="-79"/>
                <a:cs typeface="Aharoni" panose="02010803020104030203" pitchFamily="2" charset="-79"/>
              </a:rPr>
              <a:pPr eaLnBrk="1" hangingPunct="1"/>
              <a:t>52</a:t>
            </a:fld>
            <a:endParaRPr lang="en-US" dirty="0">
              <a:latin typeface="Aharoni" panose="02010803020104030203" pitchFamily="2" charset="-79"/>
              <a:cs typeface="Aharoni" panose="02010803020104030203" pitchFamily="2" charset="-79"/>
            </a:endParaRPr>
          </a:p>
        </p:txBody>
      </p:sp>
      <p:sp>
        <p:nvSpPr>
          <p:cNvPr id="5" name="TextBox 4">
            <a:extLst>
              <a:ext uri="{FF2B5EF4-FFF2-40B4-BE49-F238E27FC236}">
                <a16:creationId xmlns:a16="http://schemas.microsoft.com/office/drawing/2014/main" id="{C424B0D8-2E61-4AF4-9629-801816D3CC9B}"/>
              </a:ext>
            </a:extLst>
          </p:cNvPr>
          <p:cNvSpPr txBox="1"/>
          <p:nvPr/>
        </p:nvSpPr>
        <p:spPr>
          <a:xfrm>
            <a:off x="6696076" y="1715323"/>
            <a:ext cx="4657724" cy="4524315"/>
          </a:xfrm>
          <a:prstGeom prst="rect">
            <a:avLst/>
          </a:prstGeom>
          <a:noFill/>
          <a:ln w="38100">
            <a:solidFill>
              <a:schemeClr val="accent1"/>
            </a:solidFill>
          </a:ln>
        </p:spPr>
        <p:txBody>
          <a:bodyPr wrap="square" rtlCol="0">
            <a:spAutoFit/>
          </a:bodyPr>
          <a:lstStyle/>
          <a:p>
            <a:r>
              <a:rPr lang="en-US" b="1" i="1" dirty="0">
                <a:solidFill>
                  <a:srgbClr val="0070C0"/>
                </a:solidFill>
              </a:rPr>
              <a:t>The monopolist bids to earn protect its monopoly profits.  Its value of winning is $150.  The competitor will not get a monopoly if it wins, so its value is only the duopoly profits of $70.  </a:t>
            </a:r>
          </a:p>
          <a:p>
            <a:endParaRPr lang="en-US" b="1" i="1" dirty="0">
              <a:solidFill>
                <a:srgbClr val="0070C0"/>
              </a:solidFill>
            </a:endParaRPr>
          </a:p>
          <a:p>
            <a:r>
              <a:rPr lang="en-US" b="1" i="1" dirty="0">
                <a:solidFill>
                  <a:srgbClr val="0070C0"/>
                </a:solidFill>
              </a:rPr>
              <a:t>The monopolist wins as long as monopoly profits exceed the sum of duopoly profits.  </a:t>
            </a:r>
          </a:p>
          <a:p>
            <a:endParaRPr lang="en-US" b="1" i="1" dirty="0">
              <a:solidFill>
                <a:srgbClr val="0070C0"/>
              </a:solidFill>
            </a:endParaRPr>
          </a:p>
          <a:p>
            <a:r>
              <a:rPr lang="en-US" b="1" i="1" dirty="0">
                <a:solidFill>
                  <a:srgbClr val="0070C0"/>
                </a:solidFill>
              </a:rPr>
              <a:t>But, it is not “competition on the merits.”  It is distorted competition to protect a monopoly.  Consumers are harmed, not benefited, because they continue to pay monopoly prices.</a:t>
            </a:r>
          </a:p>
          <a:p>
            <a:endParaRPr lang="en-US" b="1" i="1" dirty="0">
              <a:solidFill>
                <a:srgbClr val="0070C0"/>
              </a:solidFill>
            </a:endParaRPr>
          </a:p>
          <a:p>
            <a:r>
              <a:rPr lang="en-US" b="1" i="1" dirty="0">
                <a:solidFill>
                  <a:srgbClr val="0070C0"/>
                </a:solidFill>
              </a:rPr>
              <a:t>Note: This insight has been clear in economics for decades. Gilbert./Newberry; </a:t>
            </a:r>
            <a:r>
              <a:rPr lang="en-US" b="1" i="1" dirty="0" err="1">
                <a:solidFill>
                  <a:srgbClr val="0070C0"/>
                </a:solidFill>
              </a:rPr>
              <a:t>Tullock</a:t>
            </a:r>
            <a:r>
              <a:rPr lang="en-US" b="1" i="1" dirty="0">
                <a:solidFill>
                  <a:srgbClr val="0070C0"/>
                </a:solidFill>
              </a:rPr>
              <a:t> </a:t>
            </a:r>
            <a:endParaRPr lang="en-US" b="1" dirty="0">
              <a:solidFill>
                <a:srgbClr val="0070C0"/>
              </a:solidFill>
            </a:endParaRPr>
          </a:p>
        </p:txBody>
      </p:sp>
      <p:cxnSp>
        <p:nvCxnSpPr>
          <p:cNvPr id="6" name="Straight Arrow Connector 5">
            <a:extLst>
              <a:ext uri="{FF2B5EF4-FFF2-40B4-BE49-F238E27FC236}">
                <a16:creationId xmlns:a16="http://schemas.microsoft.com/office/drawing/2014/main" id="{8EA79D1A-A347-4894-AE6B-E090E335E369}"/>
              </a:ext>
            </a:extLst>
          </p:cNvPr>
          <p:cNvCxnSpPr>
            <a:cxnSpLocks/>
          </p:cNvCxnSpPr>
          <p:nvPr/>
        </p:nvCxnSpPr>
        <p:spPr>
          <a:xfrm flipH="1">
            <a:off x="5893277" y="3185977"/>
            <a:ext cx="643572" cy="345946"/>
          </a:xfrm>
          <a:prstGeom prst="straightConnector1">
            <a:avLst/>
          </a:prstGeom>
          <a:ln w="38100">
            <a:solidFill>
              <a:srgbClr val="0070C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52230966"/>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84C693-1A9F-4D73-8DC0-9A0A35B63B59}"/>
              </a:ext>
            </a:extLst>
          </p:cNvPr>
          <p:cNvSpPr>
            <a:spLocks noGrp="1"/>
          </p:cNvSpPr>
          <p:nvPr>
            <p:ph type="title"/>
          </p:nvPr>
        </p:nvSpPr>
        <p:spPr/>
        <p:txBody>
          <a:bodyPr/>
          <a:lstStyle/>
          <a:p>
            <a:r>
              <a:rPr lang="en-US" dirty="0"/>
              <a:t>Possible Additional Remedies</a:t>
            </a:r>
          </a:p>
        </p:txBody>
      </p:sp>
      <p:sp>
        <p:nvSpPr>
          <p:cNvPr id="3" name="Content Placeholder 2">
            <a:extLst>
              <a:ext uri="{FF2B5EF4-FFF2-40B4-BE49-F238E27FC236}">
                <a16:creationId xmlns:a16="http://schemas.microsoft.com/office/drawing/2014/main" id="{7989AA84-0BC4-4500-BBEF-B7F84AA2AE5A}"/>
              </a:ext>
            </a:extLst>
          </p:cNvPr>
          <p:cNvSpPr>
            <a:spLocks noGrp="1"/>
          </p:cNvSpPr>
          <p:nvPr>
            <p:ph idx="1"/>
          </p:nvPr>
        </p:nvSpPr>
        <p:spPr>
          <a:xfrm>
            <a:off x="838201" y="1690688"/>
            <a:ext cx="7802366" cy="4486275"/>
          </a:xfrm>
        </p:spPr>
        <p:txBody>
          <a:bodyPr>
            <a:normAutofit/>
          </a:bodyPr>
          <a:lstStyle/>
          <a:p>
            <a:pPr>
              <a:lnSpc>
                <a:spcPct val="100000"/>
              </a:lnSpc>
              <a:spcBef>
                <a:spcPts val="600"/>
              </a:spcBef>
            </a:pPr>
            <a:r>
              <a:rPr lang="en-US" sz="2000" dirty="0"/>
              <a:t>After a monopoly has been illegally maintained for some period of tie, more intrusive “affirmative” remedies might be needed to “jump start” competition </a:t>
            </a:r>
          </a:p>
          <a:p>
            <a:pPr lvl="1">
              <a:lnSpc>
                <a:spcPct val="100000"/>
              </a:lnSpc>
              <a:spcBef>
                <a:spcPts val="600"/>
              </a:spcBef>
            </a:pPr>
            <a:r>
              <a:rPr lang="en-US" sz="1800" dirty="0"/>
              <a:t>DOJ had wanted to force Microsoft to split into 2 separate companies – an OS company and an Applications company, in the hope that </a:t>
            </a:r>
            <a:r>
              <a:rPr lang="en-US" sz="1800" dirty="0" err="1"/>
              <a:t>AppsCo</a:t>
            </a:r>
            <a:r>
              <a:rPr lang="en-US" sz="1800" dirty="0"/>
              <a:t> would sponsor OS competition and entry</a:t>
            </a:r>
          </a:p>
          <a:p>
            <a:pPr>
              <a:lnSpc>
                <a:spcPct val="100000"/>
              </a:lnSpc>
              <a:spcBef>
                <a:spcPts val="600"/>
              </a:spcBef>
            </a:pPr>
            <a:r>
              <a:rPr lang="en-US" sz="2000" dirty="0"/>
              <a:t>Possible additional remedies beyond injunction of default payments </a:t>
            </a:r>
          </a:p>
          <a:p>
            <a:pPr lvl="1">
              <a:lnSpc>
                <a:spcPct val="100000"/>
              </a:lnSpc>
              <a:spcBef>
                <a:spcPts val="600"/>
              </a:spcBef>
            </a:pPr>
            <a:r>
              <a:rPr lang="en-US" sz="1800" dirty="0"/>
              <a:t>Prohibit revenue sharing agreements</a:t>
            </a:r>
          </a:p>
          <a:p>
            <a:pPr lvl="1">
              <a:lnSpc>
                <a:spcPct val="100000"/>
              </a:lnSpc>
              <a:spcBef>
                <a:spcPts val="600"/>
              </a:spcBef>
            </a:pPr>
            <a:r>
              <a:rPr lang="en-US" sz="1800" dirty="0"/>
              <a:t>Require Google to divest Android OS</a:t>
            </a:r>
          </a:p>
          <a:p>
            <a:pPr lvl="1">
              <a:lnSpc>
                <a:spcPct val="100000"/>
              </a:lnSpc>
              <a:spcBef>
                <a:spcPts val="600"/>
              </a:spcBef>
            </a:pPr>
            <a:r>
              <a:rPr lang="en-US" sz="1800" dirty="0"/>
              <a:t>Require Google to divest Play Store </a:t>
            </a:r>
          </a:p>
          <a:p>
            <a:pPr lvl="1">
              <a:lnSpc>
                <a:spcPct val="100000"/>
              </a:lnSpc>
              <a:spcBef>
                <a:spcPts val="600"/>
              </a:spcBef>
            </a:pPr>
            <a:r>
              <a:rPr lang="en-US" sz="1800" dirty="0"/>
              <a:t>Require Google to share search history information </a:t>
            </a:r>
          </a:p>
          <a:p>
            <a:pPr marL="457200" lvl="1" indent="0">
              <a:lnSpc>
                <a:spcPct val="100000"/>
              </a:lnSpc>
              <a:spcBef>
                <a:spcPts val="600"/>
              </a:spcBef>
              <a:buNone/>
            </a:pPr>
            <a:endParaRPr lang="en-US" sz="1800" dirty="0"/>
          </a:p>
        </p:txBody>
      </p:sp>
      <p:sp>
        <p:nvSpPr>
          <p:cNvPr id="6" name="Slide Number Placeholder 5">
            <a:extLst>
              <a:ext uri="{FF2B5EF4-FFF2-40B4-BE49-F238E27FC236}">
                <a16:creationId xmlns:a16="http://schemas.microsoft.com/office/drawing/2014/main" id="{0BB9A52D-A0DF-4DB5-A55F-75C66BDC47BA}"/>
              </a:ext>
            </a:extLst>
          </p:cNvPr>
          <p:cNvSpPr>
            <a:spLocks noGrp="1"/>
          </p:cNvSpPr>
          <p:nvPr>
            <p:ph type="sldNum" sz="quarter" idx="12"/>
          </p:nvPr>
        </p:nvSpPr>
        <p:spPr/>
        <p:txBody>
          <a:bodyPr/>
          <a:lstStyle/>
          <a:p>
            <a:fld id="{F487EBBE-9D79-475C-84C6-B9A9B9AB1039}" type="slidenum">
              <a:rPr lang="en-US" smtClean="0"/>
              <a:t>53</a:t>
            </a:fld>
            <a:endParaRPr lang="en-US"/>
          </a:p>
        </p:txBody>
      </p:sp>
    </p:spTree>
    <p:extLst>
      <p:ext uri="{BB962C8B-B14F-4D97-AF65-F5344CB8AC3E}">
        <p14:creationId xmlns:p14="http://schemas.microsoft.com/office/powerpoint/2010/main" val="10940078"/>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Object 4" hidden="1">
            <a:extLst>
              <a:ext uri="{FF2B5EF4-FFF2-40B4-BE49-F238E27FC236}">
                <a16:creationId xmlns:a16="http://schemas.microsoft.com/office/drawing/2014/main" id="{F98B8D5B-5D8E-4E82-ABC5-3D5A8E8B2F82}"/>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360" imgH="360" progId="TCLayout.ActiveDocument.1">
                  <p:embed/>
                </p:oleObj>
              </mc:Choice>
              <mc:Fallback>
                <p:oleObj name="think-cell Slide" r:id="rId4" imgW="360" imgH="360" progId="TCLayout.ActiveDocument.1">
                  <p:embed/>
                  <p:pic>
                    <p:nvPicPr>
                      <p:cNvPr id="5" name="Object 4" hidden="1">
                        <a:extLst>
                          <a:ext uri="{FF2B5EF4-FFF2-40B4-BE49-F238E27FC236}">
                            <a16:creationId xmlns:a16="http://schemas.microsoft.com/office/drawing/2014/main" id="{F98B8D5B-5D8E-4E82-ABC5-3D5A8E8B2F82}"/>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6" name="Title 5">
            <a:extLst>
              <a:ext uri="{FF2B5EF4-FFF2-40B4-BE49-F238E27FC236}">
                <a16:creationId xmlns:a16="http://schemas.microsoft.com/office/drawing/2014/main" id="{8C7E8CBF-C012-4311-9204-FB07153AEE3A}"/>
              </a:ext>
            </a:extLst>
          </p:cNvPr>
          <p:cNvSpPr>
            <a:spLocks noGrp="1"/>
          </p:cNvSpPr>
          <p:nvPr>
            <p:ph type="title"/>
          </p:nvPr>
        </p:nvSpPr>
        <p:spPr>
          <a:xfrm>
            <a:off x="505906" y="10367"/>
            <a:ext cx="10972800" cy="1143000"/>
          </a:xfrm>
        </p:spPr>
        <p:txBody>
          <a:bodyPr vert="horz">
            <a:normAutofit/>
          </a:bodyPr>
          <a:lstStyle/>
          <a:p>
            <a:r>
              <a:rPr lang="en-US" sz="3200" dirty="0"/>
              <a:t>Google AdTech (Texas AG et al.) Case</a:t>
            </a:r>
          </a:p>
        </p:txBody>
      </p:sp>
      <p:sp>
        <p:nvSpPr>
          <p:cNvPr id="39" name="Date Placeholder 6">
            <a:extLst>
              <a:ext uri="{FF2B5EF4-FFF2-40B4-BE49-F238E27FC236}">
                <a16:creationId xmlns:a16="http://schemas.microsoft.com/office/drawing/2014/main" id="{E6967562-2084-42E2-98EC-308A11C6F1AD}"/>
              </a:ext>
            </a:extLst>
          </p:cNvPr>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F29D36D2-8094-44D4-AEC0-98F8AF09AA87}" type="datetime1">
              <a:rPr kumimoji="0" lang="en-US" sz="1000" b="0" i="0" u="none" strike="noStrike" kern="1200" cap="none" spc="0" normalizeH="0" baseline="0" noProof="0" smtClean="0">
                <a:ln>
                  <a:noFill/>
                </a:ln>
                <a:solidFill>
                  <a:prstClr val="white"/>
                </a:solidFill>
                <a:effectLst/>
                <a:uLnTx/>
                <a:uFillTx/>
                <a:latin typeface="Calibri" panose="020F0502020204030204"/>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4/30/2023</a:t>
            </a:fld>
            <a:endParaRPr kumimoji="0" lang="en-US" sz="10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2" name="Slide Number Placeholder 8">
            <a:extLst>
              <a:ext uri="{FF2B5EF4-FFF2-40B4-BE49-F238E27FC236}">
                <a16:creationId xmlns:a16="http://schemas.microsoft.com/office/drawing/2014/main" id="{2521D1AF-78FF-4FE8-9F92-DD1D73316ADE}"/>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2000CD50-2CEF-4D12-97C8-68746B4A2B17}" type="slidenum">
              <a:rPr kumimoji="0" lang="en-US" sz="1100" b="0" i="0" u="none" strike="noStrike" kern="1200" cap="none" spc="0" normalizeH="0" baseline="0" noProof="0" smtClean="0">
                <a:ln>
                  <a:noFill/>
                </a:ln>
                <a:solidFill>
                  <a:prstClr val="white"/>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54</a:t>
            </a:fld>
            <a:endParaRPr kumimoji="0" lang="en-US" sz="11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67" name="Rectangle: Rounded Corners 66">
            <a:extLst>
              <a:ext uri="{FF2B5EF4-FFF2-40B4-BE49-F238E27FC236}">
                <a16:creationId xmlns:a16="http://schemas.microsoft.com/office/drawing/2014/main" id="{B4EB406B-771D-4661-AD47-948FCBD07605}"/>
              </a:ext>
            </a:extLst>
          </p:cNvPr>
          <p:cNvSpPr/>
          <p:nvPr/>
        </p:nvSpPr>
        <p:spPr bwMode="auto">
          <a:xfrm>
            <a:off x="505906" y="4320423"/>
            <a:ext cx="1280160" cy="1280160"/>
          </a:xfrm>
          <a:prstGeom prst="roundRect">
            <a:avLst/>
          </a:prstGeom>
          <a:solidFill>
            <a:srgbClr val="99FF66">
              <a:alpha val="50196"/>
            </a:srgbClr>
          </a:solidFill>
          <a:ln w="19050">
            <a:solidFill>
              <a:schemeClr val="tx1"/>
            </a:solidFill>
          </a:ln>
          <a:effectLst/>
        </p:spPr>
        <p:txBody>
          <a:bodyPr spcFirstLastPara="0" vert="horz" wrap="square" lIns="9144" tIns="9144" rIns="9144" bIns="9144" numCol="1" spcCol="1270" anchor="ctr" anchorCtr="0">
            <a:noAutofit/>
          </a:bodyPr>
          <a:lstStyle/>
          <a:p>
            <a:pPr marL="0" marR="0" lvl="0" indent="0" algn="ctr" defTabSz="457200" rtl="0" eaLnBrk="1" fontAlgn="auto" latinLnBrk="0" hangingPunct="1">
              <a:lnSpc>
                <a:spcPct val="90000"/>
              </a:lnSpc>
              <a:spcBef>
                <a:spcPts val="0"/>
              </a:spcBef>
              <a:spcAft>
                <a:spcPts val="0"/>
              </a:spcAft>
              <a:buClrTx/>
              <a:buSzTx/>
              <a:buFontTx/>
              <a:buNone/>
              <a:tabLst/>
              <a:defRPr/>
            </a:pPr>
            <a:r>
              <a:rPr kumimoji="0" lang="en-US" sz="1600" b="1" i="0" u="none" strike="noStrike" kern="1200" cap="none" spc="0" normalizeH="0" baseline="0" noProof="0" dirty="0">
                <a:ln>
                  <a:noFill/>
                </a:ln>
                <a:solidFill>
                  <a:srgbClr val="000000"/>
                </a:solidFill>
                <a:effectLst/>
                <a:uLnTx/>
                <a:uFillTx/>
                <a:latin typeface="Calibri" panose="020F0502020204030204"/>
                <a:ea typeface="+mn-ea"/>
                <a:cs typeface="+mn-cs"/>
              </a:rPr>
              <a:t>Publishers</a:t>
            </a:r>
          </a:p>
        </p:txBody>
      </p:sp>
      <p:sp>
        <p:nvSpPr>
          <p:cNvPr id="68" name="Rectangle: Rounded Corners 67">
            <a:extLst>
              <a:ext uri="{FF2B5EF4-FFF2-40B4-BE49-F238E27FC236}">
                <a16:creationId xmlns:a16="http://schemas.microsoft.com/office/drawing/2014/main" id="{5697C912-C6A7-49F3-856A-1C29A2F83FEE}"/>
              </a:ext>
            </a:extLst>
          </p:cNvPr>
          <p:cNvSpPr/>
          <p:nvPr/>
        </p:nvSpPr>
        <p:spPr bwMode="auto">
          <a:xfrm>
            <a:off x="10591800" y="4262995"/>
            <a:ext cx="1280160" cy="1280160"/>
          </a:xfrm>
          <a:prstGeom prst="roundRect">
            <a:avLst/>
          </a:prstGeom>
          <a:solidFill>
            <a:srgbClr val="99FF66"/>
          </a:solidFill>
          <a:ln w="28575">
            <a:solidFill>
              <a:schemeClr val="tx1"/>
            </a:solidFill>
            <a:headEnd type="triangle" w="med" len="med"/>
            <a:tailEnd type="none" w="med" len="med"/>
          </a:ln>
          <a:effectLst/>
        </p:spPr>
        <p:txBody>
          <a:bodyPr spcFirstLastPara="0" vert="horz" wrap="square" lIns="9144" tIns="9144" rIns="9144" bIns="9144" numCol="1" spcCol="1270" anchor="ctr" anchorCtr="0">
            <a:noAutofit/>
          </a:bodyPr>
          <a:lstStyle/>
          <a:p>
            <a:pPr marL="0" marR="0" lvl="0" indent="0" algn="ctr" defTabSz="457200" rtl="0" eaLnBrk="1" fontAlgn="auto" latinLnBrk="0" hangingPunct="1">
              <a:lnSpc>
                <a:spcPct val="90000"/>
              </a:lnSpc>
              <a:spcBef>
                <a:spcPts val="0"/>
              </a:spcBef>
              <a:spcAft>
                <a:spcPts val="0"/>
              </a:spcAft>
              <a:buClrTx/>
              <a:buSzTx/>
              <a:buFontTx/>
              <a:buNone/>
              <a:tabLst/>
              <a:defRPr/>
            </a:pPr>
            <a:r>
              <a:rPr kumimoji="0" lang="en-US" sz="1600" b="1" i="0" u="none" strike="noStrike" kern="1200" cap="none" spc="0" normalizeH="0" baseline="0" noProof="0" dirty="0">
                <a:ln>
                  <a:noFill/>
                </a:ln>
                <a:solidFill>
                  <a:srgbClr val="000000"/>
                </a:solidFill>
                <a:effectLst/>
                <a:uLnTx/>
                <a:uFillTx/>
                <a:latin typeface="Calibri" panose="020F0502020204030204"/>
                <a:ea typeface="+mn-ea"/>
                <a:cs typeface="+mn-cs"/>
              </a:rPr>
              <a:t>Advertisers</a:t>
            </a:r>
          </a:p>
        </p:txBody>
      </p:sp>
      <p:cxnSp>
        <p:nvCxnSpPr>
          <p:cNvPr id="93" name="Straight Arrow Connector 92">
            <a:extLst>
              <a:ext uri="{FF2B5EF4-FFF2-40B4-BE49-F238E27FC236}">
                <a16:creationId xmlns:a16="http://schemas.microsoft.com/office/drawing/2014/main" id="{D20B175A-6C8A-4745-97C9-CA57169129AC}"/>
              </a:ext>
            </a:extLst>
          </p:cNvPr>
          <p:cNvCxnSpPr>
            <a:cxnSpLocks/>
          </p:cNvCxnSpPr>
          <p:nvPr/>
        </p:nvCxnSpPr>
        <p:spPr>
          <a:xfrm flipH="1">
            <a:off x="4411261" y="4900178"/>
            <a:ext cx="1048586" cy="553926"/>
          </a:xfrm>
          <a:prstGeom prst="straightConnector1">
            <a:avLst/>
          </a:prstGeom>
          <a:ln w="38100">
            <a:solidFill>
              <a:srgbClr val="C00000"/>
            </a:solidFill>
            <a:prstDash val="dash"/>
            <a:headEnd type="triangle"/>
            <a:tailEnd type="triangle"/>
          </a:ln>
        </p:spPr>
        <p:style>
          <a:lnRef idx="1">
            <a:schemeClr val="accent1"/>
          </a:lnRef>
          <a:fillRef idx="0">
            <a:schemeClr val="accent1"/>
          </a:fillRef>
          <a:effectRef idx="0">
            <a:schemeClr val="accent1"/>
          </a:effectRef>
          <a:fontRef idx="minor">
            <a:schemeClr val="tx1"/>
          </a:fontRef>
        </p:style>
      </p:cxnSp>
      <p:sp>
        <p:nvSpPr>
          <p:cNvPr id="50" name="Text Placeholder 6">
            <a:extLst>
              <a:ext uri="{FF2B5EF4-FFF2-40B4-BE49-F238E27FC236}">
                <a16:creationId xmlns:a16="http://schemas.microsoft.com/office/drawing/2014/main" id="{07E0C416-7FDE-494A-B532-012E6FD09831}"/>
              </a:ext>
            </a:extLst>
          </p:cNvPr>
          <p:cNvSpPr txBox="1">
            <a:spLocks/>
          </p:cNvSpPr>
          <p:nvPr/>
        </p:nvSpPr>
        <p:spPr>
          <a:xfrm>
            <a:off x="-298019" y="1194932"/>
            <a:ext cx="5774483" cy="448239"/>
          </a:xfrm>
          <a:prstGeom prst="rect">
            <a:avLst/>
          </a:prstGeom>
        </p:spPr>
        <p:txBody>
          <a:bodyPr vert="horz" lIns="91440" tIns="45720" rIns="91440" bIns="45720" rtlCol="0" anchor="ctr">
            <a:norm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marL="91440" marR="0" lvl="0" indent="-91440" algn="ctr" defTabSz="914400" rtl="0" eaLnBrk="1" fontAlgn="auto" latinLnBrk="0" hangingPunct="1">
              <a:lnSpc>
                <a:spcPct val="90000"/>
              </a:lnSpc>
              <a:spcBef>
                <a:spcPts val="0"/>
              </a:spcBef>
              <a:spcAft>
                <a:spcPts val="0"/>
              </a:spcAft>
              <a:buClr>
                <a:srgbClr val="7F0000"/>
              </a:buClr>
              <a:buSzPct val="100000"/>
              <a:buFont typeface="Calibri" panose="020F0502020204030204" pitchFamily="34" charset="0"/>
              <a:buChar char=" "/>
              <a:tabLst/>
              <a:defRPr/>
            </a:pPr>
            <a:r>
              <a:rPr kumimoji="0" lang="en-US" sz="2000" b="0" i="1" u="sng" strike="noStrike" kern="1200" cap="none" spc="0" normalizeH="0" baseline="0" noProof="0" dirty="0">
                <a:ln>
                  <a:noFill/>
                </a:ln>
                <a:solidFill>
                  <a:srgbClr val="B1615B"/>
                </a:solidFill>
                <a:effectLst/>
                <a:uLnTx/>
                <a:uFillTx/>
                <a:latin typeface="Calibri" panose="020F0502020204030204"/>
                <a:ea typeface="+mn-ea"/>
                <a:cs typeface="+mn-cs"/>
              </a:rPr>
              <a:t>Terminology </a:t>
            </a:r>
            <a:r>
              <a:rPr lang="en-US" i="1" u="sng" dirty="0">
                <a:solidFill>
                  <a:srgbClr val="B1615B"/>
                </a:solidFill>
                <a:latin typeface="Calibri" panose="020F0502020204030204"/>
              </a:rPr>
              <a:t>&amp; Mkt Structure</a:t>
            </a:r>
            <a:endParaRPr kumimoji="0" lang="en-US" sz="2000" b="0" i="1" u="sng" strike="noStrike" kern="1200" cap="none" spc="0" normalizeH="0" baseline="0" noProof="0" dirty="0">
              <a:ln>
                <a:noFill/>
              </a:ln>
              <a:solidFill>
                <a:srgbClr val="B1615B"/>
              </a:solidFill>
              <a:effectLst/>
              <a:uLnTx/>
              <a:uFillTx/>
              <a:latin typeface="Calibri" panose="020F0502020204030204"/>
              <a:ea typeface="+mn-ea"/>
              <a:cs typeface="+mn-cs"/>
            </a:endParaRPr>
          </a:p>
        </p:txBody>
      </p:sp>
      <p:sp>
        <p:nvSpPr>
          <p:cNvPr id="51" name="Text Placeholder 5">
            <a:extLst>
              <a:ext uri="{FF2B5EF4-FFF2-40B4-BE49-F238E27FC236}">
                <a16:creationId xmlns:a16="http://schemas.microsoft.com/office/drawing/2014/main" id="{8DC6F713-30C3-4F7E-B546-FF24B7B3DF78}"/>
              </a:ext>
            </a:extLst>
          </p:cNvPr>
          <p:cNvSpPr txBox="1">
            <a:spLocks/>
          </p:cNvSpPr>
          <p:nvPr/>
        </p:nvSpPr>
        <p:spPr>
          <a:xfrm>
            <a:off x="142791" y="1698106"/>
            <a:ext cx="4886409" cy="1240252"/>
          </a:xfrm>
          <a:prstGeom prst="rect">
            <a:avLst/>
          </a:prstGeom>
          <a:ln w="28575">
            <a:solidFill>
              <a:schemeClr val="tx1"/>
            </a:solidFill>
          </a:ln>
        </p:spPr>
        <p:txBody>
          <a:bodyPr vert="horz" lIns="0" tIns="45720" rIns="0" bIns="45720" rtlCol="0" anchor="t">
            <a:norm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marL="290513" marR="0" lvl="0" indent="-174625" algn="l" defTabSz="914400" rtl="0" eaLnBrk="1" fontAlgn="auto" latinLnBrk="0" hangingPunct="1">
              <a:lnSpc>
                <a:spcPct val="90000"/>
              </a:lnSpc>
              <a:spcBef>
                <a:spcPts val="200"/>
              </a:spcBef>
              <a:spcAft>
                <a:spcPts val="200"/>
              </a:spcAft>
              <a:buClr>
                <a:srgbClr val="7F0000"/>
              </a:buClr>
              <a:buSzPct val="100000"/>
              <a:buFont typeface="Arial" panose="020B0604020202020204" pitchFamily="34" charset="0"/>
              <a:buChar char="•"/>
              <a:tabLst/>
              <a:defRPr/>
            </a:pPr>
            <a:r>
              <a:rPr lang="en-US" sz="1600" b="1" dirty="0">
                <a:solidFill>
                  <a:srgbClr val="000000">
                    <a:lumMod val="75000"/>
                    <a:lumOff val="25000"/>
                  </a:srgbClr>
                </a:solidFill>
                <a:latin typeface="Calibri" panose="020F0502020204030204"/>
              </a:rPr>
              <a:t>Case involves “display” ads</a:t>
            </a:r>
          </a:p>
          <a:p>
            <a:pPr marL="290513" marR="0" lvl="0" indent="-174625" algn="l" defTabSz="914400" rtl="0" eaLnBrk="1" fontAlgn="auto" latinLnBrk="0" hangingPunct="1">
              <a:lnSpc>
                <a:spcPct val="90000"/>
              </a:lnSpc>
              <a:spcBef>
                <a:spcPts val="200"/>
              </a:spcBef>
              <a:spcAft>
                <a:spcPts val="200"/>
              </a:spcAft>
              <a:buClr>
                <a:srgbClr val="7F0000"/>
              </a:buClr>
              <a:buSzPct val="100000"/>
              <a:buFont typeface="Arial" panose="020B0604020202020204" pitchFamily="34" charset="0"/>
              <a:buChar char="•"/>
              <a:tabLst/>
              <a:defRPr/>
            </a:pPr>
            <a:r>
              <a:rPr lang="en-US" sz="1600" b="1" dirty="0">
                <a:solidFill>
                  <a:srgbClr val="000000">
                    <a:lumMod val="75000"/>
                    <a:lumOff val="25000"/>
                  </a:srgbClr>
                </a:solidFill>
                <a:latin typeface="Calibri" panose="020F0502020204030204"/>
              </a:rPr>
              <a:t>Publisher Ad Servers organize publisher ad sales</a:t>
            </a:r>
          </a:p>
          <a:p>
            <a:pPr marL="290513" marR="0" lvl="0" indent="-174625" algn="l" defTabSz="914400" rtl="0" eaLnBrk="1" fontAlgn="auto" latinLnBrk="0" hangingPunct="1">
              <a:lnSpc>
                <a:spcPct val="90000"/>
              </a:lnSpc>
              <a:spcBef>
                <a:spcPts val="200"/>
              </a:spcBef>
              <a:spcAft>
                <a:spcPts val="200"/>
              </a:spcAft>
              <a:buClr>
                <a:srgbClr val="7F0000"/>
              </a:buClr>
              <a:buSzPct val="100000"/>
              <a:buFont typeface="Arial" panose="020B0604020202020204" pitchFamily="34" charset="0"/>
              <a:buChar char="•"/>
              <a:tabLst/>
              <a:defRPr/>
            </a:pPr>
            <a:r>
              <a:rPr kumimoji="0" lang="en-US" sz="1600" b="1" i="0" u="none" strike="noStrike" kern="1200" cap="none" spc="0" normalizeH="0" baseline="0" noProof="0" dirty="0">
                <a:ln>
                  <a:noFill/>
                </a:ln>
                <a:solidFill>
                  <a:srgbClr val="000000">
                    <a:lumMod val="75000"/>
                    <a:lumOff val="25000"/>
                  </a:srgbClr>
                </a:solidFill>
                <a:effectLst/>
                <a:uLnTx/>
                <a:uFillTx/>
                <a:latin typeface="Calibri" panose="020F0502020204030204"/>
                <a:ea typeface="+mn-ea"/>
                <a:cs typeface="+mn-cs"/>
              </a:rPr>
              <a:t>D</a:t>
            </a:r>
            <a:r>
              <a:rPr lang="en-US" sz="1600" b="1" dirty="0" err="1">
                <a:solidFill>
                  <a:srgbClr val="000000">
                    <a:lumMod val="75000"/>
                    <a:lumOff val="25000"/>
                  </a:srgbClr>
                </a:solidFill>
                <a:latin typeface="Calibri" panose="020F0502020204030204"/>
              </a:rPr>
              <a:t>emand</a:t>
            </a:r>
            <a:r>
              <a:rPr lang="en-US" sz="1600" b="1" dirty="0">
                <a:solidFill>
                  <a:srgbClr val="000000">
                    <a:lumMod val="75000"/>
                    <a:lumOff val="25000"/>
                  </a:srgbClr>
                </a:solidFill>
                <a:latin typeface="Calibri" panose="020F0502020204030204"/>
              </a:rPr>
              <a:t> Side Platform (DSP) organizes advertiser buys</a:t>
            </a:r>
          </a:p>
          <a:p>
            <a:pPr marL="290513" marR="0" lvl="0" indent="-174625" algn="l" defTabSz="914400" rtl="0" eaLnBrk="1" fontAlgn="auto" latinLnBrk="0" hangingPunct="1">
              <a:lnSpc>
                <a:spcPct val="90000"/>
              </a:lnSpc>
              <a:spcBef>
                <a:spcPts val="200"/>
              </a:spcBef>
              <a:spcAft>
                <a:spcPts val="200"/>
              </a:spcAft>
              <a:buClr>
                <a:srgbClr val="7F0000"/>
              </a:buClr>
              <a:buSzPct val="100000"/>
              <a:buFont typeface="Arial" panose="020B0604020202020204" pitchFamily="34" charset="0"/>
              <a:buChar char="•"/>
              <a:tabLst/>
              <a:defRPr/>
            </a:pPr>
            <a:r>
              <a:rPr kumimoji="0" lang="en-US" sz="1600" b="1" i="0" u="none" strike="noStrike" kern="1200" cap="none" spc="0" normalizeH="0" baseline="0" noProof="0" dirty="0">
                <a:ln>
                  <a:noFill/>
                </a:ln>
                <a:solidFill>
                  <a:srgbClr val="000000">
                    <a:lumMod val="75000"/>
                    <a:lumOff val="25000"/>
                  </a:srgbClr>
                </a:solidFill>
                <a:effectLst/>
                <a:uLnTx/>
                <a:uFillTx/>
                <a:latin typeface="Calibri" panose="020F0502020204030204"/>
                <a:ea typeface="+mn-ea"/>
                <a:cs typeface="+mn-cs"/>
              </a:rPr>
              <a:t>Ad Exchange auctions off Publisher ads in real time</a:t>
            </a:r>
          </a:p>
        </p:txBody>
      </p:sp>
      <p:grpSp>
        <p:nvGrpSpPr>
          <p:cNvPr id="14" name="Group 13">
            <a:extLst>
              <a:ext uri="{FF2B5EF4-FFF2-40B4-BE49-F238E27FC236}">
                <a16:creationId xmlns:a16="http://schemas.microsoft.com/office/drawing/2014/main" id="{0170F117-A4A4-41A4-8DFD-7F4D0AC3AC4A}"/>
              </a:ext>
            </a:extLst>
          </p:cNvPr>
          <p:cNvGrpSpPr/>
          <p:nvPr/>
        </p:nvGrpSpPr>
        <p:grpSpPr>
          <a:xfrm>
            <a:off x="7908626" y="3986216"/>
            <a:ext cx="1405430" cy="1990882"/>
            <a:chOff x="6104113" y="2381052"/>
            <a:chExt cx="1280160" cy="1865603"/>
          </a:xfrm>
          <a:noFill/>
        </p:grpSpPr>
        <p:sp>
          <p:nvSpPr>
            <p:cNvPr id="58" name="Rectangle: Rounded Corners 57">
              <a:extLst>
                <a:ext uri="{FF2B5EF4-FFF2-40B4-BE49-F238E27FC236}">
                  <a16:creationId xmlns:a16="http://schemas.microsoft.com/office/drawing/2014/main" id="{89A60277-CD94-40B9-9B8E-30D712511018}"/>
                </a:ext>
              </a:extLst>
            </p:cNvPr>
            <p:cNvSpPr/>
            <p:nvPr/>
          </p:nvSpPr>
          <p:spPr>
            <a:xfrm>
              <a:off x="6104113" y="3411997"/>
              <a:ext cx="1280160" cy="834658"/>
            </a:xfrm>
            <a:prstGeom prst="roundRect">
              <a:avLst/>
            </a:prstGeom>
            <a:solidFill>
              <a:srgbClr val="FFFF00"/>
            </a:solidFill>
            <a:ln w="28575">
              <a:solidFill>
                <a:schemeClr val="tx1"/>
              </a:solidFill>
            </a:ln>
            <a:effectLst/>
          </p:spPr>
          <p:txBody>
            <a:bodyPr spcFirstLastPara="0" vert="horz" wrap="square" lIns="9144" tIns="9144" rIns="9144" bIns="9144" numCol="1" spcCol="1270" anchor="ctr" anchorCtr="0">
              <a:noAutofit/>
            </a:bodyPr>
            <a:lstStyle/>
            <a:p>
              <a:pPr marL="0" marR="0" lvl="0" indent="0" algn="ctr" defTabSz="457200" rtl="0" eaLnBrk="1" fontAlgn="auto" latinLnBrk="0" hangingPunct="1">
                <a:lnSpc>
                  <a:spcPct val="90000"/>
                </a:lnSpc>
                <a:spcBef>
                  <a:spcPts val="0"/>
                </a:spcBef>
                <a:spcAft>
                  <a:spcPts val="0"/>
                </a:spcAft>
                <a:buClrTx/>
                <a:buSzTx/>
                <a:buFontTx/>
                <a:buNone/>
                <a:tabLst/>
                <a:defRPr/>
              </a:pPr>
              <a:r>
                <a:rPr kumimoji="0" lang="en-US" sz="1600" b="1" i="0" u="none" strike="noStrike" kern="1200" cap="none" spc="0" normalizeH="0" baseline="0" noProof="0" dirty="0">
                  <a:ln>
                    <a:noFill/>
                  </a:ln>
                  <a:solidFill>
                    <a:srgbClr val="000000"/>
                  </a:solidFill>
                  <a:effectLst/>
                  <a:uLnTx/>
                  <a:uFillTx/>
                  <a:latin typeface="Calibri" panose="020F0502020204030204"/>
                  <a:ea typeface="+mn-ea"/>
                  <a:cs typeface="+mn-cs"/>
                </a:rPr>
                <a:t>Rival DSPs</a:t>
              </a:r>
            </a:p>
          </p:txBody>
        </p:sp>
        <p:sp>
          <p:nvSpPr>
            <p:cNvPr id="158" name="Rectangle: Rounded Corners 157">
              <a:extLst>
                <a:ext uri="{FF2B5EF4-FFF2-40B4-BE49-F238E27FC236}">
                  <a16:creationId xmlns:a16="http://schemas.microsoft.com/office/drawing/2014/main" id="{5B2BF43F-8945-4D0C-A5F6-B0738BB3F101}"/>
                </a:ext>
              </a:extLst>
            </p:cNvPr>
            <p:cNvSpPr/>
            <p:nvPr/>
          </p:nvSpPr>
          <p:spPr>
            <a:xfrm>
              <a:off x="6104113" y="2381052"/>
              <a:ext cx="1280160" cy="905822"/>
            </a:xfrm>
            <a:prstGeom prst="roundRect">
              <a:avLst/>
            </a:prstGeom>
            <a:solidFill>
              <a:srgbClr val="FFCC99"/>
            </a:solidFill>
            <a:ln w="28575">
              <a:solidFill>
                <a:schemeClr val="tx1"/>
              </a:solidFill>
            </a:ln>
            <a:effectLst/>
          </p:spPr>
          <p:txBody>
            <a:bodyPr spcFirstLastPara="0" vert="horz" wrap="square" lIns="9144" tIns="9144" rIns="9144" bIns="9144" numCol="1" spcCol="1270" anchor="ctr" anchorCtr="0">
              <a:noAutofit/>
            </a:bodyPr>
            <a:lstStyle/>
            <a:p>
              <a:pPr marL="0" marR="0" lvl="0" indent="0" algn="ctr" defTabSz="457200" rtl="0" eaLnBrk="1" fontAlgn="auto" latinLnBrk="0" hangingPunct="1">
                <a:lnSpc>
                  <a:spcPct val="90000"/>
                </a:lnSpc>
                <a:spcBef>
                  <a:spcPts val="0"/>
                </a:spcBef>
                <a:spcAft>
                  <a:spcPts val="0"/>
                </a:spcAft>
                <a:buClrTx/>
                <a:buSzTx/>
                <a:buFontTx/>
                <a:buNone/>
                <a:tabLst/>
                <a:defRPr/>
              </a:pPr>
              <a:r>
                <a:rPr kumimoji="0" lang="en-US" sz="1600" b="1" i="0" u="none" strike="noStrike" kern="1200" cap="none" spc="0" normalizeH="0" baseline="0" noProof="0" dirty="0">
                  <a:ln>
                    <a:noFill/>
                  </a:ln>
                  <a:solidFill>
                    <a:srgbClr val="000000"/>
                  </a:solidFill>
                  <a:effectLst/>
                  <a:uLnTx/>
                  <a:uFillTx/>
                  <a:latin typeface="Calibri" panose="020F0502020204030204"/>
                  <a:ea typeface="+mn-ea"/>
                  <a:cs typeface="+mn-cs"/>
                </a:rPr>
                <a:t>Google DSP</a:t>
              </a:r>
            </a:p>
          </p:txBody>
        </p:sp>
      </p:grpSp>
      <p:grpSp>
        <p:nvGrpSpPr>
          <p:cNvPr id="12" name="Group 11">
            <a:extLst>
              <a:ext uri="{FF2B5EF4-FFF2-40B4-BE49-F238E27FC236}">
                <a16:creationId xmlns:a16="http://schemas.microsoft.com/office/drawing/2014/main" id="{C72D1ADD-BCCB-4B63-9864-B61C5A8CF1DF}"/>
              </a:ext>
            </a:extLst>
          </p:cNvPr>
          <p:cNvGrpSpPr/>
          <p:nvPr/>
        </p:nvGrpSpPr>
        <p:grpSpPr>
          <a:xfrm>
            <a:off x="3131101" y="3940897"/>
            <a:ext cx="1280160" cy="2013865"/>
            <a:chOff x="3028343" y="1915774"/>
            <a:chExt cx="1280160" cy="2013865"/>
          </a:xfrm>
          <a:noFill/>
        </p:grpSpPr>
        <p:sp>
          <p:nvSpPr>
            <p:cNvPr id="160" name="Rectangle: Rounded Corners 159">
              <a:extLst>
                <a:ext uri="{FF2B5EF4-FFF2-40B4-BE49-F238E27FC236}">
                  <a16:creationId xmlns:a16="http://schemas.microsoft.com/office/drawing/2014/main" id="{E6A42E8C-B97D-4BD4-9486-825AD03E63F9}"/>
                </a:ext>
              </a:extLst>
            </p:cNvPr>
            <p:cNvSpPr/>
            <p:nvPr/>
          </p:nvSpPr>
          <p:spPr>
            <a:xfrm>
              <a:off x="3028343" y="3198119"/>
              <a:ext cx="1280160" cy="731520"/>
            </a:xfrm>
            <a:prstGeom prst="roundRect">
              <a:avLst/>
            </a:prstGeom>
            <a:solidFill>
              <a:srgbClr val="FFFF00"/>
            </a:solidFill>
            <a:ln w="28575">
              <a:solidFill>
                <a:schemeClr val="bg1">
                  <a:lumMod val="65000"/>
                </a:schemeClr>
              </a:solidFill>
            </a:ln>
            <a:effectLst/>
          </p:spPr>
          <p:txBody>
            <a:bodyPr spcFirstLastPara="0" vert="horz" wrap="square" lIns="9144" tIns="9144" rIns="9144" bIns="9144" numCol="1" spcCol="1270" anchor="ctr" anchorCtr="0">
              <a:noAutofit/>
            </a:bodyPr>
            <a:lstStyle/>
            <a:p>
              <a:pPr marL="0" marR="0" lvl="0" indent="0" algn="ctr" defTabSz="457200" rtl="0" eaLnBrk="1" fontAlgn="auto" latinLnBrk="0" hangingPunct="1">
                <a:lnSpc>
                  <a:spcPct val="90000"/>
                </a:lnSpc>
                <a:spcBef>
                  <a:spcPts val="0"/>
                </a:spcBef>
                <a:spcAft>
                  <a:spcPts val="0"/>
                </a:spcAft>
                <a:buClrTx/>
                <a:buSzTx/>
                <a:buFontTx/>
                <a:buNone/>
                <a:tabLst/>
                <a:defRPr/>
              </a:pPr>
              <a:r>
                <a:rPr kumimoji="0" lang="en-US" sz="1600" b="1" i="0" u="none" strike="noStrike" kern="1200" cap="none" spc="0" normalizeH="0" baseline="0" noProof="0" dirty="0">
                  <a:ln>
                    <a:noFill/>
                  </a:ln>
                  <a:solidFill>
                    <a:srgbClr val="000000">
                      <a:lumMod val="85000"/>
                      <a:lumOff val="15000"/>
                    </a:srgbClr>
                  </a:solidFill>
                  <a:effectLst/>
                  <a:uLnTx/>
                  <a:uFillTx/>
                  <a:latin typeface="Calibri" panose="020F0502020204030204"/>
                  <a:ea typeface="+mn-ea"/>
                  <a:cs typeface="+mn-cs"/>
                </a:rPr>
                <a:t>Rival Publisher </a:t>
              </a:r>
            </a:p>
            <a:p>
              <a:pPr marL="0" marR="0" lvl="0" indent="0" algn="ctr" defTabSz="457200" rtl="0" eaLnBrk="1" fontAlgn="auto" latinLnBrk="0" hangingPunct="1">
                <a:lnSpc>
                  <a:spcPct val="90000"/>
                </a:lnSpc>
                <a:spcBef>
                  <a:spcPts val="0"/>
                </a:spcBef>
                <a:spcAft>
                  <a:spcPts val="0"/>
                </a:spcAft>
                <a:buClrTx/>
                <a:buSzTx/>
                <a:buFontTx/>
                <a:buNone/>
                <a:tabLst/>
                <a:defRPr/>
              </a:pPr>
              <a:r>
                <a:rPr kumimoji="0" lang="en-US" sz="1600" b="1" i="0" u="none" strike="noStrike" kern="1200" cap="none" spc="0" normalizeH="0" baseline="0" noProof="0" dirty="0">
                  <a:ln>
                    <a:noFill/>
                  </a:ln>
                  <a:solidFill>
                    <a:srgbClr val="000000">
                      <a:lumMod val="85000"/>
                      <a:lumOff val="15000"/>
                    </a:srgbClr>
                  </a:solidFill>
                  <a:effectLst/>
                  <a:uLnTx/>
                  <a:uFillTx/>
                  <a:latin typeface="Calibri" panose="020F0502020204030204"/>
                  <a:ea typeface="+mn-ea"/>
                  <a:cs typeface="+mn-cs"/>
                </a:rPr>
                <a:t>Ad Server</a:t>
              </a:r>
            </a:p>
          </p:txBody>
        </p:sp>
        <p:sp>
          <p:nvSpPr>
            <p:cNvPr id="161" name="Rectangle: Rounded Corners 160">
              <a:extLst>
                <a:ext uri="{FF2B5EF4-FFF2-40B4-BE49-F238E27FC236}">
                  <a16:creationId xmlns:a16="http://schemas.microsoft.com/office/drawing/2014/main" id="{C6D7EE96-11EB-483B-9212-364033547BEB}"/>
                </a:ext>
              </a:extLst>
            </p:cNvPr>
            <p:cNvSpPr/>
            <p:nvPr/>
          </p:nvSpPr>
          <p:spPr>
            <a:xfrm>
              <a:off x="3028343" y="1915774"/>
              <a:ext cx="1280160" cy="1097280"/>
            </a:xfrm>
            <a:prstGeom prst="roundRect">
              <a:avLst/>
            </a:prstGeom>
            <a:solidFill>
              <a:srgbClr val="FFCC99"/>
            </a:solidFill>
            <a:ln w="28575">
              <a:solidFill>
                <a:srgbClr val="D7B8AB"/>
              </a:solidFill>
            </a:ln>
            <a:effectLst/>
          </p:spPr>
          <p:txBody>
            <a:bodyPr spcFirstLastPara="0" vert="horz" wrap="square" lIns="9144" tIns="9144" rIns="9144" bIns="9144" numCol="1" spcCol="1270" anchor="ctr" anchorCtr="0">
              <a:noAutofit/>
            </a:bodyPr>
            <a:lstStyle/>
            <a:p>
              <a:pPr marL="0" marR="0" lvl="0" indent="0" algn="ctr" defTabSz="457200" rtl="0" eaLnBrk="1" fontAlgn="auto" latinLnBrk="0" hangingPunct="1">
                <a:lnSpc>
                  <a:spcPct val="90000"/>
                </a:lnSpc>
                <a:spcBef>
                  <a:spcPts val="0"/>
                </a:spcBef>
                <a:spcAft>
                  <a:spcPts val="0"/>
                </a:spcAft>
                <a:buClrTx/>
                <a:buSzTx/>
                <a:buFontTx/>
                <a:buNone/>
                <a:tabLst/>
                <a:defRPr/>
              </a:pPr>
              <a:r>
                <a:rPr kumimoji="0" lang="en-US" sz="1600" b="1" i="0" u="none" strike="noStrike" kern="1200" cap="none" spc="0" normalizeH="0" baseline="0" noProof="0" dirty="0">
                  <a:ln>
                    <a:noFill/>
                  </a:ln>
                  <a:solidFill>
                    <a:srgbClr val="000000">
                      <a:lumMod val="85000"/>
                      <a:lumOff val="15000"/>
                    </a:srgbClr>
                  </a:solidFill>
                  <a:effectLst/>
                  <a:uLnTx/>
                  <a:uFillTx/>
                  <a:latin typeface="Calibri" panose="020F0502020204030204"/>
                  <a:ea typeface="+mn-ea"/>
                  <a:cs typeface="+mn-cs"/>
                </a:rPr>
                <a:t>Google Publisher </a:t>
              </a:r>
            </a:p>
            <a:p>
              <a:pPr marL="0" marR="0" lvl="0" indent="0" algn="ctr" defTabSz="457200" rtl="0" eaLnBrk="1" fontAlgn="auto" latinLnBrk="0" hangingPunct="1">
                <a:lnSpc>
                  <a:spcPct val="90000"/>
                </a:lnSpc>
                <a:spcBef>
                  <a:spcPts val="0"/>
                </a:spcBef>
                <a:spcAft>
                  <a:spcPts val="0"/>
                </a:spcAft>
                <a:buClrTx/>
                <a:buSzTx/>
                <a:buFontTx/>
                <a:buNone/>
                <a:tabLst/>
                <a:defRPr/>
              </a:pPr>
              <a:r>
                <a:rPr kumimoji="0" lang="en-US" sz="1600" b="1" i="0" u="none" strike="noStrike" kern="1200" cap="none" spc="0" normalizeH="0" baseline="0" noProof="0" dirty="0">
                  <a:ln>
                    <a:noFill/>
                  </a:ln>
                  <a:solidFill>
                    <a:srgbClr val="000000">
                      <a:lumMod val="85000"/>
                      <a:lumOff val="15000"/>
                    </a:srgbClr>
                  </a:solidFill>
                  <a:effectLst/>
                  <a:uLnTx/>
                  <a:uFillTx/>
                  <a:latin typeface="Calibri" panose="020F0502020204030204"/>
                  <a:ea typeface="+mn-ea"/>
                  <a:cs typeface="+mn-cs"/>
                </a:rPr>
                <a:t>Ad Server</a:t>
              </a:r>
            </a:p>
          </p:txBody>
        </p:sp>
      </p:grpSp>
      <p:grpSp>
        <p:nvGrpSpPr>
          <p:cNvPr id="13" name="Group 12">
            <a:extLst>
              <a:ext uri="{FF2B5EF4-FFF2-40B4-BE49-F238E27FC236}">
                <a16:creationId xmlns:a16="http://schemas.microsoft.com/office/drawing/2014/main" id="{0C52994A-1CBF-42FE-87DA-C2F78AFB70BC}"/>
              </a:ext>
            </a:extLst>
          </p:cNvPr>
          <p:cNvGrpSpPr/>
          <p:nvPr/>
        </p:nvGrpSpPr>
        <p:grpSpPr>
          <a:xfrm>
            <a:off x="5459847" y="3940897"/>
            <a:ext cx="1280160" cy="2013865"/>
            <a:chOff x="4472013" y="1915774"/>
            <a:chExt cx="1280160" cy="2013865"/>
          </a:xfrm>
          <a:noFill/>
        </p:grpSpPr>
        <p:sp>
          <p:nvSpPr>
            <p:cNvPr id="162" name="Rectangle: Rounded Corners 161">
              <a:extLst>
                <a:ext uri="{FF2B5EF4-FFF2-40B4-BE49-F238E27FC236}">
                  <a16:creationId xmlns:a16="http://schemas.microsoft.com/office/drawing/2014/main" id="{2F965A04-52B2-4C82-A276-9C93CB6583CF}"/>
                </a:ext>
              </a:extLst>
            </p:cNvPr>
            <p:cNvSpPr/>
            <p:nvPr/>
          </p:nvSpPr>
          <p:spPr>
            <a:xfrm>
              <a:off x="4472013" y="1915774"/>
              <a:ext cx="1280160" cy="1097280"/>
            </a:xfrm>
            <a:prstGeom prst="roundRect">
              <a:avLst/>
            </a:prstGeom>
            <a:solidFill>
              <a:srgbClr val="FF0000">
                <a:alpha val="40000"/>
              </a:srgbClr>
            </a:solidFill>
            <a:ln w="28575">
              <a:solidFill>
                <a:schemeClr val="tx1"/>
              </a:solidFill>
            </a:ln>
            <a:effectLst/>
          </p:spPr>
          <p:txBody>
            <a:bodyPr spcFirstLastPara="0" vert="horz" wrap="square" lIns="9144" tIns="9144" rIns="9144" bIns="9144" numCol="1" spcCol="1270" anchor="ctr" anchorCtr="0">
              <a:noAutofit/>
            </a:bodyPr>
            <a:lstStyle/>
            <a:p>
              <a:pPr marL="0" marR="0" lvl="0" indent="0" algn="ctr" defTabSz="457200" rtl="0" eaLnBrk="1" fontAlgn="auto" latinLnBrk="0" hangingPunct="1">
                <a:lnSpc>
                  <a:spcPct val="90000"/>
                </a:lnSpc>
                <a:spcBef>
                  <a:spcPts val="0"/>
                </a:spcBef>
                <a:spcAft>
                  <a:spcPts val="0"/>
                </a:spcAft>
                <a:buClrTx/>
                <a:buSzTx/>
                <a:buFontTx/>
                <a:buNone/>
                <a:tabLst/>
                <a:defRPr/>
              </a:pPr>
              <a:r>
                <a:rPr kumimoji="0" lang="en-US" sz="1600" b="1" i="0" u="none" strike="noStrike" kern="1200" cap="none" spc="0" normalizeH="0" baseline="0" noProof="0" dirty="0">
                  <a:ln>
                    <a:noFill/>
                  </a:ln>
                  <a:solidFill>
                    <a:srgbClr val="000000">
                      <a:lumMod val="85000"/>
                      <a:lumOff val="15000"/>
                    </a:srgbClr>
                  </a:solidFill>
                  <a:effectLst/>
                  <a:uLnTx/>
                  <a:uFillTx/>
                  <a:latin typeface="Calibri" panose="020F0502020204030204"/>
                  <a:ea typeface="+mn-ea"/>
                  <a:cs typeface="+mn-cs"/>
                </a:rPr>
                <a:t>Google </a:t>
              </a:r>
            </a:p>
            <a:p>
              <a:pPr marL="0" marR="0" lvl="0" indent="0" algn="ctr" defTabSz="457200" rtl="0" eaLnBrk="1" fontAlgn="auto" latinLnBrk="0" hangingPunct="1">
                <a:lnSpc>
                  <a:spcPct val="90000"/>
                </a:lnSpc>
                <a:spcBef>
                  <a:spcPts val="0"/>
                </a:spcBef>
                <a:spcAft>
                  <a:spcPts val="0"/>
                </a:spcAft>
                <a:buClrTx/>
                <a:buSzTx/>
                <a:buFontTx/>
                <a:buNone/>
                <a:tabLst/>
                <a:defRPr/>
              </a:pPr>
              <a:r>
                <a:rPr kumimoji="0" lang="en-US" sz="1600" b="1" i="0" u="none" strike="noStrike" kern="1200" cap="none" spc="0" normalizeH="0" baseline="0" noProof="0" dirty="0">
                  <a:ln>
                    <a:noFill/>
                  </a:ln>
                  <a:solidFill>
                    <a:srgbClr val="000000">
                      <a:lumMod val="85000"/>
                      <a:lumOff val="15000"/>
                    </a:srgbClr>
                  </a:solidFill>
                  <a:effectLst/>
                  <a:uLnTx/>
                  <a:uFillTx/>
                  <a:latin typeface="Calibri" panose="020F0502020204030204"/>
                  <a:ea typeface="+mn-ea"/>
                  <a:cs typeface="+mn-cs"/>
                </a:rPr>
                <a:t>Ad Exchange</a:t>
              </a:r>
            </a:p>
          </p:txBody>
        </p:sp>
        <p:sp>
          <p:nvSpPr>
            <p:cNvPr id="163" name="Rectangle: Rounded Corners 162">
              <a:extLst>
                <a:ext uri="{FF2B5EF4-FFF2-40B4-BE49-F238E27FC236}">
                  <a16:creationId xmlns:a16="http://schemas.microsoft.com/office/drawing/2014/main" id="{60DA438E-9942-46BD-AEF3-800D76490A02}"/>
                </a:ext>
              </a:extLst>
            </p:cNvPr>
            <p:cNvSpPr/>
            <p:nvPr/>
          </p:nvSpPr>
          <p:spPr>
            <a:xfrm>
              <a:off x="4472013" y="3198119"/>
              <a:ext cx="1280160" cy="731520"/>
            </a:xfrm>
            <a:prstGeom prst="roundRect">
              <a:avLst/>
            </a:prstGeom>
            <a:solidFill>
              <a:srgbClr val="FFFF00"/>
            </a:solidFill>
            <a:ln w="28575">
              <a:solidFill>
                <a:schemeClr val="tx1"/>
              </a:solidFill>
            </a:ln>
            <a:effectLst/>
          </p:spPr>
          <p:txBody>
            <a:bodyPr spcFirstLastPara="0" vert="horz" wrap="square" lIns="9144" tIns="9144" rIns="9144" bIns="9144" numCol="1" spcCol="1270" anchor="ctr" anchorCtr="0">
              <a:noAutofit/>
            </a:bodyPr>
            <a:lstStyle/>
            <a:p>
              <a:pPr marL="0" marR="0" lvl="0" indent="0" algn="ctr" defTabSz="457200" rtl="0" eaLnBrk="1" fontAlgn="auto" latinLnBrk="0" hangingPunct="1">
                <a:lnSpc>
                  <a:spcPct val="90000"/>
                </a:lnSpc>
                <a:spcBef>
                  <a:spcPts val="0"/>
                </a:spcBef>
                <a:spcAft>
                  <a:spcPts val="0"/>
                </a:spcAft>
                <a:buClrTx/>
                <a:buSzTx/>
                <a:buFontTx/>
                <a:buNone/>
                <a:tabLst/>
                <a:defRPr/>
              </a:pPr>
              <a:r>
                <a:rPr kumimoji="0" lang="en-US" sz="1600" b="1" i="0" u="none" strike="noStrike" kern="1200" cap="none" spc="0" normalizeH="0" baseline="0" noProof="0" dirty="0">
                  <a:ln>
                    <a:noFill/>
                  </a:ln>
                  <a:solidFill>
                    <a:srgbClr val="000000">
                      <a:lumMod val="85000"/>
                      <a:lumOff val="15000"/>
                    </a:srgbClr>
                  </a:solidFill>
                  <a:effectLst/>
                  <a:uLnTx/>
                  <a:uFillTx/>
                  <a:latin typeface="Calibri" panose="020F0502020204030204"/>
                  <a:ea typeface="+mn-ea"/>
                  <a:cs typeface="+mn-cs"/>
                </a:rPr>
                <a:t>Rival</a:t>
              </a:r>
            </a:p>
            <a:p>
              <a:pPr marL="0" marR="0" lvl="0" indent="0" algn="ctr" defTabSz="457200" rtl="0" eaLnBrk="1" fontAlgn="auto" latinLnBrk="0" hangingPunct="1">
                <a:lnSpc>
                  <a:spcPct val="90000"/>
                </a:lnSpc>
                <a:spcBef>
                  <a:spcPts val="0"/>
                </a:spcBef>
                <a:spcAft>
                  <a:spcPts val="0"/>
                </a:spcAft>
                <a:buClrTx/>
                <a:buSzTx/>
                <a:buFontTx/>
                <a:buNone/>
                <a:tabLst/>
                <a:defRPr/>
              </a:pPr>
              <a:r>
                <a:rPr kumimoji="0" lang="en-US" sz="1600" b="1" i="0" u="none" strike="noStrike" kern="1200" cap="none" spc="0" normalizeH="0" baseline="0" noProof="0" dirty="0">
                  <a:ln>
                    <a:noFill/>
                  </a:ln>
                  <a:solidFill>
                    <a:srgbClr val="000000">
                      <a:lumMod val="85000"/>
                      <a:lumOff val="15000"/>
                    </a:srgbClr>
                  </a:solidFill>
                  <a:effectLst/>
                  <a:uLnTx/>
                  <a:uFillTx/>
                  <a:latin typeface="Calibri" panose="020F0502020204030204"/>
                  <a:ea typeface="+mn-ea"/>
                  <a:cs typeface="+mn-cs"/>
                </a:rPr>
                <a:t>Ad Exchange</a:t>
              </a:r>
            </a:p>
          </p:txBody>
        </p:sp>
      </p:grpSp>
      <p:cxnSp>
        <p:nvCxnSpPr>
          <p:cNvPr id="166" name="Straight Arrow Connector 165">
            <a:extLst>
              <a:ext uri="{FF2B5EF4-FFF2-40B4-BE49-F238E27FC236}">
                <a16:creationId xmlns:a16="http://schemas.microsoft.com/office/drawing/2014/main" id="{9561C54A-8326-4CDA-B1E7-F53F4DF6EF92}"/>
              </a:ext>
            </a:extLst>
          </p:cNvPr>
          <p:cNvCxnSpPr>
            <a:cxnSpLocks/>
            <a:stCxn id="163" idx="1"/>
            <a:endCxn id="160" idx="3"/>
          </p:cNvCxnSpPr>
          <p:nvPr/>
        </p:nvCxnSpPr>
        <p:spPr>
          <a:xfrm flipH="1">
            <a:off x="4411261" y="5589002"/>
            <a:ext cx="1048586" cy="0"/>
          </a:xfrm>
          <a:prstGeom prst="straightConnector1">
            <a:avLst/>
          </a:prstGeom>
          <a:ln w="38100">
            <a:solidFill>
              <a:srgbClr val="00B05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67" name="Straight Arrow Connector 166">
            <a:extLst>
              <a:ext uri="{FF2B5EF4-FFF2-40B4-BE49-F238E27FC236}">
                <a16:creationId xmlns:a16="http://schemas.microsoft.com/office/drawing/2014/main" id="{7A2DC3DF-E423-49CB-8CB6-B7CB6B965C90}"/>
              </a:ext>
            </a:extLst>
          </p:cNvPr>
          <p:cNvCxnSpPr>
            <a:cxnSpLocks/>
            <a:stCxn id="162" idx="1"/>
            <a:endCxn id="161" idx="3"/>
          </p:cNvCxnSpPr>
          <p:nvPr/>
        </p:nvCxnSpPr>
        <p:spPr>
          <a:xfrm flipH="1">
            <a:off x="4411261" y="4489537"/>
            <a:ext cx="1048586" cy="0"/>
          </a:xfrm>
          <a:prstGeom prst="straightConnector1">
            <a:avLst/>
          </a:prstGeom>
          <a:ln w="38100">
            <a:solidFill>
              <a:srgbClr val="00B05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74" name="Straight Arrow Connector 173">
            <a:extLst>
              <a:ext uri="{FF2B5EF4-FFF2-40B4-BE49-F238E27FC236}">
                <a16:creationId xmlns:a16="http://schemas.microsoft.com/office/drawing/2014/main" id="{FBBE73F8-7311-4EA3-BD03-B0B81A7BB9CB}"/>
              </a:ext>
            </a:extLst>
          </p:cNvPr>
          <p:cNvCxnSpPr>
            <a:cxnSpLocks/>
          </p:cNvCxnSpPr>
          <p:nvPr/>
        </p:nvCxnSpPr>
        <p:spPr>
          <a:xfrm flipH="1" flipV="1">
            <a:off x="4427878" y="4903075"/>
            <a:ext cx="1048586" cy="553926"/>
          </a:xfrm>
          <a:prstGeom prst="straightConnector1">
            <a:avLst/>
          </a:prstGeom>
          <a:ln w="38100">
            <a:solidFill>
              <a:srgbClr val="C00000"/>
            </a:solidFill>
            <a:prstDash val="dash"/>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76" name="Straight Arrow Connector 175">
            <a:extLst>
              <a:ext uri="{FF2B5EF4-FFF2-40B4-BE49-F238E27FC236}">
                <a16:creationId xmlns:a16="http://schemas.microsoft.com/office/drawing/2014/main" id="{E9C85D19-566A-4F66-8E41-D5BB588A1714}"/>
              </a:ext>
            </a:extLst>
          </p:cNvPr>
          <p:cNvCxnSpPr>
            <a:cxnSpLocks/>
          </p:cNvCxnSpPr>
          <p:nvPr/>
        </p:nvCxnSpPr>
        <p:spPr>
          <a:xfrm flipH="1">
            <a:off x="6740007" y="5583555"/>
            <a:ext cx="1048586" cy="0"/>
          </a:xfrm>
          <a:prstGeom prst="straightConnector1">
            <a:avLst/>
          </a:prstGeom>
          <a:ln w="38100">
            <a:solidFill>
              <a:srgbClr val="00B05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77" name="Straight Arrow Connector 176">
            <a:extLst>
              <a:ext uri="{FF2B5EF4-FFF2-40B4-BE49-F238E27FC236}">
                <a16:creationId xmlns:a16="http://schemas.microsoft.com/office/drawing/2014/main" id="{77468B5D-47EC-4C12-A46D-B65B1D7463FF}"/>
              </a:ext>
            </a:extLst>
          </p:cNvPr>
          <p:cNvCxnSpPr>
            <a:cxnSpLocks/>
          </p:cNvCxnSpPr>
          <p:nvPr/>
        </p:nvCxnSpPr>
        <p:spPr>
          <a:xfrm flipH="1">
            <a:off x="6756624" y="4508583"/>
            <a:ext cx="1048586" cy="0"/>
          </a:xfrm>
          <a:prstGeom prst="straightConnector1">
            <a:avLst/>
          </a:prstGeom>
          <a:ln w="38100">
            <a:solidFill>
              <a:srgbClr val="00B05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78" name="Straight Arrow Connector 177">
            <a:extLst>
              <a:ext uri="{FF2B5EF4-FFF2-40B4-BE49-F238E27FC236}">
                <a16:creationId xmlns:a16="http://schemas.microsoft.com/office/drawing/2014/main" id="{F2ED2414-0A77-4FE8-A5C8-3024848FDB87}"/>
              </a:ext>
            </a:extLst>
          </p:cNvPr>
          <p:cNvCxnSpPr>
            <a:cxnSpLocks/>
          </p:cNvCxnSpPr>
          <p:nvPr/>
        </p:nvCxnSpPr>
        <p:spPr>
          <a:xfrm flipH="1" flipV="1">
            <a:off x="6756624" y="4897628"/>
            <a:ext cx="1048586" cy="553926"/>
          </a:xfrm>
          <a:prstGeom prst="straightConnector1">
            <a:avLst/>
          </a:prstGeom>
          <a:ln w="38100">
            <a:solidFill>
              <a:srgbClr val="C00000"/>
            </a:solidFill>
            <a:prstDash val="dash"/>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52" name="Straight Arrow Connector 51">
            <a:extLst>
              <a:ext uri="{FF2B5EF4-FFF2-40B4-BE49-F238E27FC236}">
                <a16:creationId xmlns:a16="http://schemas.microsoft.com/office/drawing/2014/main" id="{16258079-E8E8-4E42-BED4-D419721B1716}"/>
              </a:ext>
            </a:extLst>
          </p:cNvPr>
          <p:cNvCxnSpPr>
            <a:cxnSpLocks/>
          </p:cNvCxnSpPr>
          <p:nvPr/>
        </p:nvCxnSpPr>
        <p:spPr>
          <a:xfrm flipH="1">
            <a:off x="6756624" y="4960503"/>
            <a:ext cx="1048586" cy="553926"/>
          </a:xfrm>
          <a:prstGeom prst="straightConnector1">
            <a:avLst/>
          </a:prstGeom>
          <a:ln w="38100">
            <a:solidFill>
              <a:srgbClr val="C00000"/>
            </a:solidFill>
            <a:prstDash val="dash"/>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54" name="Straight Arrow Connector 53">
            <a:extLst>
              <a:ext uri="{FF2B5EF4-FFF2-40B4-BE49-F238E27FC236}">
                <a16:creationId xmlns:a16="http://schemas.microsoft.com/office/drawing/2014/main" id="{1B58B56D-DCEC-4535-BF74-8B72AD74EDCE}"/>
              </a:ext>
            </a:extLst>
          </p:cNvPr>
          <p:cNvCxnSpPr>
            <a:cxnSpLocks/>
          </p:cNvCxnSpPr>
          <p:nvPr/>
        </p:nvCxnSpPr>
        <p:spPr>
          <a:xfrm flipH="1">
            <a:off x="1847025" y="4489537"/>
            <a:ext cx="1069119" cy="477924"/>
          </a:xfrm>
          <a:prstGeom prst="straightConnector1">
            <a:avLst/>
          </a:prstGeom>
          <a:ln w="38100">
            <a:solidFill>
              <a:srgbClr val="0070C0"/>
            </a:solidFill>
            <a:prstDash val="solid"/>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5" name="Straight Arrow Connector 54">
            <a:extLst>
              <a:ext uri="{FF2B5EF4-FFF2-40B4-BE49-F238E27FC236}">
                <a16:creationId xmlns:a16="http://schemas.microsoft.com/office/drawing/2014/main" id="{05166227-76D8-48BF-92A2-B1BD5794F2D0}"/>
              </a:ext>
            </a:extLst>
          </p:cNvPr>
          <p:cNvCxnSpPr>
            <a:cxnSpLocks/>
          </p:cNvCxnSpPr>
          <p:nvPr/>
        </p:nvCxnSpPr>
        <p:spPr>
          <a:xfrm flipH="1" flipV="1">
            <a:off x="1867558" y="5038177"/>
            <a:ext cx="1048586" cy="553926"/>
          </a:xfrm>
          <a:prstGeom prst="straightConnector1">
            <a:avLst/>
          </a:prstGeom>
          <a:ln w="38100">
            <a:solidFill>
              <a:srgbClr val="0070C0"/>
            </a:solidFill>
            <a:prstDash val="solid"/>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6" name="Straight Arrow Connector 55">
            <a:extLst>
              <a:ext uri="{FF2B5EF4-FFF2-40B4-BE49-F238E27FC236}">
                <a16:creationId xmlns:a16="http://schemas.microsoft.com/office/drawing/2014/main" id="{01566B07-A060-4D06-BB19-6846DB32E3A1}"/>
              </a:ext>
            </a:extLst>
          </p:cNvPr>
          <p:cNvCxnSpPr>
            <a:cxnSpLocks/>
          </p:cNvCxnSpPr>
          <p:nvPr/>
        </p:nvCxnSpPr>
        <p:spPr>
          <a:xfrm flipH="1">
            <a:off x="9396008" y="4896160"/>
            <a:ext cx="1069119" cy="477924"/>
          </a:xfrm>
          <a:prstGeom prst="straightConnector1">
            <a:avLst/>
          </a:prstGeom>
          <a:ln w="38100">
            <a:solidFill>
              <a:srgbClr val="0070C0"/>
            </a:solidFill>
            <a:prstDash val="solid"/>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57" name="Straight Arrow Connector 56">
            <a:extLst>
              <a:ext uri="{FF2B5EF4-FFF2-40B4-BE49-F238E27FC236}">
                <a16:creationId xmlns:a16="http://schemas.microsoft.com/office/drawing/2014/main" id="{CB13ABA2-40E6-45FE-8F90-6F0365A382E1}"/>
              </a:ext>
            </a:extLst>
          </p:cNvPr>
          <p:cNvCxnSpPr>
            <a:cxnSpLocks/>
          </p:cNvCxnSpPr>
          <p:nvPr/>
        </p:nvCxnSpPr>
        <p:spPr>
          <a:xfrm flipH="1" flipV="1">
            <a:off x="9428635" y="4332396"/>
            <a:ext cx="1015959" cy="434104"/>
          </a:xfrm>
          <a:prstGeom prst="straightConnector1">
            <a:avLst/>
          </a:prstGeom>
          <a:ln w="38100">
            <a:solidFill>
              <a:srgbClr val="0070C0"/>
            </a:solidFill>
            <a:prstDash val="solid"/>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59" name="Text Placeholder 6">
            <a:extLst>
              <a:ext uri="{FF2B5EF4-FFF2-40B4-BE49-F238E27FC236}">
                <a16:creationId xmlns:a16="http://schemas.microsoft.com/office/drawing/2014/main" id="{04C3C3B6-1A23-4DFC-AD61-18B25DD282E7}"/>
              </a:ext>
            </a:extLst>
          </p:cNvPr>
          <p:cNvSpPr txBox="1">
            <a:spLocks/>
          </p:cNvSpPr>
          <p:nvPr/>
        </p:nvSpPr>
        <p:spPr>
          <a:xfrm>
            <a:off x="5367132" y="1182326"/>
            <a:ext cx="5774483" cy="448239"/>
          </a:xfrm>
          <a:prstGeom prst="rect">
            <a:avLst/>
          </a:prstGeom>
        </p:spPr>
        <p:txBody>
          <a:bodyPr vert="horz" lIns="91440" tIns="45720" rIns="91440" bIns="45720" rtlCol="0" anchor="ctr">
            <a:norm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marL="91440" marR="0" lvl="0" indent="-91440" algn="ctr" defTabSz="914400" rtl="0" eaLnBrk="1" fontAlgn="auto" latinLnBrk="0" hangingPunct="1">
              <a:lnSpc>
                <a:spcPct val="90000"/>
              </a:lnSpc>
              <a:spcBef>
                <a:spcPts val="0"/>
              </a:spcBef>
              <a:spcAft>
                <a:spcPts val="0"/>
              </a:spcAft>
              <a:buClr>
                <a:srgbClr val="7F0000"/>
              </a:buClr>
              <a:buSzPct val="100000"/>
              <a:buFont typeface="Calibri" panose="020F0502020204030204" pitchFamily="34" charset="0"/>
              <a:buChar char=" "/>
              <a:tabLst/>
              <a:defRPr/>
            </a:pPr>
            <a:r>
              <a:rPr kumimoji="0" lang="en-US" sz="2000" b="0" i="1" u="sng" strike="noStrike" kern="1200" cap="none" spc="0" normalizeH="0" baseline="0" noProof="0" dirty="0">
                <a:ln>
                  <a:noFill/>
                </a:ln>
                <a:solidFill>
                  <a:srgbClr val="B1615B"/>
                </a:solidFill>
                <a:effectLst/>
                <a:uLnTx/>
                <a:uFillTx/>
                <a:latin typeface="Calibri" panose="020F0502020204030204"/>
                <a:ea typeface="+mn-ea"/>
                <a:cs typeface="+mn-cs"/>
              </a:rPr>
              <a:t>Google Alleged Anticompetitive Conduct</a:t>
            </a:r>
          </a:p>
        </p:txBody>
      </p:sp>
      <p:sp>
        <p:nvSpPr>
          <p:cNvPr id="60" name="Text Placeholder 5">
            <a:extLst>
              <a:ext uri="{FF2B5EF4-FFF2-40B4-BE49-F238E27FC236}">
                <a16:creationId xmlns:a16="http://schemas.microsoft.com/office/drawing/2014/main" id="{1092D125-67E6-4AF8-9201-31A6745DFCEE}"/>
              </a:ext>
            </a:extLst>
          </p:cNvPr>
          <p:cNvSpPr txBox="1">
            <a:spLocks/>
          </p:cNvSpPr>
          <p:nvPr/>
        </p:nvSpPr>
        <p:spPr>
          <a:xfrm>
            <a:off x="5547361" y="1705199"/>
            <a:ext cx="6324599" cy="1777807"/>
          </a:xfrm>
          <a:prstGeom prst="rect">
            <a:avLst/>
          </a:prstGeom>
          <a:ln w="28575">
            <a:solidFill>
              <a:schemeClr val="tx1"/>
            </a:solidFill>
          </a:ln>
        </p:spPr>
        <p:txBody>
          <a:bodyPr vert="horz" lIns="0" tIns="45720" rIns="0" bIns="45720" rtlCol="0" anchor="t">
            <a:no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marL="290513" marR="0" lvl="0" indent="-174625" algn="l" defTabSz="914400" rtl="0" eaLnBrk="1" fontAlgn="auto" latinLnBrk="0" hangingPunct="1">
              <a:lnSpc>
                <a:spcPct val="90000"/>
              </a:lnSpc>
              <a:spcBef>
                <a:spcPts val="200"/>
              </a:spcBef>
              <a:spcAft>
                <a:spcPts val="200"/>
              </a:spcAft>
              <a:buClr>
                <a:srgbClr val="7F0000"/>
              </a:buClr>
              <a:buSzPct val="100000"/>
              <a:buFont typeface="Arial" panose="020B0604020202020204" pitchFamily="34" charset="0"/>
              <a:buChar char="•"/>
              <a:tabLst/>
              <a:defRPr/>
            </a:pPr>
            <a:r>
              <a:rPr lang="en-US" sz="1600" b="1" dirty="0">
                <a:solidFill>
                  <a:srgbClr val="000000">
                    <a:lumMod val="75000"/>
                    <a:lumOff val="25000"/>
                  </a:srgbClr>
                </a:solidFill>
                <a:latin typeface="Calibri" panose="020F0502020204030204"/>
              </a:rPr>
              <a:t>Prevent “interoperability” between Google Exchange and Rival Ad Servers  and DSPs</a:t>
            </a:r>
          </a:p>
          <a:p>
            <a:pPr marL="290513" lvl="0" indent="-174625">
              <a:spcBef>
                <a:spcPts val="200"/>
              </a:spcBef>
              <a:buClr>
                <a:srgbClr val="7F0000"/>
              </a:buClr>
              <a:buFont typeface="Arial" panose="020B0604020202020204" pitchFamily="34" charset="0"/>
              <a:buChar char="•"/>
              <a:defRPr/>
            </a:pPr>
            <a:r>
              <a:rPr lang="en-US" sz="1600" b="1" dirty="0">
                <a:solidFill>
                  <a:srgbClr val="000000">
                    <a:lumMod val="75000"/>
                    <a:lumOff val="25000"/>
                  </a:srgbClr>
                </a:solidFill>
                <a:latin typeface="Calibri" panose="020F0502020204030204"/>
              </a:rPr>
              <a:t>Prevent “interoperability” between Rival Exchanges and Google Ad Servers and DSPs</a:t>
            </a:r>
          </a:p>
          <a:p>
            <a:pPr marL="290513" marR="0" lvl="0" indent="-174625" algn="l" defTabSz="914400" rtl="0" eaLnBrk="1" fontAlgn="auto" latinLnBrk="0" hangingPunct="1">
              <a:lnSpc>
                <a:spcPct val="90000"/>
              </a:lnSpc>
              <a:spcBef>
                <a:spcPts val="200"/>
              </a:spcBef>
              <a:spcAft>
                <a:spcPts val="200"/>
              </a:spcAft>
              <a:buClr>
                <a:srgbClr val="7F0000"/>
              </a:buClr>
              <a:buSzPct val="100000"/>
              <a:buFont typeface="Arial" panose="020B0604020202020204" pitchFamily="34" charset="0"/>
              <a:buChar char="•"/>
              <a:tabLst/>
              <a:defRPr/>
            </a:pPr>
            <a:r>
              <a:rPr lang="en-US" sz="1600" b="1" dirty="0">
                <a:solidFill>
                  <a:srgbClr val="000000">
                    <a:lumMod val="75000"/>
                    <a:lumOff val="25000"/>
                  </a:srgbClr>
                </a:solidFill>
                <a:latin typeface="Calibri" panose="020F0502020204030204"/>
              </a:rPr>
              <a:t>Obtain Advertiser and Publisher Exclusives for Google Ad Servers and DSPs</a:t>
            </a:r>
          </a:p>
          <a:p>
            <a:pPr marL="290513" marR="0" lvl="0" indent="-174625" algn="l" defTabSz="914400" rtl="0" eaLnBrk="1" fontAlgn="auto" latinLnBrk="0" hangingPunct="1">
              <a:lnSpc>
                <a:spcPct val="90000"/>
              </a:lnSpc>
              <a:spcBef>
                <a:spcPts val="200"/>
              </a:spcBef>
              <a:spcAft>
                <a:spcPts val="200"/>
              </a:spcAft>
              <a:buClr>
                <a:srgbClr val="7F0000"/>
              </a:buClr>
              <a:buSzPct val="100000"/>
              <a:buFont typeface="Arial" panose="020B0604020202020204" pitchFamily="34" charset="0"/>
              <a:buChar char="•"/>
              <a:tabLst/>
              <a:defRPr/>
            </a:pPr>
            <a:r>
              <a:rPr kumimoji="0" lang="en-US" sz="1600" b="1" i="0" u="none" strike="noStrike" kern="1200" cap="none" spc="0" normalizeH="0" baseline="0" noProof="0" dirty="0">
                <a:ln>
                  <a:noFill/>
                </a:ln>
                <a:solidFill>
                  <a:srgbClr val="000000">
                    <a:lumMod val="75000"/>
                    <a:lumOff val="25000"/>
                  </a:srgbClr>
                </a:solidFill>
                <a:effectLst/>
                <a:uLnTx/>
                <a:uFillTx/>
                <a:latin typeface="Calibri" panose="020F0502020204030204"/>
                <a:ea typeface="+mn-ea"/>
                <a:cs typeface="+mn-cs"/>
              </a:rPr>
              <a:t>Prohibit rival DSPs </a:t>
            </a:r>
            <a:r>
              <a:rPr kumimoji="0" lang="en-US" sz="1600" b="1" i="0" u="none" strike="noStrike" kern="1200" cap="none" spc="0" normalizeH="0" baseline="0" noProof="0" dirty="0" err="1">
                <a:ln>
                  <a:noFill/>
                </a:ln>
                <a:solidFill>
                  <a:srgbClr val="000000">
                    <a:lumMod val="75000"/>
                    <a:lumOff val="25000"/>
                  </a:srgbClr>
                </a:solidFill>
                <a:effectLst/>
                <a:uLnTx/>
                <a:uFillTx/>
                <a:latin typeface="Calibri" panose="020F0502020204030204"/>
                <a:ea typeface="+mn-ea"/>
                <a:cs typeface="+mn-cs"/>
              </a:rPr>
              <a:t>fro</a:t>
            </a:r>
            <a:r>
              <a:rPr lang="en-US" sz="1600" b="1" dirty="0">
                <a:solidFill>
                  <a:srgbClr val="000000">
                    <a:lumMod val="75000"/>
                    <a:lumOff val="25000"/>
                  </a:srgbClr>
                </a:solidFill>
                <a:latin typeface="Calibri" panose="020F0502020204030204"/>
              </a:rPr>
              <a:t>m bidding for You Tube ads; Google exclusivity</a:t>
            </a:r>
            <a:endParaRPr kumimoji="0" lang="en-US" sz="1600" b="1" i="0" u="none" strike="noStrike" kern="1200" cap="none" spc="0" normalizeH="0" baseline="0" noProof="0" dirty="0">
              <a:ln>
                <a:noFill/>
              </a:ln>
              <a:solidFill>
                <a:srgbClr val="000000">
                  <a:lumMod val="75000"/>
                  <a:lumOff val="25000"/>
                </a:srgbClr>
              </a:solidFill>
              <a:effectLst/>
              <a:uLnTx/>
              <a:uFillTx/>
              <a:latin typeface="Calibri" panose="020F0502020204030204"/>
              <a:ea typeface="+mn-ea"/>
              <a:cs typeface="+mn-cs"/>
            </a:endParaRPr>
          </a:p>
        </p:txBody>
      </p:sp>
      <p:sp>
        <p:nvSpPr>
          <p:cNvPr id="35" name="Rectangle: Rounded Corners 34">
            <a:extLst>
              <a:ext uri="{FF2B5EF4-FFF2-40B4-BE49-F238E27FC236}">
                <a16:creationId xmlns:a16="http://schemas.microsoft.com/office/drawing/2014/main" id="{E4E36BE1-A1C2-4D20-BB7B-9AFFF0E241FC}"/>
              </a:ext>
            </a:extLst>
          </p:cNvPr>
          <p:cNvSpPr/>
          <p:nvPr/>
        </p:nvSpPr>
        <p:spPr bwMode="auto">
          <a:xfrm>
            <a:off x="713726" y="5830768"/>
            <a:ext cx="975847" cy="890707"/>
          </a:xfrm>
          <a:prstGeom prst="roundRect">
            <a:avLst/>
          </a:prstGeom>
          <a:solidFill>
            <a:srgbClr val="99FF66">
              <a:alpha val="50196"/>
            </a:srgbClr>
          </a:solidFill>
          <a:ln w="19050">
            <a:solidFill>
              <a:schemeClr val="tx1"/>
            </a:solidFill>
          </a:ln>
          <a:effectLst/>
        </p:spPr>
        <p:txBody>
          <a:bodyPr spcFirstLastPara="0" vert="horz" wrap="square" lIns="9144" tIns="9144" rIns="9144" bIns="9144" numCol="1" spcCol="1270" anchor="ctr" anchorCtr="0">
            <a:noAutofit/>
          </a:bodyPr>
          <a:lstStyle/>
          <a:p>
            <a:pPr marL="0" marR="0" lvl="0" indent="0" algn="ctr" defTabSz="457200" rtl="0" eaLnBrk="1" fontAlgn="auto" latinLnBrk="0" hangingPunct="1">
              <a:lnSpc>
                <a:spcPct val="90000"/>
              </a:lnSpc>
              <a:spcBef>
                <a:spcPts val="0"/>
              </a:spcBef>
              <a:spcAft>
                <a:spcPts val="0"/>
              </a:spcAft>
              <a:buClrTx/>
              <a:buSzTx/>
              <a:buFontTx/>
              <a:buNone/>
              <a:tabLst/>
              <a:defRPr/>
            </a:pPr>
            <a:r>
              <a:rPr kumimoji="0" lang="en-US" sz="1600" b="1" i="0" u="none" strike="noStrike" kern="1200" cap="none" spc="0" normalizeH="0" baseline="0" noProof="0" dirty="0">
                <a:ln>
                  <a:noFill/>
                </a:ln>
                <a:solidFill>
                  <a:srgbClr val="000000"/>
                </a:solidFill>
                <a:effectLst/>
                <a:uLnTx/>
                <a:uFillTx/>
                <a:latin typeface="Calibri" panose="020F0502020204030204"/>
                <a:ea typeface="+mn-ea"/>
                <a:cs typeface="+mn-cs"/>
              </a:rPr>
              <a:t>You Tube</a:t>
            </a:r>
          </a:p>
        </p:txBody>
      </p:sp>
      <p:cxnSp>
        <p:nvCxnSpPr>
          <p:cNvPr id="37" name="Straight Arrow Connector 36">
            <a:extLst>
              <a:ext uri="{FF2B5EF4-FFF2-40B4-BE49-F238E27FC236}">
                <a16:creationId xmlns:a16="http://schemas.microsoft.com/office/drawing/2014/main" id="{FEDC0597-D6B6-4FBA-97E9-C2B50D80A18A}"/>
              </a:ext>
            </a:extLst>
          </p:cNvPr>
          <p:cNvCxnSpPr>
            <a:cxnSpLocks/>
          </p:cNvCxnSpPr>
          <p:nvPr/>
        </p:nvCxnSpPr>
        <p:spPr>
          <a:xfrm flipH="1">
            <a:off x="1786066" y="6018064"/>
            <a:ext cx="3591829" cy="366630"/>
          </a:xfrm>
          <a:prstGeom prst="straightConnector1">
            <a:avLst/>
          </a:prstGeom>
          <a:ln w="38100">
            <a:solidFill>
              <a:srgbClr val="C00000"/>
            </a:solidFill>
            <a:prstDash val="dash"/>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41" name="Straight Arrow Connector 40">
            <a:extLst>
              <a:ext uri="{FF2B5EF4-FFF2-40B4-BE49-F238E27FC236}">
                <a16:creationId xmlns:a16="http://schemas.microsoft.com/office/drawing/2014/main" id="{801F2F0B-6986-4751-A514-11AF483553AB}"/>
              </a:ext>
            </a:extLst>
          </p:cNvPr>
          <p:cNvCxnSpPr>
            <a:cxnSpLocks/>
          </p:cNvCxnSpPr>
          <p:nvPr/>
        </p:nvCxnSpPr>
        <p:spPr>
          <a:xfrm flipH="1">
            <a:off x="1786066" y="6086763"/>
            <a:ext cx="6098094" cy="422640"/>
          </a:xfrm>
          <a:prstGeom prst="straightConnector1">
            <a:avLst/>
          </a:prstGeom>
          <a:ln w="38100">
            <a:solidFill>
              <a:srgbClr val="C00000"/>
            </a:solidFill>
            <a:prstDash val="dash"/>
            <a:headEnd type="triangle"/>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12581057"/>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93045E-6097-4754-8363-311DAE744DA8}"/>
              </a:ext>
            </a:extLst>
          </p:cNvPr>
          <p:cNvSpPr>
            <a:spLocks noGrp="1"/>
          </p:cNvSpPr>
          <p:nvPr>
            <p:ph type="title"/>
          </p:nvPr>
        </p:nvSpPr>
        <p:spPr/>
        <p:txBody>
          <a:bodyPr/>
          <a:lstStyle/>
          <a:p>
            <a:r>
              <a:rPr lang="en-US" i="1" dirty="0"/>
              <a:t>Epic v. Apple</a:t>
            </a:r>
            <a:r>
              <a:rPr lang="en-US" dirty="0"/>
              <a:t> Complaint</a:t>
            </a:r>
          </a:p>
        </p:txBody>
      </p:sp>
      <p:sp>
        <p:nvSpPr>
          <p:cNvPr id="3" name="Content Placeholder 2">
            <a:extLst>
              <a:ext uri="{FF2B5EF4-FFF2-40B4-BE49-F238E27FC236}">
                <a16:creationId xmlns:a16="http://schemas.microsoft.com/office/drawing/2014/main" id="{88064007-320B-4AA0-918F-E8C546485EF1}"/>
              </a:ext>
            </a:extLst>
          </p:cNvPr>
          <p:cNvSpPr>
            <a:spLocks noGrp="1"/>
          </p:cNvSpPr>
          <p:nvPr>
            <p:ph idx="1"/>
          </p:nvPr>
        </p:nvSpPr>
        <p:spPr/>
        <p:txBody>
          <a:bodyPr>
            <a:normAutofit fontScale="92500" lnSpcReduction="10000"/>
          </a:bodyPr>
          <a:lstStyle/>
          <a:p>
            <a:r>
              <a:rPr lang="en-US" dirty="0"/>
              <a:t>Epic </a:t>
            </a:r>
          </a:p>
          <a:p>
            <a:pPr lvl="1"/>
            <a:r>
              <a:rPr lang="en-US" dirty="0"/>
              <a:t>Developer of </a:t>
            </a:r>
            <a:r>
              <a:rPr lang="en-US" dirty="0" err="1"/>
              <a:t>Fortnite</a:t>
            </a:r>
            <a:r>
              <a:rPr lang="en-US" dirty="0"/>
              <a:t> game (and possible future metaverse) </a:t>
            </a:r>
          </a:p>
          <a:p>
            <a:pPr lvl="1"/>
            <a:r>
              <a:rPr lang="en-US" dirty="0"/>
              <a:t>Owner of Epic Game Store app distributor</a:t>
            </a:r>
          </a:p>
          <a:p>
            <a:r>
              <a:rPr lang="en-US" dirty="0"/>
              <a:t>Basic factual allegations under Section 1 and Section 2</a:t>
            </a:r>
          </a:p>
          <a:p>
            <a:pPr lvl="1"/>
            <a:r>
              <a:rPr lang="en-US" dirty="0"/>
              <a:t>Apple has monopoly power in market for distribution of apps for iOS devices (iPhone)</a:t>
            </a:r>
          </a:p>
          <a:p>
            <a:pPr lvl="1"/>
            <a:r>
              <a:rPr lang="en-US" dirty="0"/>
              <a:t>Apple has excluded competing iOS app distributors with anticompetitive restraints and maintained market and monopoly power as a result </a:t>
            </a:r>
          </a:p>
          <a:p>
            <a:pPr lvl="1"/>
            <a:r>
              <a:rPr lang="en-US" dirty="0"/>
              <a:t>Apple requires apps to use Apple IAP (payment system) at its 30% commission rate for “in-app digital transactions” (“tying arrangement”)</a:t>
            </a:r>
          </a:p>
          <a:p>
            <a:r>
              <a:rPr lang="en-US" dirty="0"/>
              <a:t>District Court decision (Sept 2021) in favor of Apple</a:t>
            </a:r>
          </a:p>
          <a:p>
            <a:r>
              <a:rPr lang="en-US" dirty="0"/>
              <a:t>Epic has an analogous complaint against Google </a:t>
            </a:r>
            <a:r>
              <a:rPr lang="en-US" i="1" dirty="0"/>
              <a:t>(in discovery)</a:t>
            </a:r>
          </a:p>
        </p:txBody>
      </p:sp>
      <p:sp>
        <p:nvSpPr>
          <p:cNvPr id="4" name="Slide Number Placeholder 3">
            <a:extLst>
              <a:ext uri="{FF2B5EF4-FFF2-40B4-BE49-F238E27FC236}">
                <a16:creationId xmlns:a16="http://schemas.microsoft.com/office/drawing/2014/main" id="{A9CBC063-EB83-4340-9932-AA832E59B1B8}"/>
              </a:ext>
            </a:extLst>
          </p:cNvPr>
          <p:cNvSpPr>
            <a:spLocks noGrp="1"/>
          </p:cNvSpPr>
          <p:nvPr>
            <p:ph type="sldNum" sz="quarter" idx="12"/>
          </p:nvPr>
        </p:nvSpPr>
        <p:spPr/>
        <p:txBody>
          <a:bodyPr/>
          <a:lstStyle/>
          <a:p>
            <a:fld id="{F487EBBE-9D79-475C-84C6-B9A9B9AB1039}" type="slidenum">
              <a:rPr lang="en-US" smtClean="0"/>
              <a:t>55</a:t>
            </a:fld>
            <a:endParaRPr lang="en-US"/>
          </a:p>
        </p:txBody>
      </p:sp>
      <p:sp>
        <p:nvSpPr>
          <p:cNvPr id="5" name="Rectangle: Rounded Corners 4">
            <a:extLst>
              <a:ext uri="{FF2B5EF4-FFF2-40B4-BE49-F238E27FC236}">
                <a16:creationId xmlns:a16="http://schemas.microsoft.com/office/drawing/2014/main" id="{B0D6EBCE-7B32-4D94-86D3-CEB98B3A24D4}"/>
              </a:ext>
            </a:extLst>
          </p:cNvPr>
          <p:cNvSpPr/>
          <p:nvPr/>
        </p:nvSpPr>
        <p:spPr bwMode="auto">
          <a:xfrm>
            <a:off x="8405306" y="383381"/>
            <a:ext cx="3367594" cy="1325563"/>
          </a:xfrm>
          <a:prstGeom prst="roundRect">
            <a:avLst/>
          </a:prstGeom>
          <a:solidFill>
            <a:srgbClr val="99FF66">
              <a:alpha val="50196"/>
            </a:srgbClr>
          </a:solidFill>
          <a:ln w="19050">
            <a:solidFill>
              <a:schemeClr val="tx1"/>
            </a:solidFill>
          </a:ln>
          <a:effectLst/>
        </p:spPr>
        <p:txBody>
          <a:bodyPr spcFirstLastPara="0" vert="horz" wrap="square" lIns="9144" tIns="9144" rIns="9144" bIns="9144" numCol="1" spcCol="1270" anchor="ctr" anchorCtr="0">
            <a:noAutofit/>
          </a:bodyPr>
          <a:lstStyle/>
          <a:p>
            <a:pPr marL="0" marR="0" lvl="0" indent="0" defTabSz="457200" rtl="0" eaLnBrk="1" fontAlgn="auto" latinLnBrk="0" hangingPunct="1">
              <a:lnSpc>
                <a:spcPct val="90000"/>
              </a:lnSpc>
              <a:spcBef>
                <a:spcPts val="0"/>
              </a:spcBef>
              <a:spcAft>
                <a:spcPts val="0"/>
              </a:spcAft>
              <a:buClrTx/>
              <a:buSzTx/>
              <a:buFontTx/>
              <a:buNone/>
              <a:tabLst/>
              <a:defRPr/>
            </a:pPr>
            <a:r>
              <a:rPr kumimoji="0" lang="en-US" sz="1600" b="1" i="0" u="none" strike="noStrike" kern="1200" cap="none" spc="0" normalizeH="0" baseline="0" noProof="0" dirty="0">
                <a:ln>
                  <a:noFill/>
                </a:ln>
                <a:solidFill>
                  <a:srgbClr val="000000"/>
                </a:solidFill>
                <a:effectLst/>
                <a:uLnTx/>
                <a:uFillTx/>
                <a:latin typeface="Calibri" panose="020F0502020204030204"/>
                <a:ea typeface="+mn-ea"/>
                <a:cs typeface="+mn-cs"/>
              </a:rPr>
              <a:t>Note: I am consulting with Epic’s law firm. These slides are teaching and for discussion purposes only, and do not necessary reflect my or Epic’s views.</a:t>
            </a:r>
          </a:p>
        </p:txBody>
      </p:sp>
    </p:spTree>
    <p:extLst>
      <p:ext uri="{BB962C8B-B14F-4D97-AF65-F5344CB8AC3E}">
        <p14:creationId xmlns:p14="http://schemas.microsoft.com/office/powerpoint/2010/main" val="4243987110"/>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BE6AFA-A637-4439-8709-D6610CBF47ED}"/>
              </a:ext>
            </a:extLst>
          </p:cNvPr>
          <p:cNvSpPr>
            <a:spLocks noGrp="1"/>
          </p:cNvSpPr>
          <p:nvPr>
            <p:ph type="title"/>
          </p:nvPr>
        </p:nvSpPr>
        <p:spPr>
          <a:xfrm>
            <a:off x="665480" y="0"/>
            <a:ext cx="10515600" cy="1325563"/>
          </a:xfrm>
        </p:spPr>
        <p:txBody>
          <a:bodyPr/>
          <a:lstStyle/>
          <a:p>
            <a:r>
              <a:rPr lang="en-US" i="1" dirty="0"/>
              <a:t>Epic v. Apple</a:t>
            </a:r>
            <a:r>
              <a:rPr lang="en-US" dirty="0"/>
              <a:t>: District Court Decision (September 2021)</a:t>
            </a:r>
          </a:p>
        </p:txBody>
      </p:sp>
      <p:sp>
        <p:nvSpPr>
          <p:cNvPr id="3" name="Content Placeholder 2">
            <a:extLst>
              <a:ext uri="{FF2B5EF4-FFF2-40B4-BE49-F238E27FC236}">
                <a16:creationId xmlns:a16="http://schemas.microsoft.com/office/drawing/2014/main" id="{DCC1C842-26CD-44C1-AA31-64298CEE87DA}"/>
              </a:ext>
            </a:extLst>
          </p:cNvPr>
          <p:cNvSpPr>
            <a:spLocks noGrp="1"/>
          </p:cNvSpPr>
          <p:nvPr>
            <p:ph idx="1"/>
          </p:nvPr>
        </p:nvSpPr>
        <p:spPr>
          <a:xfrm>
            <a:off x="756920" y="1325563"/>
            <a:ext cx="10515600" cy="5532756"/>
          </a:xfrm>
        </p:spPr>
        <p:txBody>
          <a:bodyPr>
            <a:normAutofit fontScale="92500" lnSpcReduction="20000"/>
          </a:bodyPr>
          <a:lstStyle/>
          <a:p>
            <a:r>
              <a:rPr lang="en-US" sz="2400" dirty="0"/>
              <a:t>Section 2 does not apply </a:t>
            </a:r>
          </a:p>
          <a:p>
            <a:pPr lvl="1"/>
            <a:r>
              <a:rPr lang="en-US" sz="1800" dirty="0"/>
              <a:t>iOS market definition is flawed because iOS is not a product licensed or sold </a:t>
            </a:r>
          </a:p>
          <a:p>
            <a:pPr lvl="1"/>
            <a:r>
              <a:rPr lang="en-US" sz="1800" dirty="0"/>
              <a:t>Users’ preferences for Apple is not a cognizable reason to hold that Apple iOS is a single-brand market because creating this preference is procompetitive</a:t>
            </a:r>
          </a:p>
          <a:p>
            <a:r>
              <a:rPr lang="en-US" sz="2400" dirty="0"/>
              <a:t>Section 1 does not apply</a:t>
            </a:r>
          </a:p>
          <a:p>
            <a:pPr lvl="1"/>
            <a:r>
              <a:rPr lang="en-US" sz="1800" dirty="0"/>
              <a:t>Apple agreements with developers are </a:t>
            </a:r>
            <a:r>
              <a:rPr lang="en-US" sz="1800" i="1" dirty="0"/>
              <a:t>unilateral </a:t>
            </a:r>
            <a:r>
              <a:rPr lang="en-US" sz="1800" dirty="0"/>
              <a:t>“coerced agreements,” so must be analyzed under Section 2, not Section 1</a:t>
            </a:r>
          </a:p>
          <a:p>
            <a:r>
              <a:rPr lang="en-US" sz="2400" dirty="0"/>
              <a:t>Under a rule of reason analysis, Apple still would win </a:t>
            </a:r>
          </a:p>
          <a:p>
            <a:pPr lvl="1"/>
            <a:r>
              <a:rPr lang="en-US" sz="1800" dirty="0"/>
              <a:t>Epic has shown anticompetitive effects in app distribution </a:t>
            </a:r>
          </a:p>
          <a:p>
            <a:pPr lvl="1"/>
            <a:r>
              <a:rPr lang="en-US" sz="1800" dirty="0"/>
              <a:t>Apple’s justification for  requiring use of IAP payment system on the basis of fraud is flawed </a:t>
            </a:r>
          </a:p>
          <a:p>
            <a:pPr lvl="1"/>
            <a:r>
              <a:rPr lang="en-US" sz="1800" dirty="0"/>
              <a:t>Apple’s justification for 30% commission is pretextual </a:t>
            </a:r>
          </a:p>
          <a:p>
            <a:pPr lvl="1"/>
            <a:r>
              <a:rPr lang="en-US" sz="1800" dirty="0"/>
              <a:t>But, Apple is justified to maintain app distribution monopoly to ensure prevent malware and ensure security </a:t>
            </a:r>
          </a:p>
          <a:p>
            <a:pPr lvl="1"/>
            <a:r>
              <a:rPr lang="en-US" sz="1800" dirty="0"/>
              <a:t>And, Apple is entitled to “some return” on its intellectual property</a:t>
            </a:r>
          </a:p>
          <a:p>
            <a:r>
              <a:rPr lang="en-US" sz="2400" dirty="0"/>
              <a:t>Under </a:t>
            </a:r>
            <a:r>
              <a:rPr lang="en-US" sz="2400" u="sng" dirty="0"/>
              <a:t>Ca</a:t>
            </a:r>
            <a:r>
              <a:rPr lang="en-US" sz="2400" dirty="0"/>
              <a:t>lifornia Unfair Competition Law (UCL), apps should be permitted to communicate with users </a:t>
            </a:r>
            <a:r>
              <a:rPr lang="en-US" sz="2400" i="1" dirty="0"/>
              <a:t>within the app </a:t>
            </a:r>
            <a:r>
              <a:rPr lang="en-US" sz="2400" dirty="0"/>
              <a:t>to inform them that they can make in-app payments with credits purchased outside of Apple</a:t>
            </a:r>
          </a:p>
          <a:p>
            <a:pPr lvl="1"/>
            <a:r>
              <a:rPr lang="en-US" sz="2000" i="1" dirty="0"/>
              <a:t>Court ordered a nationwide injunction, not just California</a:t>
            </a:r>
            <a:br>
              <a:rPr lang="en-US" sz="2000" i="1" dirty="0"/>
            </a:br>
            <a:endParaRPr lang="en-US" sz="2000" i="1" dirty="0"/>
          </a:p>
          <a:p>
            <a:r>
              <a:rPr lang="en-US" sz="2600" dirty="0"/>
              <a:t>District court decision affirmed by 9</a:t>
            </a:r>
            <a:r>
              <a:rPr lang="en-US" sz="2600" baseline="30000" dirty="0"/>
              <a:t>th</a:t>
            </a:r>
            <a:r>
              <a:rPr lang="en-US" sz="2600" dirty="0"/>
              <a:t> Cir (despite the court rejecting the mkt definition)</a:t>
            </a:r>
            <a:endParaRPr lang="en-US" sz="2200" dirty="0"/>
          </a:p>
        </p:txBody>
      </p:sp>
      <p:sp>
        <p:nvSpPr>
          <p:cNvPr id="4" name="Slide Number Placeholder 3">
            <a:extLst>
              <a:ext uri="{FF2B5EF4-FFF2-40B4-BE49-F238E27FC236}">
                <a16:creationId xmlns:a16="http://schemas.microsoft.com/office/drawing/2014/main" id="{B1F3FD80-3D80-4FB6-B7F2-E052DB31E669}"/>
              </a:ext>
            </a:extLst>
          </p:cNvPr>
          <p:cNvSpPr>
            <a:spLocks noGrp="1"/>
          </p:cNvSpPr>
          <p:nvPr>
            <p:ph type="sldNum" sz="quarter" idx="12"/>
          </p:nvPr>
        </p:nvSpPr>
        <p:spPr/>
        <p:txBody>
          <a:bodyPr/>
          <a:lstStyle/>
          <a:p>
            <a:fld id="{F487EBBE-9D79-475C-84C6-B9A9B9AB1039}" type="slidenum">
              <a:rPr lang="en-US" smtClean="0"/>
              <a:t>56</a:t>
            </a:fld>
            <a:endParaRPr lang="en-US"/>
          </a:p>
        </p:txBody>
      </p:sp>
    </p:spTree>
    <p:extLst>
      <p:ext uri="{BB962C8B-B14F-4D97-AF65-F5344CB8AC3E}">
        <p14:creationId xmlns:p14="http://schemas.microsoft.com/office/powerpoint/2010/main" val="389395720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5B7C68-F672-409B-922F-78D5BCA00219}"/>
              </a:ext>
            </a:extLst>
          </p:cNvPr>
          <p:cNvSpPr>
            <a:spLocks noGrp="1"/>
          </p:cNvSpPr>
          <p:nvPr>
            <p:ph type="title"/>
          </p:nvPr>
        </p:nvSpPr>
        <p:spPr/>
        <p:txBody>
          <a:bodyPr>
            <a:normAutofit/>
          </a:bodyPr>
          <a:lstStyle/>
          <a:p>
            <a:pPr algn="ctr"/>
            <a:r>
              <a:rPr lang="en-US" sz="3600" i="1" dirty="0"/>
              <a:t>Microsoft </a:t>
            </a:r>
            <a:r>
              <a:rPr lang="en-US" sz="3600" dirty="0"/>
              <a:t>(D.C. Cir. 2001)</a:t>
            </a:r>
          </a:p>
        </p:txBody>
      </p:sp>
      <p:sp>
        <p:nvSpPr>
          <p:cNvPr id="3" name="Text Placeholder 2">
            <a:extLst>
              <a:ext uri="{FF2B5EF4-FFF2-40B4-BE49-F238E27FC236}">
                <a16:creationId xmlns:a16="http://schemas.microsoft.com/office/drawing/2014/main" id="{A18A18DA-E3AF-4158-9DEA-DBBD006F9175}"/>
              </a:ext>
            </a:extLst>
          </p:cNvPr>
          <p:cNvSpPr>
            <a:spLocks noGrp="1"/>
          </p:cNvSpPr>
          <p:nvPr>
            <p:ph type="body" idx="1"/>
          </p:nvPr>
        </p:nvSpPr>
        <p:spPr/>
        <p:txBody>
          <a:bodyPr/>
          <a:lstStyle/>
          <a:p>
            <a:r>
              <a:rPr lang="en-US" dirty="0"/>
              <a:t> </a:t>
            </a:r>
          </a:p>
        </p:txBody>
      </p:sp>
      <p:sp>
        <p:nvSpPr>
          <p:cNvPr id="4" name="Slide Number Placeholder 3">
            <a:extLst>
              <a:ext uri="{FF2B5EF4-FFF2-40B4-BE49-F238E27FC236}">
                <a16:creationId xmlns:a16="http://schemas.microsoft.com/office/drawing/2014/main" id="{8AE4E985-8964-4E66-9419-B7528B5E9415}"/>
              </a:ext>
            </a:extLst>
          </p:cNvPr>
          <p:cNvSpPr>
            <a:spLocks noGrp="1"/>
          </p:cNvSpPr>
          <p:nvPr>
            <p:ph type="sldNum" sz="quarter" idx="12"/>
          </p:nvPr>
        </p:nvSpPr>
        <p:spPr/>
        <p:txBody>
          <a:bodyPr/>
          <a:lstStyle/>
          <a:p>
            <a:fld id="{F487EBBE-9D79-475C-84C6-B9A9B9AB1039}" type="slidenum">
              <a:rPr lang="en-US" smtClean="0"/>
              <a:t>6</a:t>
            </a:fld>
            <a:endParaRPr lang="en-US"/>
          </a:p>
        </p:txBody>
      </p:sp>
    </p:spTree>
    <p:extLst>
      <p:ext uri="{BB962C8B-B14F-4D97-AF65-F5344CB8AC3E}">
        <p14:creationId xmlns:p14="http://schemas.microsoft.com/office/powerpoint/2010/main" val="366220086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normAutofit/>
          </a:bodyPr>
          <a:lstStyle/>
          <a:p>
            <a:r>
              <a:rPr lang="en-US" sz="3200" i="1" dirty="0"/>
              <a:t>Microsoft</a:t>
            </a:r>
            <a:r>
              <a:rPr lang="en-US" sz="3200" dirty="0"/>
              <a:t> Chronology </a:t>
            </a:r>
            <a:r>
              <a:rPr lang="en-US" sz="2000" i="1" dirty="0">
                <a:solidFill>
                  <a:srgbClr val="00B0F0"/>
                </a:solidFill>
              </a:rPr>
              <a:t>(pp. 669-71)</a:t>
            </a:r>
            <a:r>
              <a:rPr lang="en-US" sz="3200" dirty="0"/>
              <a:t> </a:t>
            </a:r>
          </a:p>
        </p:txBody>
      </p:sp>
      <p:sp>
        <p:nvSpPr>
          <p:cNvPr id="22531" name="Rectangle 3"/>
          <p:cNvSpPr>
            <a:spLocks noGrp="1" noChangeArrowheads="1"/>
          </p:cNvSpPr>
          <p:nvPr>
            <p:ph sz="half" idx="1"/>
          </p:nvPr>
        </p:nvSpPr>
        <p:spPr>
          <a:xfrm>
            <a:off x="594360" y="1507331"/>
            <a:ext cx="5181600" cy="4667250"/>
          </a:xfrm>
        </p:spPr>
        <p:txBody>
          <a:bodyPr>
            <a:normAutofit fontScale="55000" lnSpcReduction="20000"/>
          </a:bodyPr>
          <a:lstStyle/>
          <a:p>
            <a:pPr marL="0" indent="0">
              <a:lnSpc>
                <a:spcPct val="110000"/>
              </a:lnSpc>
              <a:spcAft>
                <a:spcPts val="400"/>
              </a:spcAft>
              <a:buNone/>
            </a:pPr>
            <a:r>
              <a:rPr lang="en-US" sz="3400" b="1" i="1" u="sng" dirty="0">
                <a:solidFill>
                  <a:srgbClr val="C00000"/>
                </a:solidFill>
              </a:rPr>
              <a:t>20+ Years of Litigation</a:t>
            </a:r>
          </a:p>
          <a:p>
            <a:pPr marL="457200" lvl="1" indent="0">
              <a:lnSpc>
                <a:spcPct val="110000"/>
              </a:lnSpc>
              <a:spcAft>
                <a:spcPts val="400"/>
              </a:spcAft>
              <a:buNone/>
            </a:pPr>
            <a:r>
              <a:rPr lang="en-US" sz="2900" dirty="0"/>
              <a:t>1990 – FTC Investigation Opened</a:t>
            </a:r>
          </a:p>
          <a:p>
            <a:pPr marL="457200" lvl="1" indent="0">
              <a:lnSpc>
                <a:spcPct val="110000"/>
              </a:lnSpc>
              <a:spcAft>
                <a:spcPts val="400"/>
              </a:spcAft>
              <a:buNone/>
            </a:pPr>
            <a:r>
              <a:rPr lang="en-US" sz="2900" dirty="0"/>
              <a:t>1993 – Transfer to DOJ when FTC splits 2-2 (1 recusal)</a:t>
            </a:r>
          </a:p>
          <a:p>
            <a:pPr marL="457200" lvl="1" indent="0">
              <a:lnSpc>
                <a:spcPct val="110000"/>
              </a:lnSpc>
              <a:spcAft>
                <a:spcPts val="400"/>
              </a:spcAft>
              <a:buNone/>
            </a:pPr>
            <a:r>
              <a:rPr lang="en-US" sz="2900" dirty="0"/>
              <a:t>1994 – DOJ-Microsoft “per processor” licensing Consent Decree re Windows 95</a:t>
            </a:r>
          </a:p>
          <a:p>
            <a:pPr marL="457200" lvl="1" indent="0">
              <a:lnSpc>
                <a:spcPct val="110000"/>
              </a:lnSpc>
              <a:spcAft>
                <a:spcPts val="400"/>
              </a:spcAft>
              <a:buNone/>
            </a:pPr>
            <a:r>
              <a:rPr lang="en-US" sz="2900" dirty="0"/>
              <a:t>1998 – U.S. and 20 States sue Microsoft over IE/Windows 98 and range of conduct</a:t>
            </a:r>
          </a:p>
          <a:p>
            <a:pPr marL="457200" lvl="1" indent="0">
              <a:lnSpc>
                <a:spcPct val="110000"/>
              </a:lnSpc>
              <a:spcAft>
                <a:spcPts val="400"/>
              </a:spcAft>
              <a:buNone/>
            </a:pPr>
            <a:r>
              <a:rPr lang="en-US" sz="2900" dirty="0"/>
              <a:t>2000 – USDCT finds against Microsoft on most claims &amp; orders it broken up</a:t>
            </a:r>
          </a:p>
          <a:p>
            <a:pPr marL="457200" lvl="1" indent="0">
              <a:lnSpc>
                <a:spcPct val="110000"/>
              </a:lnSpc>
              <a:spcAft>
                <a:spcPts val="400"/>
              </a:spcAft>
              <a:buNone/>
            </a:pPr>
            <a:r>
              <a:rPr lang="en-US" sz="2900" dirty="0"/>
              <a:t>2001 – D.C. Circuit Decision – affirms most liability; reverses break-up remedy</a:t>
            </a:r>
          </a:p>
          <a:p>
            <a:pPr marL="457200" lvl="1" indent="0">
              <a:lnSpc>
                <a:spcPct val="110000"/>
              </a:lnSpc>
              <a:spcAft>
                <a:spcPts val="400"/>
              </a:spcAft>
              <a:buNone/>
            </a:pPr>
            <a:r>
              <a:rPr lang="en-US" sz="2900" dirty="0"/>
              <a:t>2001-02 – Settlement of 1998 case when Administration changes (Clinton to Bush II)</a:t>
            </a:r>
          </a:p>
          <a:p>
            <a:pPr marL="457200" lvl="1" indent="0">
              <a:lnSpc>
                <a:spcPct val="110000"/>
              </a:lnSpc>
              <a:spcAft>
                <a:spcPts val="400"/>
              </a:spcAft>
              <a:buNone/>
            </a:pPr>
            <a:r>
              <a:rPr lang="en-US" sz="2900" dirty="0"/>
              <a:t>1998-2013 – more than 200 private cases; prosecutions in EU, Japan, Korea</a:t>
            </a:r>
          </a:p>
          <a:p>
            <a:pPr marL="457200" lvl="1" indent="0">
              <a:lnSpc>
                <a:spcPct val="110000"/>
              </a:lnSpc>
              <a:spcAft>
                <a:spcPts val="400"/>
              </a:spcAft>
              <a:buNone/>
            </a:pPr>
            <a:endParaRPr lang="en-US" sz="2900" u="sng" dirty="0">
              <a:solidFill>
                <a:srgbClr val="C00000"/>
              </a:solidFill>
            </a:endParaRPr>
          </a:p>
        </p:txBody>
      </p:sp>
      <p:sp>
        <p:nvSpPr>
          <p:cNvPr id="8" name="Content Placeholder 7">
            <a:extLst>
              <a:ext uri="{FF2B5EF4-FFF2-40B4-BE49-F238E27FC236}">
                <a16:creationId xmlns:a16="http://schemas.microsoft.com/office/drawing/2014/main" id="{47914142-AC4F-472A-9DCC-493C2BE2421A}"/>
              </a:ext>
            </a:extLst>
          </p:cNvPr>
          <p:cNvSpPr>
            <a:spLocks noGrp="1"/>
          </p:cNvSpPr>
          <p:nvPr>
            <p:ph sz="half" idx="2"/>
          </p:nvPr>
        </p:nvSpPr>
        <p:spPr>
          <a:xfrm>
            <a:off x="6172202" y="1507331"/>
            <a:ext cx="5181600" cy="5032376"/>
          </a:xfrm>
        </p:spPr>
        <p:txBody>
          <a:bodyPr>
            <a:normAutofit fontScale="55000" lnSpcReduction="20000"/>
          </a:bodyPr>
          <a:lstStyle/>
          <a:p>
            <a:pPr marL="0" indent="0">
              <a:spcAft>
                <a:spcPts val="400"/>
              </a:spcAft>
              <a:buNone/>
            </a:pPr>
            <a:r>
              <a:rPr lang="en-US" sz="3300" b="1" i="1" u="sng" dirty="0">
                <a:solidFill>
                  <a:srgbClr val="C00000"/>
                </a:solidFill>
              </a:rPr>
              <a:t>Total cost to Microsoft</a:t>
            </a:r>
            <a:endParaRPr lang="en-US" sz="3300" b="1" i="1" dirty="0">
              <a:solidFill>
                <a:srgbClr val="C00000"/>
              </a:solidFill>
            </a:endParaRPr>
          </a:p>
          <a:p>
            <a:pPr marL="525780" lvl="3" indent="-342900">
              <a:lnSpc>
                <a:spcPct val="120000"/>
              </a:lnSpc>
              <a:spcAft>
                <a:spcPts val="400"/>
              </a:spcAft>
            </a:pPr>
            <a:r>
              <a:rPr lang="en-US" sz="2900" dirty="0"/>
              <a:t>~ $9 billion in fines and damages</a:t>
            </a:r>
          </a:p>
          <a:p>
            <a:pPr marL="525780" lvl="3" indent="-342900">
              <a:lnSpc>
                <a:spcPct val="120000"/>
              </a:lnSpc>
              <a:spcAft>
                <a:spcPts val="400"/>
              </a:spcAft>
            </a:pPr>
            <a:r>
              <a:rPr lang="en-US" sz="2900" dirty="0"/>
              <a:t>Substantial legal costs + loss of focus by top management</a:t>
            </a:r>
          </a:p>
          <a:p>
            <a:pPr marL="525780" lvl="3" indent="-342900">
              <a:lnSpc>
                <a:spcPct val="120000"/>
              </a:lnSpc>
              <a:spcAft>
                <a:spcPts val="400"/>
              </a:spcAft>
            </a:pPr>
            <a:r>
              <a:rPr lang="en-US" sz="2900" dirty="0"/>
              <a:t>Loss of stock mt value when judgment announced ~$80 billion</a:t>
            </a:r>
          </a:p>
          <a:p>
            <a:pPr marL="525780" lvl="3" indent="-342900">
              <a:lnSpc>
                <a:spcPct val="120000"/>
              </a:lnSpc>
              <a:spcAft>
                <a:spcPts val="400"/>
              </a:spcAft>
            </a:pPr>
            <a:r>
              <a:rPr lang="en-US" sz="2900" dirty="0"/>
              <a:t>Next-generation: Google dominates search; Apple and Google dominate mobile operating systems; server software  moves to open-source (Linux); Amazon innovates and leads shared-cloud computing</a:t>
            </a:r>
          </a:p>
          <a:p>
            <a:pPr marL="525780" lvl="3" indent="-342900">
              <a:lnSpc>
                <a:spcPct val="120000"/>
              </a:lnSpc>
              <a:spcAft>
                <a:spcPts val="400"/>
              </a:spcAft>
            </a:pPr>
            <a:r>
              <a:rPr lang="en-US" sz="2900" dirty="0"/>
              <a:t>But, Microsoft still maintains dominance in desktop OS and Office</a:t>
            </a:r>
          </a:p>
          <a:p>
            <a:pPr marL="0" indent="0">
              <a:buNone/>
            </a:pPr>
            <a:endParaRPr lang="en-US" dirty="0"/>
          </a:p>
        </p:txBody>
      </p:sp>
      <p:sp>
        <p:nvSpPr>
          <p:cNvPr id="4" name="Slide Number Placeholder 3"/>
          <p:cNvSpPr>
            <a:spLocks noGrp="1"/>
          </p:cNvSpPr>
          <p:nvPr>
            <p:ph type="sldNum" sz="quarter" idx="12"/>
          </p:nvPr>
        </p:nvSpPr>
        <p:spPr/>
        <p:txBody>
          <a:bodyPr/>
          <a:lstStyle/>
          <a:p>
            <a:pPr>
              <a:defRPr/>
            </a:pPr>
            <a:fld id="{0AAC0177-C00A-49A8-8069-81D570C6A079}" type="slidenum">
              <a:rPr lang="en-US" smtClean="0"/>
              <a:pPr>
                <a:defRPr/>
              </a:pPr>
              <a:t>7</a:t>
            </a:fld>
            <a:endParaRPr lang="en-US"/>
          </a:p>
        </p:txBody>
      </p:sp>
    </p:spTree>
    <p:extLst>
      <p:ext uri="{BB962C8B-B14F-4D97-AF65-F5344CB8AC3E}">
        <p14:creationId xmlns:p14="http://schemas.microsoft.com/office/powerpoint/2010/main" val="27120531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537328" y="674688"/>
            <a:ext cx="9994748" cy="838200"/>
          </a:xfrm>
        </p:spPr>
        <p:txBody>
          <a:bodyPr>
            <a:noAutofit/>
          </a:bodyPr>
          <a:lstStyle/>
          <a:p>
            <a:r>
              <a:rPr lang="en-US" sz="3200" dirty="0"/>
              <a:t>Clashing Antitrust Narratives of Innovation</a:t>
            </a:r>
          </a:p>
        </p:txBody>
      </p:sp>
      <p:sp>
        <p:nvSpPr>
          <p:cNvPr id="7" name="Content Placeholder 6"/>
          <p:cNvSpPr>
            <a:spLocks noGrp="1"/>
          </p:cNvSpPr>
          <p:nvPr>
            <p:ph sz="quarter" idx="4"/>
          </p:nvPr>
        </p:nvSpPr>
        <p:spPr>
          <a:xfrm>
            <a:off x="839788" y="1681163"/>
            <a:ext cx="4307565" cy="4378325"/>
          </a:xfrm>
          <a:ln>
            <a:solidFill>
              <a:schemeClr val="tx1"/>
            </a:solidFill>
          </a:ln>
        </p:spPr>
        <p:txBody>
          <a:bodyPr>
            <a:normAutofit fontScale="92500" lnSpcReduction="10000"/>
          </a:bodyPr>
          <a:lstStyle/>
          <a:p>
            <a:pPr marL="0" indent="0">
              <a:buNone/>
            </a:pPr>
            <a:r>
              <a:rPr lang="en-US" sz="2600" b="1" i="1" u="sng" dirty="0"/>
              <a:t>Microsoft as innovator</a:t>
            </a:r>
          </a:p>
          <a:p>
            <a:r>
              <a:rPr lang="en-US" sz="2400" dirty="0"/>
              <a:t>Microsoft created the PC business and has been a major OS and applications innovator</a:t>
            </a:r>
          </a:p>
          <a:p>
            <a:r>
              <a:rPr lang="en-US" sz="2400" dirty="0"/>
              <a:t>Faces constant threat of being overtaken by next new technology</a:t>
            </a:r>
          </a:p>
          <a:p>
            <a:r>
              <a:rPr lang="en-US" sz="2400" dirty="0"/>
              <a:t>Disgruntled, weak rivals “captured” courts, not market</a:t>
            </a:r>
          </a:p>
          <a:p>
            <a:r>
              <a:rPr lang="en-US" sz="2400" dirty="0"/>
              <a:t>Antitrust law is outdated</a:t>
            </a:r>
          </a:p>
          <a:p>
            <a:r>
              <a:rPr lang="en-US" sz="2400" dirty="0"/>
              <a:t>Enforcers and courts lack understanding of tech markets</a:t>
            </a:r>
          </a:p>
          <a:p>
            <a:r>
              <a:rPr lang="en-US" sz="2400" dirty="0"/>
              <a:t>Legal process too slow for markets on “Internet Time”</a:t>
            </a:r>
          </a:p>
        </p:txBody>
      </p:sp>
      <p:sp>
        <p:nvSpPr>
          <p:cNvPr id="2" name="Slide Number Placeholder 1"/>
          <p:cNvSpPr>
            <a:spLocks noGrp="1"/>
          </p:cNvSpPr>
          <p:nvPr>
            <p:ph type="sldNum" sz="quarter" idx="12"/>
          </p:nvPr>
        </p:nvSpPr>
        <p:spPr/>
        <p:txBody>
          <a:bodyPr/>
          <a:lstStyle/>
          <a:p>
            <a:pPr>
              <a:defRPr/>
            </a:pPr>
            <a:fld id="{DC31EC30-584C-469D-8980-5FFC18436EB1}" type="slidenum">
              <a:rPr lang="en-US" smtClean="0"/>
              <a:pPr>
                <a:defRPr/>
              </a:pPr>
              <a:t>8</a:t>
            </a:fld>
            <a:endParaRPr lang="en-US"/>
          </a:p>
        </p:txBody>
      </p:sp>
      <p:sp>
        <p:nvSpPr>
          <p:cNvPr id="10" name="Content Placeholder 4">
            <a:extLst>
              <a:ext uri="{FF2B5EF4-FFF2-40B4-BE49-F238E27FC236}">
                <a16:creationId xmlns:a16="http://schemas.microsoft.com/office/drawing/2014/main" id="{6A8CBE2C-2795-4A8E-9C30-8D21AF6C350B}"/>
              </a:ext>
            </a:extLst>
          </p:cNvPr>
          <p:cNvSpPr txBox="1">
            <a:spLocks/>
          </p:cNvSpPr>
          <p:nvPr/>
        </p:nvSpPr>
        <p:spPr>
          <a:xfrm>
            <a:off x="6194427" y="1681163"/>
            <a:ext cx="4040188" cy="4378325"/>
          </a:xfrm>
          <a:prstGeom prst="rect">
            <a:avLst/>
          </a:prstGeom>
          <a:ln>
            <a:solidFill>
              <a:schemeClr val="tx1"/>
            </a:solidFill>
          </a:ln>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2400" b="1" i="1" u="sng" dirty="0"/>
              <a:t>Rivals as innovators</a:t>
            </a:r>
          </a:p>
          <a:p>
            <a:r>
              <a:rPr lang="en-US" sz="2200" dirty="0"/>
              <a:t>Microsoft as lazy monopolist</a:t>
            </a:r>
          </a:p>
          <a:p>
            <a:r>
              <a:rPr lang="en-US" sz="2200" dirty="0"/>
              <a:t>Tried to buy Netscape, but was rebuffed</a:t>
            </a:r>
          </a:p>
          <a:p>
            <a:r>
              <a:rPr lang="en-US" sz="2200" dirty="0"/>
              <a:t>Having failed at collusion, turned to exclusion</a:t>
            </a:r>
          </a:p>
          <a:p>
            <a:r>
              <a:rPr lang="en-US" sz="2200" dirty="0"/>
              <a:t>When it fell behind the competition, it used its market power to stifle competition</a:t>
            </a:r>
          </a:p>
        </p:txBody>
      </p:sp>
    </p:spTree>
    <p:extLst>
      <p:ext uri="{BB962C8B-B14F-4D97-AF65-F5344CB8AC3E}">
        <p14:creationId xmlns:p14="http://schemas.microsoft.com/office/powerpoint/2010/main" val="91030354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1128" y="-313605"/>
            <a:ext cx="10515600" cy="1325563"/>
          </a:xfrm>
        </p:spPr>
        <p:txBody>
          <a:bodyPr>
            <a:normAutofit/>
          </a:bodyPr>
          <a:lstStyle/>
          <a:p>
            <a:r>
              <a:rPr lang="en-US" sz="3200" dirty="0"/>
              <a:t>Quick Overview of </a:t>
            </a:r>
            <a:r>
              <a:rPr lang="en-US" dirty="0"/>
              <a:t>DOJ’s </a:t>
            </a:r>
            <a:r>
              <a:rPr lang="en-US" sz="3200" i="1" dirty="0"/>
              <a:t>Microsoft </a:t>
            </a:r>
            <a:r>
              <a:rPr lang="en-US" sz="3200" dirty="0"/>
              <a:t>Case.</a:t>
            </a:r>
            <a:endParaRPr lang="en-US" sz="3200" baseline="30000" dirty="0"/>
          </a:p>
        </p:txBody>
      </p:sp>
      <p:sp>
        <p:nvSpPr>
          <p:cNvPr id="3" name="Content Placeholder 2"/>
          <p:cNvSpPr>
            <a:spLocks noGrp="1"/>
          </p:cNvSpPr>
          <p:nvPr>
            <p:ph idx="1"/>
          </p:nvPr>
        </p:nvSpPr>
        <p:spPr>
          <a:xfrm>
            <a:off x="727435" y="922154"/>
            <a:ext cx="8397240" cy="6091388"/>
          </a:xfrm>
        </p:spPr>
        <p:txBody>
          <a:bodyPr>
            <a:normAutofit lnSpcReduction="10000"/>
          </a:bodyPr>
          <a:lstStyle/>
          <a:p>
            <a:r>
              <a:rPr lang="en-US" sz="2000" dirty="0"/>
              <a:t>Basics</a:t>
            </a:r>
          </a:p>
          <a:p>
            <a:pPr lvl="1"/>
            <a:r>
              <a:rPr lang="en-US" sz="1600" dirty="0"/>
              <a:t>Anticompetitive conduct to exclude the emergence of independent </a:t>
            </a:r>
            <a:br>
              <a:rPr lang="en-US" sz="1600" dirty="0"/>
            </a:br>
            <a:r>
              <a:rPr lang="en-US" sz="1600" dirty="0"/>
              <a:t>multiplatform browsers (especially Netscape), which were enabled with Java</a:t>
            </a:r>
          </a:p>
          <a:p>
            <a:pPr lvl="1"/>
            <a:r>
              <a:rPr lang="en-US" sz="1600" dirty="0"/>
              <a:t>Netscape &amp; Java had APIs, so apps could write to them and not write specifically to Windows </a:t>
            </a:r>
          </a:p>
          <a:p>
            <a:r>
              <a:rPr lang="en-US" sz="2000" dirty="0"/>
              <a:t>Factual allegations</a:t>
            </a:r>
          </a:p>
          <a:p>
            <a:pPr lvl="1"/>
            <a:r>
              <a:rPr lang="en-US" sz="1600" dirty="0"/>
              <a:t>Restrictive contracts prevented OEMs from removing IE or installing rival browsers</a:t>
            </a:r>
          </a:p>
          <a:p>
            <a:pPr lvl="1"/>
            <a:r>
              <a:rPr lang="en-US" sz="1600" dirty="0"/>
              <a:t>Microsoft then made IE impossible to remove by OEMs</a:t>
            </a:r>
          </a:p>
          <a:p>
            <a:pPr lvl="2"/>
            <a:r>
              <a:rPr lang="en-US" sz="1600" i="1" dirty="0">
                <a:solidFill>
                  <a:srgbClr val="C00000"/>
                </a:solidFill>
              </a:rPr>
              <a:t>Integrated IE code with Windows </a:t>
            </a:r>
          </a:p>
          <a:p>
            <a:pPr lvl="2"/>
            <a:r>
              <a:rPr lang="en-US" sz="1600" i="1" dirty="0">
                <a:solidFill>
                  <a:srgbClr val="C00000"/>
                </a:solidFill>
              </a:rPr>
              <a:t>Did not include IE in the Add/Remove Programs utility</a:t>
            </a:r>
          </a:p>
          <a:p>
            <a:pPr lvl="1"/>
            <a:r>
              <a:rPr lang="en-US" sz="1600" dirty="0"/>
              <a:t>Prohibiting OEMs from deleting certain items from desktop and Start menu </a:t>
            </a:r>
            <a:br>
              <a:rPr lang="en-US" sz="1600" dirty="0"/>
            </a:br>
            <a:r>
              <a:rPr lang="en-US" sz="1600" dirty="0"/>
              <a:t>(alleging making it harder for consumers to choose Netscape Navigator)</a:t>
            </a:r>
          </a:p>
          <a:p>
            <a:pPr lvl="1"/>
            <a:r>
              <a:rPr lang="en-US" sz="1600" dirty="0"/>
              <a:t>Priced IE at zero (although it cost $100 million a year to develop and maintain it) (predatory pricing)</a:t>
            </a:r>
          </a:p>
          <a:p>
            <a:r>
              <a:rPr lang="en-US" sz="2000" dirty="0"/>
              <a:t>Claims</a:t>
            </a:r>
          </a:p>
          <a:p>
            <a:pPr lvl="1"/>
            <a:r>
              <a:rPr lang="en-US" sz="1600" dirty="0"/>
              <a:t>Monopolization of the PC operating system market through </a:t>
            </a:r>
            <a:r>
              <a:rPr lang="en-US" sz="1600" dirty="0">
                <a:solidFill>
                  <a:srgbClr val="C00000"/>
                </a:solidFill>
              </a:rPr>
              <a:t>unlawful maintenance </a:t>
            </a:r>
            <a:br>
              <a:rPr lang="en-US" sz="1600" dirty="0"/>
            </a:br>
            <a:r>
              <a:rPr lang="en-US" sz="1600" b="1" dirty="0"/>
              <a:t>(Topic 20; today)</a:t>
            </a:r>
          </a:p>
          <a:p>
            <a:pPr lvl="1"/>
            <a:r>
              <a:rPr lang="en-US" sz="1600" dirty="0"/>
              <a:t>Predatory pricing as attempted monopolization of the browser market </a:t>
            </a:r>
            <a:r>
              <a:rPr lang="en-US" sz="1600" i="1" dirty="0"/>
              <a:t>(Topic 19, but not discussed)</a:t>
            </a:r>
          </a:p>
          <a:p>
            <a:pPr lvl="1"/>
            <a:r>
              <a:rPr lang="en-US" sz="1600" dirty="0"/>
              <a:t>Illegal tying of Internet Explorer to the Windows operating system  </a:t>
            </a:r>
            <a:r>
              <a:rPr lang="en-US" sz="1600" i="1" dirty="0"/>
              <a:t>(Topic 22)</a:t>
            </a:r>
          </a:p>
          <a:p>
            <a:pPr lvl="1"/>
            <a:r>
              <a:rPr lang="en-US" sz="1600" dirty="0"/>
              <a:t>Exclusive dealing with PC OEMs as to browser software </a:t>
            </a:r>
            <a:r>
              <a:rPr lang="en-US" sz="1600" i="1" dirty="0"/>
              <a:t>(Topic 23)</a:t>
            </a:r>
            <a:endParaRPr lang="en-US" sz="1600" dirty="0"/>
          </a:p>
          <a:p>
            <a:r>
              <a:rPr lang="en-US" sz="2000" dirty="0"/>
              <a:t>Desired Relief: Breakup of Microsoft into a separate operating system </a:t>
            </a:r>
            <a:br>
              <a:rPr lang="en-US" sz="2000" dirty="0"/>
            </a:br>
            <a:r>
              <a:rPr lang="en-US" sz="2000" dirty="0"/>
              <a:t>and applications companies</a:t>
            </a:r>
          </a:p>
          <a:p>
            <a:endParaRPr lang="en-US" sz="2000" dirty="0"/>
          </a:p>
        </p:txBody>
      </p:sp>
      <p:sp>
        <p:nvSpPr>
          <p:cNvPr id="4" name="Slide Number Placeholder 3"/>
          <p:cNvSpPr>
            <a:spLocks noGrp="1"/>
          </p:cNvSpPr>
          <p:nvPr>
            <p:ph type="sldNum" sz="quarter" idx="12"/>
          </p:nvPr>
        </p:nvSpPr>
        <p:spPr/>
        <p:txBody>
          <a:bodyPr/>
          <a:lstStyle/>
          <a:p>
            <a:fld id="{B76A2FD4-C39A-4DF5-9018-0E50141DC318}" type="slidenum">
              <a:rPr lang="en-US" altLang="en-US" smtClean="0"/>
              <a:t>9</a:t>
            </a:fld>
            <a:endParaRPr lang="en-US" altLang="en-US"/>
          </a:p>
        </p:txBody>
      </p:sp>
      <p:sp>
        <p:nvSpPr>
          <p:cNvPr id="5" name="TextBox 4">
            <a:extLst>
              <a:ext uri="{FF2B5EF4-FFF2-40B4-BE49-F238E27FC236}">
                <a16:creationId xmlns:a16="http://schemas.microsoft.com/office/drawing/2014/main" id="{38D2D216-AF84-4916-ACF7-481E3E572DA0}"/>
              </a:ext>
            </a:extLst>
          </p:cNvPr>
          <p:cNvSpPr txBox="1"/>
          <p:nvPr/>
        </p:nvSpPr>
        <p:spPr>
          <a:xfrm>
            <a:off x="9682183" y="5798145"/>
            <a:ext cx="2048838" cy="923330"/>
          </a:xfrm>
          <a:prstGeom prst="rect">
            <a:avLst/>
          </a:prstGeom>
          <a:noFill/>
          <a:ln w="38100">
            <a:solidFill>
              <a:srgbClr val="0070C0"/>
            </a:solidFill>
          </a:ln>
        </p:spPr>
        <p:txBody>
          <a:bodyPr wrap="square" rtlCol="0">
            <a:spAutoFit/>
          </a:bodyPr>
          <a:lstStyle/>
          <a:p>
            <a:r>
              <a:rPr lang="en-US" b="1" dirty="0">
                <a:solidFill>
                  <a:srgbClr val="0070C0"/>
                </a:solidFill>
              </a:rPr>
              <a:t>Ultimately settled </a:t>
            </a:r>
          </a:p>
          <a:p>
            <a:r>
              <a:rPr lang="en-US" b="1" dirty="0">
                <a:solidFill>
                  <a:srgbClr val="0070C0"/>
                </a:solidFill>
              </a:rPr>
              <a:t>with behavioral remedy</a:t>
            </a:r>
          </a:p>
        </p:txBody>
      </p:sp>
      <p:cxnSp>
        <p:nvCxnSpPr>
          <p:cNvPr id="6" name="Straight Arrow Connector 5">
            <a:extLst>
              <a:ext uri="{FF2B5EF4-FFF2-40B4-BE49-F238E27FC236}">
                <a16:creationId xmlns:a16="http://schemas.microsoft.com/office/drawing/2014/main" id="{2A9E4423-E361-430E-9760-04D5593F6912}"/>
              </a:ext>
            </a:extLst>
          </p:cNvPr>
          <p:cNvCxnSpPr>
            <a:cxnSpLocks/>
          </p:cNvCxnSpPr>
          <p:nvPr/>
        </p:nvCxnSpPr>
        <p:spPr>
          <a:xfrm flipH="1">
            <a:off x="8053092" y="6064283"/>
            <a:ext cx="1251870" cy="292067"/>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0773CDE3-4683-43C1-B7B5-13FE8CCBD974}"/>
              </a:ext>
            </a:extLst>
          </p:cNvPr>
          <p:cNvSpPr txBox="1"/>
          <p:nvPr/>
        </p:nvSpPr>
        <p:spPr>
          <a:xfrm>
            <a:off x="9304961" y="4330311"/>
            <a:ext cx="2633609" cy="646331"/>
          </a:xfrm>
          <a:prstGeom prst="rect">
            <a:avLst/>
          </a:prstGeom>
          <a:noFill/>
          <a:ln w="38100">
            <a:solidFill>
              <a:srgbClr val="0070C0"/>
            </a:solidFill>
          </a:ln>
        </p:spPr>
        <p:txBody>
          <a:bodyPr wrap="square" rtlCol="0">
            <a:spAutoFit/>
          </a:bodyPr>
          <a:lstStyle/>
          <a:p>
            <a:r>
              <a:rPr lang="en-US" b="1" dirty="0">
                <a:solidFill>
                  <a:srgbClr val="0070C0"/>
                </a:solidFill>
              </a:rPr>
              <a:t>No claim that monopoly achieved illegitimately</a:t>
            </a:r>
          </a:p>
        </p:txBody>
      </p:sp>
      <p:cxnSp>
        <p:nvCxnSpPr>
          <p:cNvPr id="10" name="Straight Arrow Connector 9">
            <a:extLst>
              <a:ext uri="{FF2B5EF4-FFF2-40B4-BE49-F238E27FC236}">
                <a16:creationId xmlns:a16="http://schemas.microsoft.com/office/drawing/2014/main" id="{F18944BC-F55F-4058-A704-F8902FCA510E}"/>
              </a:ext>
            </a:extLst>
          </p:cNvPr>
          <p:cNvCxnSpPr>
            <a:cxnSpLocks/>
          </p:cNvCxnSpPr>
          <p:nvPr/>
        </p:nvCxnSpPr>
        <p:spPr>
          <a:xfrm flipH="1">
            <a:off x="7952198" y="4596449"/>
            <a:ext cx="975543" cy="191308"/>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F1168817-275D-487A-B0BB-B36FDC074AC1}"/>
              </a:ext>
            </a:extLst>
          </p:cNvPr>
          <p:cNvSpPr txBox="1"/>
          <p:nvPr/>
        </p:nvSpPr>
        <p:spPr>
          <a:xfrm>
            <a:off x="9304961" y="1100790"/>
            <a:ext cx="2633609" cy="923330"/>
          </a:xfrm>
          <a:prstGeom prst="rect">
            <a:avLst/>
          </a:prstGeom>
          <a:noFill/>
          <a:ln w="38100">
            <a:solidFill>
              <a:srgbClr val="0070C0"/>
            </a:solidFill>
          </a:ln>
        </p:spPr>
        <p:txBody>
          <a:bodyPr wrap="square" rtlCol="0">
            <a:spAutoFit/>
          </a:bodyPr>
          <a:lstStyle/>
          <a:p>
            <a:r>
              <a:rPr lang="en-US" b="1" dirty="0">
                <a:solidFill>
                  <a:srgbClr val="0070C0"/>
                </a:solidFill>
              </a:rPr>
              <a:t>Result: Could reduce BTE to OS market; </a:t>
            </a:r>
            <a:br>
              <a:rPr lang="en-US" b="1" dirty="0">
                <a:solidFill>
                  <a:srgbClr val="0070C0"/>
                </a:solidFill>
              </a:rPr>
            </a:br>
            <a:r>
              <a:rPr lang="en-US" b="1" dirty="0">
                <a:solidFill>
                  <a:srgbClr val="0070C0"/>
                </a:solidFill>
              </a:rPr>
              <a:t>add competition</a:t>
            </a:r>
          </a:p>
        </p:txBody>
      </p:sp>
      <p:cxnSp>
        <p:nvCxnSpPr>
          <p:cNvPr id="12" name="Straight Arrow Connector 11">
            <a:extLst>
              <a:ext uri="{FF2B5EF4-FFF2-40B4-BE49-F238E27FC236}">
                <a16:creationId xmlns:a16="http://schemas.microsoft.com/office/drawing/2014/main" id="{0475320E-0D47-4B87-99B6-06399F8750B3}"/>
              </a:ext>
            </a:extLst>
          </p:cNvPr>
          <p:cNvCxnSpPr>
            <a:cxnSpLocks/>
          </p:cNvCxnSpPr>
          <p:nvPr/>
        </p:nvCxnSpPr>
        <p:spPr>
          <a:xfrm flipH="1">
            <a:off x="8167955" y="1366928"/>
            <a:ext cx="759786" cy="203235"/>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37691377"/>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imes New Roma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5373</TotalTime>
  <Words>7446</Words>
  <Application>Microsoft Office PowerPoint</Application>
  <PresentationFormat>Widescreen</PresentationFormat>
  <Paragraphs>799</Paragraphs>
  <Slides>56</Slides>
  <Notes>12</Notes>
  <HiddenSlides>0</HiddenSlides>
  <MMClips>0</MMClips>
  <ScaleCrop>false</ScaleCrop>
  <HeadingPairs>
    <vt:vector size="8" baseType="variant">
      <vt:variant>
        <vt:lpstr>Fonts Used</vt:lpstr>
      </vt:variant>
      <vt:variant>
        <vt:i4>9</vt:i4>
      </vt:variant>
      <vt:variant>
        <vt:lpstr>Theme</vt:lpstr>
      </vt:variant>
      <vt:variant>
        <vt:i4>1</vt:i4>
      </vt:variant>
      <vt:variant>
        <vt:lpstr>Embedded OLE Servers</vt:lpstr>
      </vt:variant>
      <vt:variant>
        <vt:i4>2</vt:i4>
      </vt:variant>
      <vt:variant>
        <vt:lpstr>Slide Titles</vt:lpstr>
      </vt:variant>
      <vt:variant>
        <vt:i4>56</vt:i4>
      </vt:variant>
    </vt:vector>
  </HeadingPairs>
  <TitlesOfParts>
    <vt:vector size="68" baseType="lpstr">
      <vt:lpstr>Aharoni</vt:lpstr>
      <vt:lpstr>Arial</vt:lpstr>
      <vt:lpstr>Arial Black</vt:lpstr>
      <vt:lpstr>Calibri</vt:lpstr>
      <vt:lpstr>Tahoma</vt:lpstr>
      <vt:lpstr>Times New Roman</vt:lpstr>
      <vt:lpstr>TimesNewRomanPS-ItalicMT</vt:lpstr>
      <vt:lpstr>TimesNewRomanPSMT</vt:lpstr>
      <vt:lpstr>Wingdings</vt:lpstr>
      <vt:lpstr>Office Theme</vt:lpstr>
      <vt:lpstr>Worksheet</vt:lpstr>
      <vt:lpstr>think-cell Slide</vt:lpstr>
      <vt:lpstr> Topic 20   Innovation and the Microsoft Case   Professor Steven Salop Antitrust Econ &amp; Law Fall 2021 </vt:lpstr>
      <vt:lpstr>Introduction: Innovation and Antitrust</vt:lpstr>
      <vt:lpstr>Innovation and Its Benefits</vt:lpstr>
      <vt:lpstr>Cost Reductions Can Lead to Lower Prices</vt:lpstr>
      <vt:lpstr>Higher Quality  Higher Demand -- Higher Consumer Willingness to Pay </vt:lpstr>
      <vt:lpstr>Microsoft (D.C. Cir. 2001)</vt:lpstr>
      <vt:lpstr>Microsoft Chronology (pp. 669-71) </vt:lpstr>
      <vt:lpstr>Clashing Antitrust Narratives of Innovation</vt:lpstr>
      <vt:lpstr>Quick Overview of DOJ’s Microsoft Case.</vt:lpstr>
      <vt:lpstr>Bill Gates “Internet Tidal Wave” Memo (May 1995)</vt:lpstr>
      <vt:lpstr>Economic Background Summary:  “Network Effects” Can Lead to Durable Monopoly Power</vt:lpstr>
      <vt:lpstr>Direct Network Effects</vt:lpstr>
      <vt:lpstr>Indirect Network Effects and Two-Sided Platforms</vt:lpstr>
      <vt:lpstr>Applications are Specific to Operating System: Unique APIs (Circa 1998)</vt:lpstr>
      <vt:lpstr>The Applications Barrier To Entry  (From “Indirect Network Effects”)</vt:lpstr>
      <vt:lpstr>Overcoming the Application BTE with “Middleware”</vt:lpstr>
      <vt:lpstr>Application Written In Java Is Cross-platform Compatible</vt:lpstr>
      <vt:lpstr>Analysis of the D.C. Circuit Opinion</vt:lpstr>
      <vt:lpstr>Overview: Three Issues on Appeal</vt:lpstr>
      <vt:lpstr>PowerPoint Presentation</vt:lpstr>
      <vt:lpstr>Anticompetitive Conduct and Effect: Summary</vt:lpstr>
      <vt:lpstr>Anticompetitive Conduct</vt:lpstr>
      <vt:lpstr>Anticompetitive Conduct: Licensing Restrictions  (pp. 544-545)</vt:lpstr>
      <vt:lpstr>Threats</vt:lpstr>
      <vt:lpstr>Anticompetitive Conduct: Technological Integration of  IE and Windows (pp. 548-551)</vt:lpstr>
      <vt:lpstr>D.C. Circuit: Section 2 Structured Rule of Reason Legal Standard  (p. 544)</vt:lpstr>
      <vt:lpstr>Alternative Section 2 Standards</vt:lpstr>
      <vt:lpstr>Microsoft Rule of Reason is a Two-Edged Sword for Plaintiffs: Plaintiff must “Demonstrate,” but Defendant may merely “Assert”</vt:lpstr>
      <vt:lpstr>Factual Analysis under Section 2 Rule of Reason: Balancing Issues </vt:lpstr>
      <vt:lpstr>Microsoft’s Broad Innovation Defense Rejected (p. 549)</vt:lpstr>
      <vt:lpstr>Microsoft No-Causation Analysis Rejected (pp. 551-52)</vt:lpstr>
      <vt:lpstr>Remedy Analysis</vt:lpstr>
      <vt:lpstr>Section 2 Remedies, In General</vt:lpstr>
      <vt:lpstr>Standard Oil Dis-Integration &amp; Re-Integration (Up Until 2011)*</vt:lpstr>
      <vt:lpstr>Causation Issue Affected Court on Microsoft Remedy (pp. 551-52)</vt:lpstr>
      <vt:lpstr>Microsoft Remedy Issues</vt:lpstr>
      <vt:lpstr>Structural Remedy Relied on Mutual Entry “Sponsors” or “Supporters” </vt:lpstr>
      <vt:lpstr>Ultimate Impact of Microsoft Remedy</vt:lpstr>
      <vt:lpstr>Incompatible Product Redesign Cases:  Further Analysis</vt:lpstr>
      <vt:lpstr>Alternative Section 2 Standards Could Apply</vt:lpstr>
      <vt:lpstr>Comparing the Alternative Legal Standards: Incompatible Product Redesign </vt:lpstr>
      <vt:lpstr>Notable Exclusionary Product Redesign Cases </vt:lpstr>
      <vt:lpstr>Current Tech/Innovation Antitrust Cases</vt:lpstr>
      <vt:lpstr>“Open Early, Close Late” Exclusionary Access</vt:lpstr>
      <vt:lpstr>Novell v. Microsoft (10th Cir. 2013) (Gorsuch, J.)</vt:lpstr>
      <vt:lpstr>Google Search: Maintenance of Search Advertising Monopoly </vt:lpstr>
      <vt:lpstr>Maintaining Google Search Monopoly With Exclusives</vt:lpstr>
      <vt:lpstr>“Open Early, Close Late” Exclusionary Access</vt:lpstr>
      <vt:lpstr>Google Search Engine Market Share </vt:lpstr>
      <vt:lpstr>Analysis of Default Status for Google Search</vt:lpstr>
      <vt:lpstr>Remedy Issue: Sufficiency of Enjoining Google Payments to Apple and Others for Default Status of Google Search</vt:lpstr>
      <vt:lpstr>Why a Monopolist Bids More When Winning Will Maintain its Monopoly Power; But the Competitor Will Only Gain Duopoly Profits :  </vt:lpstr>
      <vt:lpstr>Possible Additional Remedies</vt:lpstr>
      <vt:lpstr>Google AdTech (Texas AG et al.) Case</vt:lpstr>
      <vt:lpstr>Epic v. Apple Complaint</vt:lpstr>
      <vt:lpstr>Epic v. Apple: District Court Decision (September 2021)</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4C1. Non-Price Exclusionary Conduct (p. 525) Microsoft (D.C. Cir. 2001)</dc:title>
  <dc:creator>steve salop</dc:creator>
  <cp:lastModifiedBy>Steve Salop</cp:lastModifiedBy>
  <cp:revision>232</cp:revision>
  <cp:lastPrinted>2021-11-09T13:21:04Z</cp:lastPrinted>
  <dcterms:created xsi:type="dcterms:W3CDTF">2020-04-17T15:17:41Z</dcterms:created>
  <dcterms:modified xsi:type="dcterms:W3CDTF">2023-04-30T22:39:23Z</dcterms:modified>
</cp:coreProperties>
</file>